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8" r:id="rId2"/>
    <p:sldId id="256" r:id="rId3"/>
    <p:sldId id="259" r:id="rId4"/>
    <p:sldId id="257" r:id="rId5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64" autoAdjust="0"/>
    <p:restoredTop sz="99538" autoAdjust="0"/>
  </p:normalViewPr>
  <p:slideViewPr>
    <p:cSldViewPr snapToGrid="0" snapToObjects="1">
      <p:cViewPr>
        <p:scale>
          <a:sx n="65" d="100"/>
          <a:sy n="65" d="100"/>
        </p:scale>
        <p:origin x="-2720" y="27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dmetzge1:Documents:SAFS:Clam%20OA%20Trial1:Size%20and%20Mortality:Clam%20Size%20analysis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dmetzge1:Dropbox:Lab:tmp:Clam%20OA:Data%20Files:Clam%20OA%20Mortality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'Day 0'!$R$2</c:f>
              <c:strCache>
                <c:ptCount val="1"/>
                <c:pt idx="0">
                  <c:v>Ambient</c:v>
                </c:pt>
              </c:strCache>
            </c:strRef>
          </c:tx>
          <c:spPr>
            <a:ln w="50800">
              <a:solidFill>
                <a:schemeClr val="bg1">
                  <a:lumMod val="50000"/>
                </a:schemeClr>
              </a:solidFill>
            </a:ln>
          </c:spPr>
          <c:marker>
            <c:spPr>
              <a:solidFill>
                <a:schemeClr val="bg1">
                  <a:lumMod val="50000"/>
                </a:schemeClr>
              </a:solidFill>
              <a:ln>
                <a:solidFill>
                  <a:schemeClr val="tx1"/>
                </a:solidFill>
              </a:ln>
            </c:spPr>
          </c:marker>
          <c:errBars>
            <c:errDir val="y"/>
            <c:errBarType val="both"/>
            <c:errValType val="cust"/>
            <c:noEndCap val="0"/>
            <c:plus>
              <c:numRef>
                <c:f>'Day 0'!$S$5:$W$5</c:f>
                <c:numCache>
                  <c:formatCode>General</c:formatCode>
                  <c:ptCount val="5"/>
                  <c:pt idx="0">
                    <c:v>203.4252299980972</c:v>
                  </c:pt>
                  <c:pt idx="1">
                    <c:v>459.4335627655414</c:v>
                  </c:pt>
                  <c:pt idx="2">
                    <c:v>561.7726271901055</c:v>
                  </c:pt>
                  <c:pt idx="3">
                    <c:v>665.153924025904</c:v>
                  </c:pt>
                  <c:pt idx="4">
                    <c:v>1699.947948467834</c:v>
                  </c:pt>
                </c:numCache>
              </c:numRef>
            </c:plus>
            <c:minus>
              <c:numRef>
                <c:f>'Day 0'!$S$5:$W$5</c:f>
                <c:numCache>
                  <c:formatCode>General</c:formatCode>
                  <c:ptCount val="5"/>
                  <c:pt idx="0">
                    <c:v>203.4252299980972</c:v>
                  </c:pt>
                  <c:pt idx="1">
                    <c:v>459.4335627655414</c:v>
                  </c:pt>
                  <c:pt idx="2">
                    <c:v>561.7726271901055</c:v>
                  </c:pt>
                  <c:pt idx="3">
                    <c:v>665.153924025904</c:v>
                  </c:pt>
                  <c:pt idx="4">
                    <c:v>1699.947948467834</c:v>
                  </c:pt>
                </c:numCache>
              </c:numRef>
            </c:minus>
          </c:errBars>
          <c:cat>
            <c:numRef>
              <c:f>'Day 0'!$S$1:$W$1</c:f>
              <c:numCache>
                <c:formatCode>General</c:formatCode>
                <c:ptCount val="5"/>
                <c:pt idx="0">
                  <c:v>1.0</c:v>
                </c:pt>
                <c:pt idx="1">
                  <c:v>4.0</c:v>
                </c:pt>
                <c:pt idx="2">
                  <c:v>7.0</c:v>
                </c:pt>
                <c:pt idx="3">
                  <c:v>11.0</c:v>
                </c:pt>
                <c:pt idx="4">
                  <c:v>14.0</c:v>
                </c:pt>
              </c:numCache>
            </c:numRef>
          </c:cat>
          <c:val>
            <c:numRef>
              <c:f>'Day 0'!$S$2:$W$2</c:f>
              <c:numCache>
                <c:formatCode>General</c:formatCode>
                <c:ptCount val="5"/>
                <c:pt idx="0">
                  <c:v>10504.8947368421</c:v>
                </c:pt>
                <c:pt idx="1">
                  <c:v>13959.44318181818</c:v>
                </c:pt>
                <c:pt idx="2">
                  <c:v>14971.56617647059</c:v>
                </c:pt>
                <c:pt idx="3">
                  <c:v>13410.0</c:v>
                </c:pt>
                <c:pt idx="4">
                  <c:v>16471.8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'Day 0'!$R$3</c:f>
              <c:strCache>
                <c:ptCount val="1"/>
                <c:pt idx="0">
                  <c:v>Elevated</c:v>
                </c:pt>
              </c:strCache>
            </c:strRef>
          </c:tx>
          <c:spPr>
            <a:ln w="50800">
              <a:solidFill>
                <a:schemeClr val="tx1"/>
              </a:solidFill>
            </a:ln>
          </c:spPr>
          <c:marker>
            <c:spPr>
              <a:solidFill>
                <a:schemeClr val="tx1"/>
              </a:solidFill>
              <a:ln>
                <a:noFill/>
              </a:ln>
            </c:spPr>
          </c:marker>
          <c:errBars>
            <c:errDir val="y"/>
            <c:errBarType val="both"/>
            <c:errValType val="cust"/>
            <c:noEndCap val="0"/>
            <c:plus>
              <c:numRef>
                <c:f>'Day 0'!$S$6:$W$6</c:f>
                <c:numCache>
                  <c:formatCode>General</c:formatCode>
                  <c:ptCount val="5"/>
                  <c:pt idx="0">
                    <c:v>190.1755350638801</c:v>
                  </c:pt>
                  <c:pt idx="1">
                    <c:v>313.2811651053</c:v>
                  </c:pt>
                  <c:pt idx="2">
                    <c:v>388.2296462858742</c:v>
                  </c:pt>
                  <c:pt idx="3">
                    <c:v>547.7004653631888</c:v>
                  </c:pt>
                  <c:pt idx="4">
                    <c:v>971.7375405202013</c:v>
                  </c:pt>
                </c:numCache>
              </c:numRef>
            </c:plus>
            <c:minus>
              <c:numRef>
                <c:f>'Day 0'!$S$6:$W$6</c:f>
                <c:numCache>
                  <c:formatCode>General</c:formatCode>
                  <c:ptCount val="5"/>
                  <c:pt idx="0">
                    <c:v>190.1755350638801</c:v>
                  </c:pt>
                  <c:pt idx="1">
                    <c:v>313.2811651053</c:v>
                  </c:pt>
                  <c:pt idx="2">
                    <c:v>388.2296462858742</c:v>
                  </c:pt>
                  <c:pt idx="3">
                    <c:v>547.7004653631888</c:v>
                  </c:pt>
                  <c:pt idx="4">
                    <c:v>971.7375405202013</c:v>
                  </c:pt>
                </c:numCache>
              </c:numRef>
            </c:minus>
          </c:errBars>
          <c:cat>
            <c:numRef>
              <c:f>'Day 0'!$S$1:$W$1</c:f>
              <c:numCache>
                <c:formatCode>General</c:formatCode>
                <c:ptCount val="5"/>
                <c:pt idx="0">
                  <c:v>1.0</c:v>
                </c:pt>
                <c:pt idx="1">
                  <c:v>4.0</c:v>
                </c:pt>
                <c:pt idx="2">
                  <c:v>7.0</c:v>
                </c:pt>
                <c:pt idx="3">
                  <c:v>11.0</c:v>
                </c:pt>
                <c:pt idx="4">
                  <c:v>14.0</c:v>
                </c:pt>
              </c:numCache>
            </c:numRef>
          </c:cat>
          <c:val>
            <c:numRef>
              <c:f>'Day 0'!$S$3:$W$3</c:f>
              <c:numCache>
                <c:formatCode>General</c:formatCode>
                <c:ptCount val="5"/>
                <c:pt idx="0">
                  <c:v>11152.2987804878</c:v>
                </c:pt>
                <c:pt idx="1">
                  <c:v>12389.40286624204</c:v>
                </c:pt>
                <c:pt idx="2">
                  <c:v>14077.1447368421</c:v>
                </c:pt>
                <c:pt idx="3">
                  <c:v>14988.4375</c:v>
                </c:pt>
                <c:pt idx="4">
                  <c:v>15899.0625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90618488"/>
        <c:axId val="390621704"/>
      </c:lineChart>
      <c:catAx>
        <c:axId val="39061848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25400">
            <a:solidFill>
              <a:schemeClr val="tx1"/>
            </a:solidFill>
          </a:ln>
        </c:spPr>
        <c:txPr>
          <a:bodyPr/>
          <a:lstStyle/>
          <a:p>
            <a:pPr>
              <a:defRPr sz="1600"/>
            </a:pPr>
            <a:endParaRPr lang="en-US"/>
          </a:p>
        </c:txPr>
        <c:crossAx val="390621704"/>
        <c:crosses val="autoZero"/>
        <c:auto val="1"/>
        <c:lblAlgn val="ctr"/>
        <c:lblOffset val="100"/>
        <c:noMultiLvlLbl val="0"/>
      </c:catAx>
      <c:valAx>
        <c:axId val="390621704"/>
        <c:scaling>
          <c:orientation val="minMax"/>
          <c:min val="8000.0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ln w="25400">
            <a:solidFill>
              <a:schemeClr val="tx1"/>
            </a:solidFill>
          </a:ln>
        </c:spPr>
        <c:txPr>
          <a:bodyPr/>
          <a:lstStyle/>
          <a:p>
            <a:pPr>
              <a:defRPr sz="1600"/>
            </a:pPr>
            <a:endParaRPr lang="en-US"/>
          </a:p>
        </c:txPr>
        <c:crossAx val="390618488"/>
        <c:crosses val="autoZero"/>
        <c:crossBetween val="between"/>
      </c:valAx>
    </c:plotArea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'[Clam OA Trial1 Mortality Data.xlsx]Sheet1'!$P$2</c:f>
              <c:strCache>
                <c:ptCount val="1"/>
                <c:pt idx="0">
                  <c:v>400</c:v>
                </c:pt>
              </c:strCache>
            </c:strRef>
          </c:tx>
          <c:spPr>
            <a:ln>
              <a:solidFill>
                <a:schemeClr val="bg1">
                  <a:lumMod val="50000"/>
                </a:schemeClr>
              </a:solidFill>
              <a:prstDash val="solid"/>
            </a:ln>
          </c:spPr>
          <c:marker>
            <c:symbol val="diamond"/>
            <c:size val="12"/>
            <c:spPr>
              <a:solidFill>
                <a:schemeClr val="bg1">
                  <a:lumMod val="50000"/>
                </a:schemeClr>
              </a:solidFill>
              <a:ln>
                <a:solidFill>
                  <a:schemeClr val="tx1"/>
                </a:solidFill>
              </a:ln>
            </c:spPr>
          </c:marker>
          <c:errBars>
            <c:errDir val="y"/>
            <c:errBarType val="both"/>
            <c:errValType val="cust"/>
            <c:noEndCap val="0"/>
            <c:plus>
              <c:numRef>
                <c:f>Sheet1!$W$2:$W$6</c:f>
                <c:numCache>
                  <c:formatCode>General</c:formatCode>
                  <c:ptCount val="5"/>
                  <c:pt idx="0">
                    <c:v>0.0371134809512603</c:v>
                  </c:pt>
                  <c:pt idx="1">
                    <c:v>0.067442388780756</c:v>
                  </c:pt>
                  <c:pt idx="2">
                    <c:v>0.0899041707643306</c:v>
                  </c:pt>
                  <c:pt idx="3">
                    <c:v>0.134162996694699</c:v>
                  </c:pt>
                  <c:pt idx="4">
                    <c:v>0.0821917808219178</c:v>
                  </c:pt>
                </c:numCache>
              </c:numRef>
            </c:plus>
            <c:minus>
              <c:numRef>
                <c:f>Sheet1!$W$2:$W$6</c:f>
                <c:numCache>
                  <c:formatCode>General</c:formatCode>
                  <c:ptCount val="5"/>
                  <c:pt idx="0">
                    <c:v>0.0371134809512603</c:v>
                  </c:pt>
                  <c:pt idx="1">
                    <c:v>0.067442388780756</c:v>
                  </c:pt>
                  <c:pt idx="2">
                    <c:v>0.0899041707643306</c:v>
                  </c:pt>
                  <c:pt idx="3">
                    <c:v>0.134162996694699</c:v>
                  </c:pt>
                  <c:pt idx="4">
                    <c:v>0.0821917808219178</c:v>
                  </c:pt>
                </c:numCache>
              </c:numRef>
            </c:minus>
          </c:errBars>
          <c:cat>
            <c:numRef>
              <c:f>'[Clam OA Trial1 Mortality Data.xlsx]Sheet1'!$AG$4:$AG$8</c:f>
              <c:numCache>
                <c:formatCode>General</c:formatCode>
                <c:ptCount val="5"/>
                <c:pt idx="0">
                  <c:v>1.0</c:v>
                </c:pt>
                <c:pt idx="1">
                  <c:v>4.0</c:v>
                </c:pt>
                <c:pt idx="2">
                  <c:v>7.0</c:v>
                </c:pt>
                <c:pt idx="3">
                  <c:v>11.0</c:v>
                </c:pt>
                <c:pt idx="4">
                  <c:v>14.0</c:v>
                </c:pt>
              </c:numCache>
            </c:numRef>
          </c:cat>
          <c:val>
            <c:numRef>
              <c:f>Sheet1!$T$2:$T$6</c:f>
              <c:numCache>
                <c:formatCode>0.00%</c:formatCode>
                <c:ptCount val="5"/>
                <c:pt idx="0">
                  <c:v>0.981818181818182</c:v>
                </c:pt>
                <c:pt idx="1">
                  <c:v>0.949458483754513</c:v>
                </c:pt>
                <c:pt idx="2">
                  <c:v>0.713592233009709</c:v>
                </c:pt>
                <c:pt idx="3">
                  <c:v>0.44578313253012</c:v>
                </c:pt>
                <c:pt idx="4">
                  <c:v>0.246575342465753</c:v>
                </c:pt>
              </c:numCache>
            </c:numRef>
          </c:val>
          <c:smooth val="0"/>
        </c:ser>
        <c:ser>
          <c:idx val="2"/>
          <c:order val="1"/>
          <c:tx>
            <c:strRef>
              <c:f>'[Clam OA Trial1 Mortality Data.xlsx]Sheet1'!$P$14</c:f>
              <c:strCache>
                <c:ptCount val="1"/>
                <c:pt idx="0">
                  <c:v>1000</c:v>
                </c:pt>
              </c:strCache>
            </c:strRef>
          </c:tx>
          <c:spPr>
            <a:ln>
              <a:solidFill>
                <a:schemeClr val="tx1"/>
              </a:solidFill>
            </a:ln>
          </c:spPr>
          <c:marker>
            <c:symbol val="square"/>
            <c:size val="12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errBars>
            <c:errDir val="y"/>
            <c:errBarType val="both"/>
            <c:errValType val="cust"/>
            <c:noEndCap val="0"/>
            <c:plus>
              <c:numRef>
                <c:f>Sheet1!$W$14:$W$18</c:f>
                <c:numCache>
                  <c:formatCode>General</c:formatCode>
                  <c:ptCount val="5"/>
                  <c:pt idx="0">
                    <c:v>0.218326106404427</c:v>
                  </c:pt>
                  <c:pt idx="1">
                    <c:v>0.0841002064894378</c:v>
                  </c:pt>
                  <c:pt idx="2">
                    <c:v>0.0276536554907145</c:v>
                  </c:pt>
                  <c:pt idx="3">
                    <c:v>0.12407207617274</c:v>
                  </c:pt>
                  <c:pt idx="4">
                    <c:v>0.102010010180567</c:v>
                  </c:pt>
                </c:numCache>
              </c:numRef>
            </c:plus>
            <c:minus>
              <c:numRef>
                <c:f>Sheet1!$W$14:$W$18</c:f>
                <c:numCache>
                  <c:formatCode>General</c:formatCode>
                  <c:ptCount val="5"/>
                  <c:pt idx="0">
                    <c:v>0.218326106404427</c:v>
                  </c:pt>
                  <c:pt idx="1">
                    <c:v>0.0841002064894378</c:v>
                  </c:pt>
                  <c:pt idx="2">
                    <c:v>0.0276536554907145</c:v>
                  </c:pt>
                  <c:pt idx="3">
                    <c:v>0.12407207617274</c:v>
                  </c:pt>
                  <c:pt idx="4">
                    <c:v>0.102010010180567</c:v>
                  </c:pt>
                </c:numCache>
              </c:numRef>
            </c:minus>
          </c:errBars>
          <c:cat>
            <c:numRef>
              <c:f>'[Clam OA Trial1 Mortality Data.xlsx]Sheet1'!$AG$4:$AG$8</c:f>
              <c:numCache>
                <c:formatCode>General</c:formatCode>
                <c:ptCount val="5"/>
                <c:pt idx="0">
                  <c:v>1.0</c:v>
                </c:pt>
                <c:pt idx="1">
                  <c:v>4.0</c:v>
                </c:pt>
                <c:pt idx="2">
                  <c:v>7.0</c:v>
                </c:pt>
                <c:pt idx="3">
                  <c:v>11.0</c:v>
                </c:pt>
                <c:pt idx="4">
                  <c:v>14.0</c:v>
                </c:pt>
              </c:numCache>
            </c:numRef>
          </c:cat>
          <c:val>
            <c:numRef>
              <c:f>'[Clam OA Trial1 Mortality Data.xlsx]Sheet1'!$T$14:$T$18</c:f>
              <c:numCache>
                <c:formatCode>0.00%</c:formatCode>
                <c:ptCount val="5"/>
                <c:pt idx="0">
                  <c:v>0.988095238095238</c:v>
                </c:pt>
                <c:pt idx="1">
                  <c:v>0.921641791044776</c:v>
                </c:pt>
                <c:pt idx="2">
                  <c:v>0.863760217983651</c:v>
                </c:pt>
                <c:pt idx="3">
                  <c:v>0.582822085889571</c:v>
                </c:pt>
                <c:pt idx="4">
                  <c:v>0.323529411764706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90681400"/>
        <c:axId val="390684552"/>
      </c:lineChart>
      <c:catAx>
        <c:axId val="39068140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25400">
            <a:solidFill>
              <a:schemeClr val="tx1"/>
            </a:solidFill>
          </a:ln>
        </c:spPr>
        <c:txPr>
          <a:bodyPr/>
          <a:lstStyle/>
          <a:p>
            <a:pPr>
              <a:defRPr sz="1600"/>
            </a:pPr>
            <a:endParaRPr lang="en-US"/>
          </a:p>
        </c:txPr>
        <c:crossAx val="390684552"/>
        <c:crosses val="autoZero"/>
        <c:auto val="1"/>
        <c:lblAlgn val="ctr"/>
        <c:lblOffset val="100"/>
        <c:noMultiLvlLbl val="1"/>
      </c:catAx>
      <c:valAx>
        <c:axId val="390684552"/>
        <c:scaling>
          <c:orientation val="minMax"/>
          <c:min val="0.0"/>
        </c:scaling>
        <c:delete val="0"/>
        <c:axPos val="l"/>
        <c:numFmt formatCode="0%" sourceLinked="0"/>
        <c:majorTickMark val="out"/>
        <c:minorTickMark val="none"/>
        <c:tickLblPos val="nextTo"/>
        <c:spPr>
          <a:ln w="25400">
            <a:solidFill>
              <a:schemeClr val="tx1"/>
            </a:solidFill>
          </a:ln>
        </c:spPr>
        <c:txPr>
          <a:bodyPr/>
          <a:lstStyle/>
          <a:p>
            <a:pPr>
              <a:defRPr sz="1600"/>
            </a:pPr>
            <a:endParaRPr lang="en-US"/>
          </a:p>
        </c:txPr>
        <c:crossAx val="390681400"/>
        <c:crosses val="autoZero"/>
        <c:crossBetween val="between"/>
      </c:valAx>
    </c:plotArea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F3BF5-1314-914D-AB20-BC49EA110BD0}" type="datetimeFigureOut">
              <a:rPr lang="en-US" smtClean="0"/>
              <a:t>2/27/12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C554F-358F-C549-BD82-DCE4B27820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65134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F3BF5-1314-914D-AB20-BC49EA110BD0}" type="datetimeFigureOut">
              <a:rPr lang="en-US" smtClean="0"/>
              <a:t>2/27/12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C554F-358F-C549-BD82-DCE4B27820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68658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F3BF5-1314-914D-AB20-BC49EA110BD0}" type="datetimeFigureOut">
              <a:rPr lang="en-US" smtClean="0"/>
              <a:t>2/27/12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C554F-358F-C549-BD82-DCE4B27820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82038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F3BF5-1314-914D-AB20-BC49EA110BD0}" type="datetimeFigureOut">
              <a:rPr lang="en-US" smtClean="0"/>
              <a:t>2/27/12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C554F-358F-C549-BD82-DCE4B27820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58350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F3BF5-1314-914D-AB20-BC49EA110BD0}" type="datetimeFigureOut">
              <a:rPr lang="en-US" smtClean="0"/>
              <a:t>2/27/12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C554F-358F-C549-BD82-DCE4B27820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3387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F3BF5-1314-914D-AB20-BC49EA110BD0}" type="datetimeFigureOut">
              <a:rPr lang="en-US" smtClean="0"/>
              <a:t>2/27/12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C554F-358F-C549-BD82-DCE4B27820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65570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F3BF5-1314-914D-AB20-BC49EA110BD0}" type="datetimeFigureOut">
              <a:rPr lang="en-US" smtClean="0"/>
              <a:t>2/27/12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C554F-358F-C549-BD82-DCE4B27820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75880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F3BF5-1314-914D-AB20-BC49EA110BD0}" type="datetimeFigureOut">
              <a:rPr lang="en-US" smtClean="0"/>
              <a:t>2/27/12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C554F-358F-C549-BD82-DCE4B27820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16850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F3BF5-1314-914D-AB20-BC49EA110BD0}" type="datetimeFigureOut">
              <a:rPr lang="en-US" smtClean="0"/>
              <a:t>2/27/12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C554F-358F-C549-BD82-DCE4B27820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20724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F3BF5-1314-914D-AB20-BC49EA110BD0}" type="datetimeFigureOut">
              <a:rPr lang="en-US" smtClean="0"/>
              <a:t>2/27/12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C554F-358F-C549-BD82-DCE4B27820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09482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F3BF5-1314-914D-AB20-BC49EA110BD0}" type="datetimeFigureOut">
              <a:rPr lang="en-US" smtClean="0"/>
              <a:t>2/27/12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C554F-358F-C549-BD82-DCE4B27820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10544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5F3BF5-1314-914D-AB20-BC49EA110BD0}" type="datetimeFigureOut">
              <a:rPr lang="en-US" smtClean="0"/>
              <a:t>2/27/12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1C554F-358F-C549-BD82-DCE4B27820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07414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chart" Target="../charts/chart1.xml"/><Relationship Id="rId3" Type="http://schemas.openxmlformats.org/officeDocument/2006/relationships/chart" Target="../charts/char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Relationship Id="rId3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939641" y="1429901"/>
            <a:ext cx="4961625" cy="5865180"/>
            <a:chOff x="821377" y="1486233"/>
            <a:chExt cx="4961625" cy="5865180"/>
          </a:xfrm>
        </p:grpSpPr>
        <p:graphicFrame>
          <p:nvGraphicFramePr>
            <p:cNvPr id="2" name="Chart 1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2273049326"/>
                </p:ext>
              </p:extLst>
            </p:nvPr>
          </p:nvGraphicFramePr>
          <p:xfrm>
            <a:off x="1143000" y="4286592"/>
            <a:ext cx="4572000" cy="27432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  <p:sp>
          <p:nvSpPr>
            <p:cNvPr id="3" name="TextBox 2"/>
            <p:cNvSpPr txBox="1"/>
            <p:nvPr/>
          </p:nvSpPr>
          <p:spPr>
            <a:xfrm rot="16200000">
              <a:off x="231474" y="5205456"/>
              <a:ext cx="151836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/>
                <a:t>Shell Area (μm</a:t>
              </a:r>
              <a:r>
                <a:rPr lang="en-US" sz="1600" baseline="30000" dirty="0" smtClean="0"/>
                <a:t>2)</a:t>
              </a:r>
              <a:endParaRPr lang="en-US" sz="1600" baseline="30000" dirty="0"/>
            </a:p>
          </p:txBody>
        </p:sp>
        <p:graphicFrame>
          <p:nvGraphicFramePr>
            <p:cNvPr id="4" name="Chart 3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910310864"/>
                </p:ext>
              </p:extLst>
            </p:nvPr>
          </p:nvGraphicFramePr>
          <p:xfrm>
            <a:off x="1211002" y="1486233"/>
            <a:ext cx="4572000" cy="27432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  <p:sp>
          <p:nvSpPr>
            <p:cNvPr id="5" name="TextBox 4"/>
            <p:cNvSpPr txBox="1"/>
            <p:nvPr/>
          </p:nvSpPr>
          <p:spPr>
            <a:xfrm>
              <a:off x="3081871" y="7012859"/>
              <a:ext cx="1313180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/>
                <a:t>Sampling Day</a:t>
              </a:r>
              <a:endParaRPr lang="en-US" sz="1600" dirty="0"/>
            </a:p>
          </p:txBody>
        </p:sp>
        <p:sp>
          <p:nvSpPr>
            <p:cNvPr id="6" name="TextBox 5"/>
            <p:cNvSpPr txBox="1"/>
            <p:nvPr/>
          </p:nvSpPr>
          <p:spPr>
            <a:xfrm rot="16200000">
              <a:off x="572611" y="2402990"/>
              <a:ext cx="836086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/>
                <a:t>Survival</a:t>
              </a:r>
              <a:endParaRPr lang="en-US" sz="1600" dirty="0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1981199" y="1490491"/>
              <a:ext cx="31822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A</a:t>
              </a:r>
              <a:endParaRPr lang="en-US" dirty="0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1960763" y="4269659"/>
              <a:ext cx="31822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B</a:t>
              </a:r>
              <a:endParaRPr lang="en-US" dirty="0"/>
            </a:p>
          </p:txBody>
        </p:sp>
      </p:grpSp>
      <p:sp>
        <p:nvSpPr>
          <p:cNvPr id="10" name="TextBox 9"/>
          <p:cNvSpPr txBox="1"/>
          <p:nvPr/>
        </p:nvSpPr>
        <p:spPr>
          <a:xfrm>
            <a:off x="654968" y="505557"/>
            <a:ext cx="61209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Fig1</a:t>
            </a:r>
            <a:endParaRPr lang="en-US" sz="2000" dirty="0"/>
          </a:p>
        </p:txBody>
      </p:sp>
      <p:sp>
        <p:nvSpPr>
          <p:cNvPr id="11" name="TextBox 10"/>
          <p:cNvSpPr txBox="1"/>
          <p:nvPr/>
        </p:nvSpPr>
        <p:spPr>
          <a:xfrm>
            <a:off x="220016" y="7822831"/>
            <a:ext cx="639046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Figure 1. Average</a:t>
            </a:r>
            <a:r>
              <a:rPr lang="en-US" sz="1400" b="1" dirty="0" smtClean="0"/>
              <a:t> </a:t>
            </a:r>
            <a:r>
              <a:rPr lang="en-US" sz="1400" dirty="0"/>
              <a:t>(+/- SE) larval survival (A) and shell </a:t>
            </a:r>
            <a:r>
              <a:rPr lang="en-US" sz="1400" dirty="0" smtClean="0"/>
              <a:t>area </a:t>
            </a:r>
            <a:r>
              <a:rPr lang="en-US" sz="1400" dirty="0"/>
              <a:t>(B) at ambient (diamonds) and elevated (squares) pCO</a:t>
            </a:r>
            <a:r>
              <a:rPr lang="en-US" sz="1400" baseline="-25000" dirty="0"/>
              <a:t>2 </a:t>
            </a:r>
            <a:r>
              <a:rPr lang="en-US" sz="1400" dirty="0" smtClean="0"/>
              <a:t>conditions (</a:t>
            </a:r>
            <a:r>
              <a:rPr lang="en-US" sz="1400" dirty="0"/>
              <a:t>n=3)</a:t>
            </a:r>
            <a:r>
              <a:rPr lang="en-US" sz="1400" dirty="0" smtClean="0"/>
              <a:t>. Arrows indicate time at which samples were taken for </a:t>
            </a:r>
            <a:r>
              <a:rPr lang="en-US" sz="1400" dirty="0" err="1" smtClean="0"/>
              <a:t>transcriptomic</a:t>
            </a:r>
            <a:r>
              <a:rPr lang="en-US" sz="1400" dirty="0" smtClean="0"/>
              <a:t> analysis.</a:t>
            </a:r>
            <a:endParaRPr lang="en-US" sz="1400" dirty="0"/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3899593" y="2883178"/>
            <a:ext cx="0" cy="391113"/>
          </a:xfrm>
          <a:prstGeom prst="straightConnector1">
            <a:avLst/>
          </a:prstGeom>
          <a:ln w="12700" cmpd="sng">
            <a:solidFill>
              <a:srgbClr val="000000"/>
            </a:solidFill>
            <a:prstDash val="solid"/>
            <a:headEnd type="stealth" w="lg" len="med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3869113" y="5618121"/>
            <a:ext cx="0" cy="391113"/>
          </a:xfrm>
          <a:prstGeom prst="straightConnector1">
            <a:avLst/>
          </a:prstGeom>
          <a:ln w="12700" cmpd="sng">
            <a:solidFill>
              <a:srgbClr val="000000"/>
            </a:solidFill>
            <a:prstDash val="solid"/>
            <a:headEnd type="stealth" w="lg" len="med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358044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4321" r="19547" b="10085"/>
          <a:stretch/>
        </p:blipFill>
        <p:spPr>
          <a:xfrm>
            <a:off x="402159" y="2321283"/>
            <a:ext cx="6121609" cy="5842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667826" y="8242113"/>
            <a:ext cx="18068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Semantic Space X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 rot="16200000">
            <a:off x="-630916" y="4790082"/>
            <a:ext cx="1800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Semantic Space Y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44713" y="531224"/>
            <a:ext cx="61209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Fig2</a:t>
            </a:r>
            <a:endParaRPr lang="en-US" sz="2000" dirty="0"/>
          </a:p>
        </p:txBody>
      </p:sp>
      <p:grpSp>
        <p:nvGrpSpPr>
          <p:cNvPr id="30" name="Group 29"/>
          <p:cNvGrpSpPr/>
          <p:nvPr/>
        </p:nvGrpSpPr>
        <p:grpSpPr>
          <a:xfrm>
            <a:off x="453997" y="1671473"/>
            <a:ext cx="1415772" cy="755531"/>
            <a:chOff x="292327" y="1416163"/>
            <a:chExt cx="1415772" cy="755531"/>
          </a:xfrm>
        </p:grpSpPr>
        <p:cxnSp>
          <p:nvCxnSpPr>
            <p:cNvPr id="28" name="Straight Connector 27"/>
            <p:cNvCxnSpPr/>
            <p:nvPr/>
          </p:nvCxnSpPr>
          <p:spPr>
            <a:xfrm>
              <a:off x="1182816" y="1787395"/>
              <a:ext cx="0" cy="163286"/>
            </a:xfrm>
            <a:prstGeom prst="line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703056" y="1785904"/>
              <a:ext cx="0" cy="163286"/>
            </a:xfrm>
            <a:prstGeom prst="line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3" name="Group 22"/>
            <p:cNvGrpSpPr/>
            <p:nvPr/>
          </p:nvGrpSpPr>
          <p:grpSpPr>
            <a:xfrm rot="5400000">
              <a:off x="672579" y="1247829"/>
              <a:ext cx="730131" cy="1117600"/>
              <a:chOff x="453996" y="7508341"/>
              <a:chExt cx="730131" cy="1117600"/>
            </a:xfrm>
          </p:grpSpPr>
          <p:pic>
            <p:nvPicPr>
              <p:cNvPr id="2" name="Picture 1"/>
              <p:cNvPicPr>
                <a:picLocks noChangeAspect="1"/>
              </p:cNvPicPr>
              <p:nvPr/>
            </p:nvPicPr>
            <p:blipFill rotWithShape="1">
              <a:blip r:embed="rId3"/>
              <a:srcRect r="17444"/>
              <a:stretch/>
            </p:blipFill>
            <p:spPr>
              <a:xfrm>
                <a:off x="453996" y="7508341"/>
                <a:ext cx="345993" cy="1117600"/>
              </a:xfrm>
              <a:prstGeom prst="rect">
                <a:avLst/>
              </a:prstGeom>
            </p:spPr>
          </p:pic>
          <p:cxnSp>
            <p:nvCxnSpPr>
              <p:cNvPr id="9" name="Straight Connector 8"/>
              <p:cNvCxnSpPr/>
              <p:nvPr/>
            </p:nvCxnSpPr>
            <p:spPr>
              <a:xfrm>
                <a:off x="799989" y="7634111"/>
                <a:ext cx="64416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Straight Connector 11"/>
              <p:cNvCxnSpPr/>
              <p:nvPr/>
            </p:nvCxnSpPr>
            <p:spPr>
              <a:xfrm>
                <a:off x="799989" y="7737119"/>
                <a:ext cx="64416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Straight Connector 12"/>
              <p:cNvCxnSpPr/>
              <p:nvPr/>
            </p:nvCxnSpPr>
            <p:spPr>
              <a:xfrm>
                <a:off x="799989" y="7826015"/>
                <a:ext cx="64416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Straight Connector 14"/>
              <p:cNvCxnSpPr/>
              <p:nvPr/>
            </p:nvCxnSpPr>
            <p:spPr>
              <a:xfrm>
                <a:off x="799989" y="8032031"/>
                <a:ext cx="64416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Straight Connector 15"/>
              <p:cNvCxnSpPr/>
              <p:nvPr/>
            </p:nvCxnSpPr>
            <p:spPr>
              <a:xfrm>
                <a:off x="799989" y="8113871"/>
                <a:ext cx="64416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Straight Connector 16"/>
              <p:cNvCxnSpPr/>
              <p:nvPr/>
            </p:nvCxnSpPr>
            <p:spPr>
              <a:xfrm>
                <a:off x="799989" y="8209823"/>
                <a:ext cx="64416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Straight Connector 17"/>
              <p:cNvCxnSpPr/>
              <p:nvPr/>
            </p:nvCxnSpPr>
            <p:spPr>
              <a:xfrm>
                <a:off x="799989" y="8298719"/>
                <a:ext cx="64416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Straight Connector 19"/>
              <p:cNvCxnSpPr/>
              <p:nvPr/>
            </p:nvCxnSpPr>
            <p:spPr>
              <a:xfrm>
                <a:off x="799989" y="8518847"/>
                <a:ext cx="64416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1" name="TextBox 20"/>
              <p:cNvSpPr txBox="1"/>
              <p:nvPr/>
            </p:nvSpPr>
            <p:spPr>
              <a:xfrm rot="16200000">
                <a:off x="916555" y="7798857"/>
                <a:ext cx="288924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000" dirty="0" smtClean="0"/>
                  <a:t>-5</a:t>
                </a:r>
                <a:endParaRPr lang="en-US" sz="1000" dirty="0"/>
              </a:p>
            </p:txBody>
          </p:sp>
          <p:sp>
            <p:nvSpPr>
              <p:cNvPr id="22" name="TextBox 21"/>
              <p:cNvSpPr txBox="1"/>
              <p:nvPr/>
            </p:nvSpPr>
            <p:spPr>
              <a:xfrm rot="16200000">
                <a:off x="870876" y="8321670"/>
                <a:ext cx="353921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000" dirty="0" smtClean="0"/>
                  <a:t>-10</a:t>
                </a:r>
                <a:endParaRPr lang="en-US" sz="1000" dirty="0"/>
              </a:p>
            </p:txBody>
          </p:sp>
        </p:grpSp>
        <p:sp>
          <p:nvSpPr>
            <p:cNvPr id="3" name="TextBox 2"/>
            <p:cNvSpPr txBox="1"/>
            <p:nvPr/>
          </p:nvSpPr>
          <p:spPr>
            <a:xfrm>
              <a:off x="292327" y="1416163"/>
              <a:ext cx="1415772" cy="276999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sz="1200" dirty="0" smtClean="0"/>
                <a:t>Log10 p-value Scale</a:t>
              </a:r>
              <a:endParaRPr lang="en-US" sz="1200" dirty="0"/>
            </a:p>
          </p:txBody>
        </p:sp>
      </p:grpSp>
      <p:pic>
        <p:nvPicPr>
          <p:cNvPr id="8" name="Picture 7" descr="OAClam Figures.pptx-2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61207" y="2790077"/>
            <a:ext cx="1278750" cy="678187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9864481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4321" r="19547" b="10085"/>
          <a:stretch/>
        </p:blipFill>
        <p:spPr>
          <a:xfrm>
            <a:off x="453997" y="931334"/>
            <a:ext cx="6121609" cy="5842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719664" y="6773334"/>
            <a:ext cx="18068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Semantic Space X</a:t>
            </a:r>
            <a:endParaRPr lang="en-US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 rot="16200000">
            <a:off x="-579078" y="3400133"/>
            <a:ext cx="1800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Semantic Space Y</a:t>
            </a:r>
            <a:endParaRPr lang="en-US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44713" y="531224"/>
            <a:ext cx="61209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Fig2</a:t>
            </a:r>
            <a:endParaRPr lang="en-US" sz="2000" dirty="0"/>
          </a:p>
        </p:txBody>
      </p:sp>
      <p:pic>
        <p:nvPicPr>
          <p:cNvPr id="8" name="Picture 7" descr="OAClam Figures.pptx-2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13045" y="1400128"/>
            <a:ext cx="1278750" cy="678187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10" name="TextBox 9"/>
          <p:cNvSpPr txBox="1"/>
          <p:nvPr/>
        </p:nvSpPr>
        <p:spPr>
          <a:xfrm>
            <a:off x="644713" y="7625921"/>
            <a:ext cx="574708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Figure 2. Visualization </a:t>
            </a:r>
            <a:r>
              <a:rPr lang="en-US" sz="1400" dirty="0"/>
              <a:t>of enriched Gene Ontology biological processes identified from hypergeometric tests on gene annotations. Distance between processes represents semantic similarity and color indicates –log10 p-values. </a:t>
            </a:r>
          </a:p>
        </p:txBody>
      </p:sp>
    </p:spTree>
    <p:extLst>
      <p:ext uri="{BB962C8B-B14F-4D97-AF65-F5344CB8AC3E}">
        <p14:creationId xmlns:p14="http://schemas.microsoft.com/office/powerpoint/2010/main" val="24852673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6200000">
            <a:off x="-1047316" y="4220353"/>
            <a:ext cx="8789236" cy="743644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 rot="16200000">
            <a:off x="123465" y="8395217"/>
            <a:ext cx="8138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Table1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58044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489</TotalTime>
  <Words>119</Words>
  <Application>Microsoft Macintosh PowerPoint</Application>
  <PresentationFormat>On-screen Show (4:3)</PresentationFormat>
  <Paragraphs>18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David Metzger</dc:creator>
  <cp:lastModifiedBy>David Metzger</cp:lastModifiedBy>
  <cp:revision>14</cp:revision>
  <dcterms:created xsi:type="dcterms:W3CDTF">2011-12-22T19:11:58Z</dcterms:created>
  <dcterms:modified xsi:type="dcterms:W3CDTF">2012-02-27T21:56:39Z</dcterms:modified>
</cp:coreProperties>
</file>