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8404800" cy="32918400"/>
  <p:notesSz cx="6858000" cy="9144000"/>
  <p:defaultTextStyle>
    <a:defPPr>
      <a:defRPr lang="en-US"/>
    </a:defPPr>
    <a:lvl1pPr algn="l" rtl="0" fontAlgn="base">
      <a:spcBef>
        <a:spcPct val="0"/>
      </a:spcBef>
      <a:spcAft>
        <a:spcPct val="0"/>
      </a:spcAft>
      <a:defRPr sz="8400" kern="1200">
        <a:solidFill>
          <a:schemeClr val="tx1"/>
        </a:solidFill>
        <a:latin typeface="Arial" charset="0"/>
        <a:ea typeface="ＭＳ Ｐゴシック" charset="0"/>
        <a:cs typeface="+mn-cs"/>
      </a:defRPr>
    </a:lvl1pPr>
    <a:lvl2pPr marL="457200" algn="l" rtl="0" fontAlgn="base">
      <a:spcBef>
        <a:spcPct val="0"/>
      </a:spcBef>
      <a:spcAft>
        <a:spcPct val="0"/>
      </a:spcAft>
      <a:defRPr sz="8400" kern="1200">
        <a:solidFill>
          <a:schemeClr val="tx1"/>
        </a:solidFill>
        <a:latin typeface="Arial" charset="0"/>
        <a:ea typeface="ＭＳ Ｐゴシック" charset="0"/>
        <a:cs typeface="+mn-cs"/>
      </a:defRPr>
    </a:lvl2pPr>
    <a:lvl3pPr marL="914400" algn="l" rtl="0" fontAlgn="base">
      <a:spcBef>
        <a:spcPct val="0"/>
      </a:spcBef>
      <a:spcAft>
        <a:spcPct val="0"/>
      </a:spcAft>
      <a:defRPr sz="8400" kern="1200">
        <a:solidFill>
          <a:schemeClr val="tx1"/>
        </a:solidFill>
        <a:latin typeface="Arial" charset="0"/>
        <a:ea typeface="ＭＳ Ｐゴシック" charset="0"/>
        <a:cs typeface="+mn-cs"/>
      </a:defRPr>
    </a:lvl3pPr>
    <a:lvl4pPr marL="1371600" algn="l" rtl="0" fontAlgn="base">
      <a:spcBef>
        <a:spcPct val="0"/>
      </a:spcBef>
      <a:spcAft>
        <a:spcPct val="0"/>
      </a:spcAft>
      <a:defRPr sz="8400" kern="1200">
        <a:solidFill>
          <a:schemeClr val="tx1"/>
        </a:solidFill>
        <a:latin typeface="Arial" charset="0"/>
        <a:ea typeface="ＭＳ Ｐゴシック" charset="0"/>
        <a:cs typeface="+mn-cs"/>
      </a:defRPr>
    </a:lvl4pPr>
    <a:lvl5pPr marL="1828800" algn="l" rtl="0" fontAlgn="base">
      <a:spcBef>
        <a:spcPct val="0"/>
      </a:spcBef>
      <a:spcAft>
        <a:spcPct val="0"/>
      </a:spcAft>
      <a:defRPr sz="8400" kern="1200">
        <a:solidFill>
          <a:schemeClr val="tx1"/>
        </a:solidFill>
        <a:latin typeface="Arial" charset="0"/>
        <a:ea typeface="ＭＳ Ｐゴシック" charset="0"/>
        <a:cs typeface="+mn-cs"/>
      </a:defRPr>
    </a:lvl5pPr>
    <a:lvl6pPr marL="2286000" algn="l" defTabSz="457200" rtl="0" eaLnBrk="1" latinLnBrk="0" hangingPunct="1">
      <a:defRPr sz="8400" kern="1200">
        <a:solidFill>
          <a:schemeClr val="tx1"/>
        </a:solidFill>
        <a:latin typeface="Arial" charset="0"/>
        <a:ea typeface="ＭＳ Ｐゴシック" charset="0"/>
        <a:cs typeface="+mn-cs"/>
      </a:defRPr>
    </a:lvl6pPr>
    <a:lvl7pPr marL="2743200" algn="l" defTabSz="457200" rtl="0" eaLnBrk="1" latinLnBrk="0" hangingPunct="1">
      <a:defRPr sz="8400" kern="1200">
        <a:solidFill>
          <a:schemeClr val="tx1"/>
        </a:solidFill>
        <a:latin typeface="Arial" charset="0"/>
        <a:ea typeface="ＭＳ Ｐゴシック" charset="0"/>
        <a:cs typeface="+mn-cs"/>
      </a:defRPr>
    </a:lvl7pPr>
    <a:lvl8pPr marL="3200400" algn="l" defTabSz="457200" rtl="0" eaLnBrk="1" latinLnBrk="0" hangingPunct="1">
      <a:defRPr sz="8400" kern="1200">
        <a:solidFill>
          <a:schemeClr val="tx1"/>
        </a:solidFill>
        <a:latin typeface="Arial" charset="0"/>
        <a:ea typeface="ＭＳ Ｐゴシック" charset="0"/>
        <a:cs typeface="+mn-cs"/>
      </a:defRPr>
    </a:lvl8pPr>
    <a:lvl9pPr marL="3657600" algn="l" defTabSz="457200" rtl="0" eaLnBrk="1" latinLnBrk="0" hangingPunct="1">
      <a:defRPr sz="8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F66"/>
    <a:srgbClr val="FF6666"/>
    <a:srgbClr val="0F007E"/>
    <a:srgbClr val="270CF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49" autoAdjust="0"/>
    <p:restoredTop sz="94711" autoAdjust="0"/>
  </p:normalViewPr>
  <p:slideViewPr>
    <p:cSldViewPr>
      <p:cViewPr>
        <p:scale>
          <a:sx n="70" d="100"/>
          <a:sy n="70" d="100"/>
        </p:scale>
        <p:origin x="8200" y="11336"/>
      </p:cViewPr>
      <p:guideLst>
        <p:guide orient="horz" pos="10368"/>
        <p:guide pos="12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428750" y="685800"/>
            <a:ext cx="40005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963855A6-481A-D449-81ED-E3E65437404D}" type="slidenum">
              <a:rPr lang="en-US"/>
              <a:pPr/>
              <a:t>‹#›</a:t>
            </a:fld>
            <a:endParaRPr lang="en-US"/>
          </a:p>
        </p:txBody>
      </p:sp>
    </p:spTree>
    <p:extLst>
      <p:ext uri="{BB962C8B-B14F-4D97-AF65-F5344CB8AC3E}">
        <p14:creationId xmlns:p14="http://schemas.microsoft.com/office/powerpoint/2010/main" val="3383266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D6E59-8219-F446-9B37-BA396031807D}" type="slidenum">
              <a:rPr lang="en-US"/>
              <a:pPr/>
              <a:t>1</a:t>
            </a:fld>
            <a:endParaRPr lang="en-US"/>
          </a:p>
        </p:txBody>
      </p:sp>
      <p:sp>
        <p:nvSpPr>
          <p:cNvPr id="11266" name="Rectangle 2"/>
          <p:cNvSpPr>
            <a:spLocks noGrp="1" noRot="1" noChangeAspect="1" noChangeArrowheads="1" noTextEdit="1"/>
          </p:cNvSpPr>
          <p:nvPr>
            <p:ph type="sldImg"/>
          </p:nvPr>
        </p:nvSpPr>
        <p:spPr>
          <a:xfrm>
            <a:off x="1428750" y="685800"/>
            <a:ext cx="4000500" cy="3429000"/>
          </a:xfrm>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072" y="10226675"/>
            <a:ext cx="3264466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143" y="18653126"/>
            <a:ext cx="26884519"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A4297-80A5-134A-A94C-EEAA4494F5F1}" type="slidenum">
              <a:rPr lang="en-US"/>
              <a:pPr/>
              <a:t>‹#›</a:t>
            </a:fld>
            <a:endParaRPr lang="en-US"/>
          </a:p>
        </p:txBody>
      </p:sp>
    </p:spTree>
    <p:extLst>
      <p:ext uri="{BB962C8B-B14F-4D97-AF65-F5344CB8AC3E}">
        <p14:creationId xmlns:p14="http://schemas.microsoft.com/office/powerpoint/2010/main" val="128408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413987-4F86-1249-8259-7ACCE8862554}" type="slidenum">
              <a:rPr lang="en-US"/>
              <a:pPr/>
              <a:t>‹#›</a:t>
            </a:fld>
            <a:endParaRPr lang="en-US"/>
          </a:p>
        </p:txBody>
      </p:sp>
    </p:spTree>
    <p:extLst>
      <p:ext uri="{BB962C8B-B14F-4D97-AF65-F5344CB8AC3E}">
        <p14:creationId xmlns:p14="http://schemas.microsoft.com/office/powerpoint/2010/main" val="228093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063" y="1317625"/>
            <a:ext cx="8640211"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535" y="1317625"/>
            <a:ext cx="25784381"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31395B-AF9A-874C-A427-7C10D154EDB2}" type="slidenum">
              <a:rPr lang="en-US"/>
              <a:pPr/>
              <a:t>‹#›</a:t>
            </a:fld>
            <a:endParaRPr lang="en-US"/>
          </a:p>
        </p:txBody>
      </p:sp>
    </p:spTree>
    <p:extLst>
      <p:ext uri="{BB962C8B-B14F-4D97-AF65-F5344CB8AC3E}">
        <p14:creationId xmlns:p14="http://schemas.microsoft.com/office/powerpoint/2010/main" val="235556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20532" y="1317625"/>
            <a:ext cx="34563740"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20534" y="7680330"/>
            <a:ext cx="17212295"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9271975" y="7680330"/>
            <a:ext cx="17212296"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20534" y="18618205"/>
            <a:ext cx="17212295"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9271975" y="18618205"/>
            <a:ext cx="17212296"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920532" y="29976763"/>
            <a:ext cx="8960540" cy="2286000"/>
          </a:xfrm>
        </p:spPr>
        <p:txBody>
          <a:bodyPr/>
          <a:lstStyle>
            <a:lvl1pPr>
              <a:defRPr/>
            </a:lvl1pPr>
          </a:lstStyle>
          <a:p>
            <a:endParaRPr lang="en-US"/>
          </a:p>
        </p:txBody>
      </p:sp>
      <p:sp>
        <p:nvSpPr>
          <p:cNvPr id="8" name="Footer Placeholder 7"/>
          <p:cNvSpPr>
            <a:spLocks noGrp="1"/>
          </p:cNvSpPr>
          <p:nvPr>
            <p:ph type="ftr" sz="quarter" idx="11"/>
          </p:nvPr>
        </p:nvSpPr>
        <p:spPr>
          <a:xfrm>
            <a:off x="13121932" y="29976763"/>
            <a:ext cx="12160940" cy="2286000"/>
          </a:xfrm>
        </p:spPr>
        <p:txBody>
          <a:bodyPr/>
          <a:lstStyle>
            <a:lvl1pPr>
              <a:defRPr/>
            </a:lvl1pPr>
          </a:lstStyle>
          <a:p>
            <a:endParaRPr lang="en-US"/>
          </a:p>
        </p:txBody>
      </p:sp>
      <p:sp>
        <p:nvSpPr>
          <p:cNvPr id="9" name="Slide Number Placeholder 8"/>
          <p:cNvSpPr>
            <a:spLocks noGrp="1"/>
          </p:cNvSpPr>
          <p:nvPr>
            <p:ph type="sldNum" sz="quarter" idx="12"/>
          </p:nvPr>
        </p:nvSpPr>
        <p:spPr>
          <a:xfrm>
            <a:off x="27523732" y="29976763"/>
            <a:ext cx="8960540" cy="2286000"/>
          </a:xfrm>
        </p:spPr>
        <p:txBody>
          <a:bodyPr/>
          <a:lstStyle>
            <a:lvl1pPr>
              <a:defRPr/>
            </a:lvl1pPr>
          </a:lstStyle>
          <a:p>
            <a:fld id="{E440AB18-7F73-3445-9B1D-35B7B39E587D}" type="slidenum">
              <a:rPr lang="en-US"/>
              <a:pPr/>
              <a:t>‹#›</a:t>
            </a:fld>
            <a:endParaRPr lang="en-US"/>
          </a:p>
        </p:txBody>
      </p:sp>
    </p:spTree>
    <p:extLst>
      <p:ext uri="{BB962C8B-B14F-4D97-AF65-F5344CB8AC3E}">
        <p14:creationId xmlns:p14="http://schemas.microsoft.com/office/powerpoint/2010/main" val="120100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D1F8C-ECF9-0E46-A259-FAEE40A0B8AE}" type="slidenum">
              <a:rPr lang="en-US"/>
              <a:pPr/>
              <a:t>‹#›</a:t>
            </a:fld>
            <a:endParaRPr lang="en-US"/>
          </a:p>
        </p:txBody>
      </p:sp>
    </p:spTree>
    <p:extLst>
      <p:ext uri="{BB962C8B-B14F-4D97-AF65-F5344CB8AC3E}">
        <p14:creationId xmlns:p14="http://schemas.microsoft.com/office/powerpoint/2010/main" val="29556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442"/>
            <a:ext cx="32644660"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4660"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9BBDD7-3FC9-5941-8CF9-348616EE4441}" type="slidenum">
              <a:rPr lang="en-US"/>
              <a:pPr/>
              <a:t>‹#›</a:t>
            </a:fld>
            <a:endParaRPr lang="en-US"/>
          </a:p>
        </p:txBody>
      </p:sp>
    </p:spTree>
    <p:extLst>
      <p:ext uri="{BB962C8B-B14F-4D97-AF65-F5344CB8AC3E}">
        <p14:creationId xmlns:p14="http://schemas.microsoft.com/office/powerpoint/2010/main" val="232369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534" y="7680325"/>
            <a:ext cx="1721229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1975" y="7680325"/>
            <a:ext cx="17212296"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009EB0-4ACC-7B48-B33B-073D590B73CC}" type="slidenum">
              <a:rPr lang="en-US"/>
              <a:pPr/>
              <a:t>‹#›</a:t>
            </a:fld>
            <a:endParaRPr lang="en-US"/>
          </a:p>
        </p:txBody>
      </p:sp>
    </p:spTree>
    <p:extLst>
      <p:ext uri="{BB962C8B-B14F-4D97-AF65-F5344CB8AC3E}">
        <p14:creationId xmlns:p14="http://schemas.microsoft.com/office/powerpoint/2010/main" val="42072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534" y="7369180"/>
            <a:ext cx="1696878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534" y="10439405"/>
            <a:ext cx="1696878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685" y="7369180"/>
            <a:ext cx="16974586"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685" y="10439405"/>
            <a:ext cx="16974586"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E172F4-D99D-FC42-9837-CF2F480BA0D0}" type="slidenum">
              <a:rPr lang="en-US"/>
              <a:pPr/>
              <a:t>‹#›</a:t>
            </a:fld>
            <a:endParaRPr lang="en-US"/>
          </a:p>
        </p:txBody>
      </p:sp>
    </p:spTree>
    <p:extLst>
      <p:ext uri="{BB962C8B-B14F-4D97-AF65-F5344CB8AC3E}">
        <p14:creationId xmlns:p14="http://schemas.microsoft.com/office/powerpoint/2010/main" val="42322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74BD60-2062-1E41-8F50-19D40CDFFAD8}" type="slidenum">
              <a:rPr lang="en-US"/>
              <a:pPr/>
              <a:t>‹#›</a:t>
            </a:fld>
            <a:endParaRPr lang="en-US"/>
          </a:p>
        </p:txBody>
      </p:sp>
    </p:spTree>
    <p:extLst>
      <p:ext uri="{BB962C8B-B14F-4D97-AF65-F5344CB8AC3E}">
        <p14:creationId xmlns:p14="http://schemas.microsoft.com/office/powerpoint/2010/main" val="190042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78B872-804B-D940-A2B6-E23EF3BD22B1}" type="slidenum">
              <a:rPr lang="en-US"/>
              <a:pPr/>
              <a:t>‹#›</a:t>
            </a:fld>
            <a:endParaRPr lang="en-US"/>
          </a:p>
        </p:txBody>
      </p:sp>
    </p:spTree>
    <p:extLst>
      <p:ext uri="{BB962C8B-B14F-4D97-AF65-F5344CB8AC3E}">
        <p14:creationId xmlns:p14="http://schemas.microsoft.com/office/powerpoint/2010/main" val="38534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530" y="1311275"/>
            <a:ext cx="12634912"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921" y="1311275"/>
            <a:ext cx="214693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530" y="6888163"/>
            <a:ext cx="12634912"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7F436D-4F76-7242-A7AD-E1985BB45F39}" type="slidenum">
              <a:rPr lang="en-US"/>
              <a:pPr/>
              <a:t>‹#›</a:t>
            </a:fld>
            <a:endParaRPr lang="en-US"/>
          </a:p>
        </p:txBody>
      </p:sp>
    </p:spTree>
    <p:extLst>
      <p:ext uri="{BB962C8B-B14F-4D97-AF65-F5344CB8AC3E}">
        <p14:creationId xmlns:p14="http://schemas.microsoft.com/office/powerpoint/2010/main" val="223101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029" y="23042568"/>
            <a:ext cx="23043460"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029" y="2941643"/>
            <a:ext cx="23043460"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27029" y="25763543"/>
            <a:ext cx="23043460"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4A910D-98FC-194C-AF52-43BA2594EE79}" type="slidenum">
              <a:rPr lang="en-US"/>
              <a:pPr/>
              <a:t>‹#›</a:t>
            </a:fld>
            <a:endParaRPr lang="en-US"/>
          </a:p>
        </p:txBody>
      </p:sp>
    </p:spTree>
    <p:extLst>
      <p:ext uri="{BB962C8B-B14F-4D97-AF65-F5344CB8AC3E}">
        <p14:creationId xmlns:p14="http://schemas.microsoft.com/office/powerpoint/2010/main" val="16188387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0532" y="1317625"/>
            <a:ext cx="3456374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20532" y="7680325"/>
            <a:ext cx="34563740" cy="217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20532" y="29976763"/>
            <a:ext cx="89605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lvl1pPr defTabSz="4284663">
              <a:defRPr sz="6600"/>
            </a:lvl1pPr>
          </a:lstStyle>
          <a:p>
            <a:endParaRPr lang="en-US"/>
          </a:p>
        </p:txBody>
      </p:sp>
      <p:sp>
        <p:nvSpPr>
          <p:cNvPr id="1029" name="Rectangle 5"/>
          <p:cNvSpPr>
            <a:spLocks noGrp="1" noChangeArrowheads="1"/>
          </p:cNvSpPr>
          <p:nvPr>
            <p:ph type="ftr" sz="quarter" idx="3"/>
          </p:nvPr>
        </p:nvSpPr>
        <p:spPr bwMode="auto">
          <a:xfrm>
            <a:off x="13121932" y="29976763"/>
            <a:ext cx="121609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lvl1pPr algn="ctr" defTabSz="4284663">
              <a:defRPr sz="6600"/>
            </a:lvl1pPr>
          </a:lstStyle>
          <a:p>
            <a:endParaRPr lang="en-US"/>
          </a:p>
        </p:txBody>
      </p:sp>
      <p:sp>
        <p:nvSpPr>
          <p:cNvPr id="1030" name="Rectangle 6"/>
          <p:cNvSpPr>
            <a:spLocks noGrp="1" noChangeArrowheads="1"/>
          </p:cNvSpPr>
          <p:nvPr>
            <p:ph type="sldNum" sz="quarter" idx="4"/>
          </p:nvPr>
        </p:nvSpPr>
        <p:spPr bwMode="auto">
          <a:xfrm>
            <a:off x="27523732" y="29976763"/>
            <a:ext cx="89605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lvl1pPr algn="r" defTabSz="4284663">
              <a:defRPr sz="6600"/>
            </a:lvl1pPr>
          </a:lstStyle>
          <a:p>
            <a:fld id="{952C8016-75B8-1843-AAAB-F733A104A6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284663" rtl="0" fontAlgn="base">
        <a:spcBef>
          <a:spcPct val="0"/>
        </a:spcBef>
        <a:spcAft>
          <a:spcPct val="0"/>
        </a:spcAft>
        <a:defRPr sz="20600">
          <a:solidFill>
            <a:schemeClr val="tx2"/>
          </a:solidFill>
          <a:latin typeface="+mj-lt"/>
          <a:ea typeface="+mj-ea"/>
          <a:cs typeface="+mj-cs"/>
        </a:defRPr>
      </a:lvl1pPr>
      <a:lvl2pPr algn="ctr" defTabSz="4284663" rtl="0" fontAlgn="base">
        <a:spcBef>
          <a:spcPct val="0"/>
        </a:spcBef>
        <a:spcAft>
          <a:spcPct val="0"/>
        </a:spcAft>
        <a:defRPr sz="20600">
          <a:solidFill>
            <a:schemeClr val="tx2"/>
          </a:solidFill>
          <a:latin typeface="Arial" charset="0"/>
          <a:ea typeface="ＭＳ Ｐゴシック" charset="0"/>
        </a:defRPr>
      </a:lvl2pPr>
      <a:lvl3pPr algn="ctr" defTabSz="4284663" rtl="0" fontAlgn="base">
        <a:spcBef>
          <a:spcPct val="0"/>
        </a:spcBef>
        <a:spcAft>
          <a:spcPct val="0"/>
        </a:spcAft>
        <a:defRPr sz="20600">
          <a:solidFill>
            <a:schemeClr val="tx2"/>
          </a:solidFill>
          <a:latin typeface="Arial" charset="0"/>
          <a:ea typeface="ＭＳ Ｐゴシック" charset="0"/>
        </a:defRPr>
      </a:lvl3pPr>
      <a:lvl4pPr algn="ctr" defTabSz="4284663" rtl="0" fontAlgn="base">
        <a:spcBef>
          <a:spcPct val="0"/>
        </a:spcBef>
        <a:spcAft>
          <a:spcPct val="0"/>
        </a:spcAft>
        <a:defRPr sz="20600">
          <a:solidFill>
            <a:schemeClr val="tx2"/>
          </a:solidFill>
          <a:latin typeface="Arial" charset="0"/>
          <a:ea typeface="ＭＳ Ｐゴシック" charset="0"/>
        </a:defRPr>
      </a:lvl4pPr>
      <a:lvl5pPr algn="ctr" defTabSz="4284663" rtl="0" fontAlgn="base">
        <a:spcBef>
          <a:spcPct val="0"/>
        </a:spcBef>
        <a:spcAft>
          <a:spcPct val="0"/>
        </a:spcAft>
        <a:defRPr sz="20600">
          <a:solidFill>
            <a:schemeClr val="tx2"/>
          </a:solidFill>
          <a:latin typeface="Arial" charset="0"/>
          <a:ea typeface="ＭＳ Ｐゴシック" charset="0"/>
        </a:defRPr>
      </a:lvl5pPr>
      <a:lvl6pPr marL="457200" algn="ctr" defTabSz="4284663" rtl="0" fontAlgn="base">
        <a:spcBef>
          <a:spcPct val="0"/>
        </a:spcBef>
        <a:spcAft>
          <a:spcPct val="0"/>
        </a:spcAft>
        <a:defRPr sz="20600">
          <a:solidFill>
            <a:schemeClr val="tx2"/>
          </a:solidFill>
          <a:latin typeface="Arial" charset="0"/>
          <a:ea typeface="ＭＳ Ｐゴシック" charset="0"/>
        </a:defRPr>
      </a:lvl6pPr>
      <a:lvl7pPr marL="914400" algn="ctr" defTabSz="4284663" rtl="0" fontAlgn="base">
        <a:spcBef>
          <a:spcPct val="0"/>
        </a:spcBef>
        <a:spcAft>
          <a:spcPct val="0"/>
        </a:spcAft>
        <a:defRPr sz="20600">
          <a:solidFill>
            <a:schemeClr val="tx2"/>
          </a:solidFill>
          <a:latin typeface="Arial" charset="0"/>
          <a:ea typeface="ＭＳ Ｐゴシック" charset="0"/>
        </a:defRPr>
      </a:lvl7pPr>
      <a:lvl8pPr marL="1371600" algn="ctr" defTabSz="4284663" rtl="0" fontAlgn="base">
        <a:spcBef>
          <a:spcPct val="0"/>
        </a:spcBef>
        <a:spcAft>
          <a:spcPct val="0"/>
        </a:spcAft>
        <a:defRPr sz="20600">
          <a:solidFill>
            <a:schemeClr val="tx2"/>
          </a:solidFill>
          <a:latin typeface="Arial" charset="0"/>
          <a:ea typeface="ＭＳ Ｐゴシック" charset="0"/>
        </a:defRPr>
      </a:lvl8pPr>
      <a:lvl9pPr marL="1828800" algn="ctr" defTabSz="4284663" rtl="0" fontAlgn="base">
        <a:spcBef>
          <a:spcPct val="0"/>
        </a:spcBef>
        <a:spcAft>
          <a:spcPct val="0"/>
        </a:spcAft>
        <a:defRPr sz="20600">
          <a:solidFill>
            <a:schemeClr val="tx2"/>
          </a:solidFill>
          <a:latin typeface="Arial" charset="0"/>
          <a:ea typeface="ＭＳ Ｐゴシック" charset="0"/>
        </a:defRPr>
      </a:lvl9pPr>
    </p:titleStyle>
    <p:bodyStyle>
      <a:lvl1pPr marL="1606550" indent="-1606550" algn="l" defTabSz="4284663" rtl="0" fontAlgn="base">
        <a:spcBef>
          <a:spcPct val="20000"/>
        </a:spcBef>
        <a:spcAft>
          <a:spcPct val="0"/>
        </a:spcAft>
        <a:buChar char="•"/>
        <a:defRPr sz="15000">
          <a:solidFill>
            <a:schemeClr val="tx1"/>
          </a:solidFill>
          <a:latin typeface="+mn-lt"/>
          <a:ea typeface="+mn-ea"/>
          <a:cs typeface="+mn-cs"/>
        </a:defRPr>
      </a:lvl1pPr>
      <a:lvl2pPr marL="3481388" indent="-1339850" algn="l" defTabSz="4284663" rtl="0" fontAlgn="base">
        <a:spcBef>
          <a:spcPct val="20000"/>
        </a:spcBef>
        <a:spcAft>
          <a:spcPct val="0"/>
        </a:spcAft>
        <a:buChar char="–"/>
        <a:defRPr sz="13100">
          <a:solidFill>
            <a:schemeClr val="tx1"/>
          </a:solidFill>
          <a:latin typeface="+mn-lt"/>
          <a:ea typeface="+mn-ea"/>
        </a:defRPr>
      </a:lvl2pPr>
      <a:lvl3pPr marL="5356225" indent="-1071563" algn="l" defTabSz="4284663" rtl="0" fontAlgn="base">
        <a:spcBef>
          <a:spcPct val="20000"/>
        </a:spcBef>
        <a:spcAft>
          <a:spcPct val="0"/>
        </a:spcAft>
        <a:buChar char="•"/>
        <a:defRPr sz="11200">
          <a:solidFill>
            <a:schemeClr val="tx1"/>
          </a:solidFill>
          <a:latin typeface="+mn-lt"/>
          <a:ea typeface="+mn-ea"/>
        </a:defRPr>
      </a:lvl3pPr>
      <a:lvl4pPr marL="7497763" indent="-1071563" algn="l" defTabSz="4284663" rtl="0" fontAlgn="base">
        <a:spcBef>
          <a:spcPct val="20000"/>
        </a:spcBef>
        <a:spcAft>
          <a:spcPct val="0"/>
        </a:spcAft>
        <a:buChar char="–"/>
        <a:defRPr sz="9400">
          <a:solidFill>
            <a:schemeClr val="tx1"/>
          </a:solidFill>
          <a:latin typeface="+mn-lt"/>
          <a:ea typeface="+mn-ea"/>
        </a:defRPr>
      </a:lvl4pPr>
      <a:lvl5pPr marL="9640888" indent="-1071563" algn="l" defTabSz="4284663" rtl="0" fontAlgn="base">
        <a:spcBef>
          <a:spcPct val="20000"/>
        </a:spcBef>
        <a:spcAft>
          <a:spcPct val="0"/>
        </a:spcAft>
        <a:buChar char="»"/>
        <a:defRPr sz="9400">
          <a:solidFill>
            <a:schemeClr val="tx1"/>
          </a:solidFill>
          <a:latin typeface="+mn-lt"/>
          <a:ea typeface="+mn-ea"/>
        </a:defRPr>
      </a:lvl5pPr>
      <a:lvl6pPr marL="10098088" indent="-1071563" algn="l" defTabSz="4284663" rtl="0" fontAlgn="base">
        <a:spcBef>
          <a:spcPct val="20000"/>
        </a:spcBef>
        <a:spcAft>
          <a:spcPct val="0"/>
        </a:spcAft>
        <a:buChar char="»"/>
        <a:defRPr sz="9400">
          <a:solidFill>
            <a:schemeClr val="tx1"/>
          </a:solidFill>
          <a:latin typeface="+mn-lt"/>
          <a:ea typeface="+mn-ea"/>
        </a:defRPr>
      </a:lvl6pPr>
      <a:lvl7pPr marL="10555288" indent="-1071563" algn="l" defTabSz="4284663" rtl="0" fontAlgn="base">
        <a:spcBef>
          <a:spcPct val="20000"/>
        </a:spcBef>
        <a:spcAft>
          <a:spcPct val="0"/>
        </a:spcAft>
        <a:buChar char="»"/>
        <a:defRPr sz="9400">
          <a:solidFill>
            <a:schemeClr val="tx1"/>
          </a:solidFill>
          <a:latin typeface="+mn-lt"/>
          <a:ea typeface="+mn-ea"/>
        </a:defRPr>
      </a:lvl7pPr>
      <a:lvl8pPr marL="11012488" indent="-1071563" algn="l" defTabSz="4284663" rtl="0" fontAlgn="base">
        <a:spcBef>
          <a:spcPct val="20000"/>
        </a:spcBef>
        <a:spcAft>
          <a:spcPct val="0"/>
        </a:spcAft>
        <a:buChar char="»"/>
        <a:defRPr sz="9400">
          <a:solidFill>
            <a:schemeClr val="tx1"/>
          </a:solidFill>
          <a:latin typeface="+mn-lt"/>
          <a:ea typeface="+mn-ea"/>
        </a:defRPr>
      </a:lvl8pPr>
      <a:lvl9pPr marL="11469688" indent="-1071563" algn="l" defTabSz="4284663" rtl="0" fontAlgn="base">
        <a:spcBef>
          <a:spcPct val="20000"/>
        </a:spcBef>
        <a:spcAft>
          <a:spcPct val="0"/>
        </a:spcAft>
        <a:buChar char="»"/>
        <a:defRPr sz="9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package" Target="../embeddings/Microsoft_Excel_Sheet3.xlsx"/><Relationship Id="rId20" Type="http://schemas.openxmlformats.org/officeDocument/2006/relationships/image" Target="../media/image8.png"/><Relationship Id="rId21" Type="http://schemas.openxmlformats.org/officeDocument/2006/relationships/image" Target="../media/image12.png"/><Relationship Id="rId22" Type="http://schemas.openxmlformats.org/officeDocument/2006/relationships/image" Target="../media/image13.png"/><Relationship Id="rId23" Type="http://schemas.openxmlformats.org/officeDocument/2006/relationships/image" Target="../media/image14.png"/><Relationship Id="rId24" Type="http://schemas.openxmlformats.org/officeDocument/2006/relationships/image" Target="../media/image15.png"/><Relationship Id="rId25" Type="http://schemas.openxmlformats.org/officeDocument/2006/relationships/image" Target="../media/image16.png"/><Relationship Id="rId26" Type="http://schemas.openxmlformats.org/officeDocument/2006/relationships/image" Target="../media/image17.png"/><Relationship Id="rId27" Type="http://schemas.openxmlformats.org/officeDocument/2006/relationships/package" Target="../embeddings/Microsoft_Excel_Sheet9.xlsx"/><Relationship Id="rId28" Type="http://schemas.openxmlformats.org/officeDocument/2006/relationships/image" Target="../media/image9.png"/><Relationship Id="rId29" Type="http://schemas.openxmlformats.org/officeDocument/2006/relationships/package" Target="../embeddings/Microsoft_Excel_Sheet10.xlsx"/><Relationship Id="rId30" Type="http://schemas.openxmlformats.org/officeDocument/2006/relationships/image" Target="../media/image10.png"/><Relationship Id="rId10" Type="http://schemas.openxmlformats.org/officeDocument/2006/relationships/image" Target="../media/image3.png"/><Relationship Id="rId11" Type="http://schemas.openxmlformats.org/officeDocument/2006/relationships/package" Target="../embeddings/Microsoft_Excel_Sheet4.xlsx"/><Relationship Id="rId12" Type="http://schemas.openxmlformats.org/officeDocument/2006/relationships/image" Target="../media/image4.png"/><Relationship Id="rId13" Type="http://schemas.openxmlformats.org/officeDocument/2006/relationships/package" Target="../embeddings/Microsoft_Excel_Sheet5.xlsx"/><Relationship Id="rId14" Type="http://schemas.openxmlformats.org/officeDocument/2006/relationships/image" Target="../media/image5.png"/><Relationship Id="rId15" Type="http://schemas.openxmlformats.org/officeDocument/2006/relationships/package" Target="../embeddings/Microsoft_Excel_Sheet6.xlsx"/><Relationship Id="rId16" Type="http://schemas.openxmlformats.org/officeDocument/2006/relationships/image" Target="../media/image6.png"/><Relationship Id="rId17" Type="http://schemas.openxmlformats.org/officeDocument/2006/relationships/package" Target="../embeddings/Microsoft_Excel_Sheet7.xlsx"/><Relationship Id="rId18" Type="http://schemas.openxmlformats.org/officeDocument/2006/relationships/image" Target="../media/image7.png"/><Relationship Id="rId19" Type="http://schemas.openxmlformats.org/officeDocument/2006/relationships/package" Target="../embeddings/Microsoft_Excel_Sheet8.xlsx"/><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11.png"/><Relationship Id="rId5" Type="http://schemas.openxmlformats.org/officeDocument/2006/relationships/package" Target="../embeddings/Microsoft_Excel_Sheet1.xlsx"/><Relationship Id="rId6" Type="http://schemas.openxmlformats.org/officeDocument/2006/relationships/image" Target="../media/image1.png"/><Relationship Id="rId7" Type="http://schemas.openxmlformats.org/officeDocument/2006/relationships/package" Target="../embeddings/Microsoft_Excel_Sheet2.xlsx"/><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0" name="Rectangle 272"/>
          <p:cNvSpPr>
            <a:spLocks noChangeArrowheads="1"/>
          </p:cNvSpPr>
          <p:nvPr/>
        </p:nvSpPr>
        <p:spPr bwMode="auto">
          <a:xfrm>
            <a:off x="3698240" y="381001"/>
            <a:ext cx="31150560" cy="426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 name="Rectangle 359"/>
          <p:cNvSpPr>
            <a:spLocks noChangeArrowheads="1"/>
          </p:cNvSpPr>
          <p:nvPr/>
        </p:nvSpPr>
        <p:spPr bwMode="auto">
          <a:xfrm>
            <a:off x="4035289" y="399128"/>
            <a:ext cx="302646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8000" b="1" dirty="0" smtClean="0">
                <a:solidFill>
                  <a:srgbClr val="270CFB"/>
                </a:solidFill>
              </a:rPr>
              <a:t>Assessment of manila clam larval survival and physiological changes at 400, 520, and 1000ppm pCO</a:t>
            </a:r>
            <a:r>
              <a:rPr lang="en-US" sz="8000" b="1" baseline="-25000" dirty="0" smtClean="0">
                <a:solidFill>
                  <a:srgbClr val="270CFB"/>
                </a:solidFill>
              </a:rPr>
              <a:t>2</a:t>
            </a:r>
            <a:r>
              <a:rPr lang="en-US" sz="8000" b="1" dirty="0" smtClean="0">
                <a:solidFill>
                  <a:srgbClr val="270CFB"/>
                </a:solidFill>
              </a:rPr>
              <a:t> treatments</a:t>
            </a:r>
            <a:endParaRPr lang="en-US" sz="8000" dirty="0">
              <a:solidFill>
                <a:srgbClr val="270CFB"/>
              </a:solidFill>
            </a:endParaRPr>
          </a:p>
        </p:txBody>
      </p:sp>
      <p:sp>
        <p:nvSpPr>
          <p:cNvPr id="2409" name="Rectangle 361"/>
          <p:cNvSpPr>
            <a:spLocks noChangeArrowheads="1"/>
          </p:cNvSpPr>
          <p:nvPr/>
        </p:nvSpPr>
        <p:spPr bwMode="auto">
          <a:xfrm>
            <a:off x="6827520" y="2895601"/>
            <a:ext cx="25247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4400" dirty="0">
                <a:solidFill>
                  <a:srgbClr val="270CFB"/>
                </a:solidFill>
              </a:rPr>
              <a:t>David C. Metzger*</a:t>
            </a:r>
            <a:r>
              <a:rPr lang="en-US" sz="4400" baseline="30000" dirty="0" smtClean="0">
                <a:solidFill>
                  <a:srgbClr val="270CFB"/>
                </a:solidFill>
              </a:rPr>
              <a:t>1</a:t>
            </a:r>
            <a:r>
              <a:rPr lang="en-US" sz="4400" dirty="0" smtClean="0">
                <a:solidFill>
                  <a:srgbClr val="270CFB"/>
                </a:solidFill>
              </a:rPr>
              <a:t>, </a:t>
            </a:r>
            <a:r>
              <a:rPr lang="en-US" sz="4400" dirty="0" err="1" smtClean="0">
                <a:solidFill>
                  <a:srgbClr val="270CFB"/>
                </a:solidFill>
              </a:rPr>
              <a:t>Shallin</a:t>
            </a:r>
            <a:r>
              <a:rPr lang="en-US" sz="4400" dirty="0" smtClean="0">
                <a:solidFill>
                  <a:srgbClr val="270CFB"/>
                </a:solidFill>
              </a:rPr>
              <a:t> Busch</a:t>
            </a:r>
            <a:r>
              <a:rPr lang="en-US" sz="4400" baseline="30000" dirty="0" smtClean="0">
                <a:solidFill>
                  <a:srgbClr val="270CFB"/>
                </a:solidFill>
              </a:rPr>
              <a:t>2</a:t>
            </a:r>
            <a:r>
              <a:rPr lang="en-US" sz="4400" dirty="0" smtClean="0">
                <a:solidFill>
                  <a:srgbClr val="270CFB"/>
                </a:solidFill>
              </a:rPr>
              <a:t>, Paul McElhany</a:t>
            </a:r>
            <a:r>
              <a:rPr lang="en-US" sz="4400" baseline="30000" dirty="0" smtClean="0">
                <a:solidFill>
                  <a:srgbClr val="270CFB"/>
                </a:solidFill>
              </a:rPr>
              <a:t>2</a:t>
            </a:r>
            <a:r>
              <a:rPr lang="en-US" sz="4400" dirty="0" smtClean="0">
                <a:solidFill>
                  <a:srgbClr val="270CFB"/>
                </a:solidFill>
              </a:rPr>
              <a:t>, Carolyn </a:t>
            </a:r>
            <a:r>
              <a:rPr lang="en-US" sz="4400" dirty="0" smtClean="0">
                <a:solidFill>
                  <a:srgbClr val="270CFB"/>
                </a:solidFill>
              </a:rPr>
              <a:t>S. </a:t>
            </a:r>
            <a:r>
              <a:rPr lang="en-US" sz="4400" dirty="0" smtClean="0">
                <a:solidFill>
                  <a:srgbClr val="270CFB"/>
                </a:solidFill>
              </a:rPr>
              <a:t>Friedman</a:t>
            </a:r>
            <a:r>
              <a:rPr lang="en-US" sz="4400" baseline="30000" dirty="0" smtClean="0">
                <a:solidFill>
                  <a:srgbClr val="270CFB"/>
                </a:solidFill>
              </a:rPr>
              <a:t>1</a:t>
            </a:r>
            <a:r>
              <a:rPr lang="en-US" sz="4400" dirty="0" smtClean="0">
                <a:solidFill>
                  <a:srgbClr val="270CFB"/>
                </a:solidFill>
              </a:rPr>
              <a:t>, </a:t>
            </a:r>
            <a:r>
              <a:rPr lang="en-US" sz="4400" dirty="0" smtClean="0">
                <a:solidFill>
                  <a:srgbClr val="270CFB"/>
                </a:solidFill>
              </a:rPr>
              <a:t>Steven </a:t>
            </a:r>
            <a:r>
              <a:rPr lang="en-US" sz="4400" dirty="0" smtClean="0">
                <a:solidFill>
                  <a:srgbClr val="270CFB"/>
                </a:solidFill>
              </a:rPr>
              <a:t>B. Roberts</a:t>
            </a:r>
            <a:r>
              <a:rPr lang="en-US" sz="4400" baseline="30000" dirty="0" smtClean="0">
                <a:solidFill>
                  <a:srgbClr val="270CFB"/>
                </a:solidFill>
              </a:rPr>
              <a:t>1</a:t>
            </a:r>
            <a:endParaRPr lang="en-US" sz="4400" baseline="30000" dirty="0">
              <a:solidFill>
                <a:srgbClr val="270CFB"/>
              </a:solidFill>
            </a:endParaRPr>
          </a:p>
        </p:txBody>
      </p:sp>
      <p:sp>
        <p:nvSpPr>
          <p:cNvPr id="2753" name="Rectangle 705"/>
          <p:cNvSpPr>
            <a:spLocks noChangeArrowheads="1"/>
          </p:cNvSpPr>
          <p:nvPr/>
        </p:nvSpPr>
        <p:spPr bwMode="auto">
          <a:xfrm>
            <a:off x="27310080" y="5497656"/>
            <a:ext cx="10596880" cy="19974697"/>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5400" b="1" dirty="0" smtClean="0">
                <a:solidFill>
                  <a:srgbClr val="270CFB"/>
                </a:solidFill>
              </a:rPr>
              <a:t>Conclusions </a:t>
            </a:r>
            <a:endParaRPr lang="en-US" sz="5400" b="1" dirty="0"/>
          </a:p>
          <a:p>
            <a:pPr algn="ctr"/>
            <a:endParaRPr lang="en-US" sz="2400" b="1" dirty="0"/>
          </a:p>
          <a:p>
            <a:r>
              <a:rPr lang="en-US" sz="4000" dirty="0" smtClean="0"/>
              <a:t>Elevated pCO</a:t>
            </a:r>
            <a:r>
              <a:rPr lang="en-US" sz="4000" baseline="-25000" dirty="0" smtClean="0"/>
              <a:t>2</a:t>
            </a:r>
            <a:r>
              <a:rPr lang="en-US" sz="4000" dirty="0" smtClean="0"/>
              <a:t> levels appear to have no impact on 5 day old larval </a:t>
            </a:r>
            <a:r>
              <a:rPr lang="en-US" sz="4000" dirty="0" smtClean="0"/>
              <a:t>clam survival. </a:t>
            </a:r>
            <a:r>
              <a:rPr lang="en-US" sz="4000" dirty="0" smtClean="0"/>
              <a:t>Decreased survival at 400ppm (ambient) may have been a result of ciliate contamination in the system.</a:t>
            </a:r>
            <a:endParaRPr lang="en-US" sz="4000" dirty="0"/>
          </a:p>
          <a:p>
            <a:endParaRPr lang="en-US" sz="4000" dirty="0"/>
          </a:p>
          <a:p>
            <a:r>
              <a:rPr lang="en-US" sz="4000" dirty="0" smtClean="0"/>
              <a:t>Gene expression varies </a:t>
            </a:r>
            <a:r>
              <a:rPr lang="en-US" sz="4000" dirty="0" err="1" smtClean="0"/>
              <a:t>widley</a:t>
            </a:r>
            <a:r>
              <a:rPr lang="en-US" sz="4000" dirty="0" smtClean="0"/>
              <a:t> depending on the </a:t>
            </a:r>
            <a:r>
              <a:rPr lang="en-US" sz="4000" dirty="0" err="1" smtClean="0"/>
              <a:t>phsyiological</a:t>
            </a:r>
            <a:r>
              <a:rPr lang="en-US" sz="4000" dirty="0" smtClean="0"/>
              <a:t> function.</a:t>
            </a:r>
          </a:p>
          <a:p>
            <a:endParaRPr lang="en-US" sz="4000" dirty="0"/>
          </a:p>
          <a:p>
            <a:r>
              <a:rPr lang="en-US" sz="4000" dirty="0" smtClean="0"/>
              <a:t>Genes associated with stress response and ion transport are dramatically induced after one week of treatment at 1000ppm CO</a:t>
            </a:r>
            <a:r>
              <a:rPr lang="en-US" sz="4000" baseline="-25000" dirty="0" smtClean="0"/>
              <a:t>2.</a:t>
            </a:r>
            <a:endParaRPr lang="en-US" sz="4000" dirty="0"/>
          </a:p>
          <a:p>
            <a:endParaRPr lang="en-US" sz="4000" dirty="0" smtClean="0"/>
          </a:p>
          <a:p>
            <a:endParaRPr lang="en-US" sz="4000" dirty="0"/>
          </a:p>
          <a:p>
            <a:pPr algn="ctr"/>
            <a:r>
              <a:rPr lang="en-US" sz="5400" b="1" dirty="0" smtClean="0">
                <a:solidFill>
                  <a:srgbClr val="270CFB"/>
                </a:solidFill>
              </a:rPr>
              <a:t>Future Directions</a:t>
            </a:r>
          </a:p>
          <a:p>
            <a:endParaRPr lang="en-US" sz="4000" dirty="0"/>
          </a:p>
          <a:p>
            <a:r>
              <a:rPr lang="en-US" sz="4000" dirty="0" smtClean="0"/>
              <a:t>Generate </a:t>
            </a:r>
            <a:r>
              <a:rPr lang="en-US" sz="4000" dirty="0" err="1" smtClean="0"/>
              <a:t>transcriptome</a:t>
            </a:r>
            <a:r>
              <a:rPr lang="en-US" sz="4000" dirty="0" smtClean="0"/>
              <a:t> libraries from 1 week samples at 400 and 1000ppm CO</a:t>
            </a:r>
            <a:r>
              <a:rPr lang="en-US" sz="4000" baseline="-25000" dirty="0" smtClean="0"/>
              <a:t>2</a:t>
            </a:r>
            <a:r>
              <a:rPr lang="en-US" sz="4000" dirty="0" smtClean="0"/>
              <a:t> treatments.</a:t>
            </a:r>
          </a:p>
          <a:p>
            <a:endParaRPr lang="en-US" sz="4000" dirty="0" smtClean="0"/>
          </a:p>
          <a:p>
            <a:r>
              <a:rPr lang="en-US" sz="4000" dirty="0" smtClean="0"/>
              <a:t>Further validation of </a:t>
            </a:r>
            <a:r>
              <a:rPr lang="en-US" sz="4000" dirty="0" err="1" smtClean="0"/>
              <a:t>qPCR</a:t>
            </a:r>
            <a:r>
              <a:rPr lang="en-US" sz="4000" dirty="0" smtClean="0"/>
              <a:t> results. More replicates and more </a:t>
            </a:r>
            <a:r>
              <a:rPr lang="en-US" sz="4000" dirty="0" err="1" smtClean="0"/>
              <a:t>timepoints</a:t>
            </a:r>
            <a:r>
              <a:rPr lang="en-US" sz="4000" dirty="0" smtClean="0"/>
              <a:t>.</a:t>
            </a:r>
          </a:p>
          <a:p>
            <a:endParaRPr lang="en-US" sz="4000" dirty="0" smtClean="0"/>
          </a:p>
          <a:p>
            <a:r>
              <a:rPr lang="en-US" sz="4000" dirty="0" smtClean="0"/>
              <a:t>Sequence </a:t>
            </a:r>
            <a:r>
              <a:rPr lang="en-US" sz="4000" dirty="0" smtClean="0"/>
              <a:t>and measure transcripts of genes </a:t>
            </a:r>
            <a:r>
              <a:rPr lang="en-US" sz="4000" dirty="0" err="1" smtClean="0"/>
              <a:t>identfied</a:t>
            </a:r>
            <a:r>
              <a:rPr lang="en-US" sz="4000" dirty="0" smtClean="0"/>
              <a:t> in other organisms (</a:t>
            </a:r>
            <a:r>
              <a:rPr lang="en-US" sz="4000" dirty="0" err="1" smtClean="0"/>
              <a:t>ie</a:t>
            </a:r>
            <a:r>
              <a:rPr lang="en-US" sz="4000" dirty="0" smtClean="0"/>
              <a:t> sea urchins) that are thought to be impacted by ocean acidification.</a:t>
            </a:r>
            <a:endParaRPr lang="en-US" sz="4000" dirty="0"/>
          </a:p>
          <a:p>
            <a:endParaRPr lang="en-US" sz="4000" dirty="0"/>
          </a:p>
          <a:p>
            <a:r>
              <a:rPr lang="en-US" sz="4000" dirty="0" smtClean="0"/>
              <a:t>Complete </a:t>
            </a:r>
            <a:r>
              <a:rPr lang="en-US" sz="4000" dirty="0" err="1" smtClean="0"/>
              <a:t>assesment</a:t>
            </a:r>
            <a:r>
              <a:rPr lang="en-US" sz="4000" dirty="0" smtClean="0"/>
              <a:t> of larval growth rates under different pCO2 conditions</a:t>
            </a:r>
            <a:r>
              <a:rPr lang="en-US" sz="4000" dirty="0" smtClean="0"/>
              <a:t>.</a:t>
            </a:r>
            <a:endParaRPr lang="en-US" sz="4000" dirty="0"/>
          </a:p>
        </p:txBody>
      </p:sp>
      <p:sp>
        <p:nvSpPr>
          <p:cNvPr id="2754" name="Text Box 706"/>
          <p:cNvSpPr txBox="1">
            <a:spLocks noChangeArrowheads="1"/>
          </p:cNvSpPr>
          <p:nvPr/>
        </p:nvSpPr>
        <p:spPr bwMode="auto">
          <a:xfrm>
            <a:off x="2470263" y="21717004"/>
            <a:ext cx="9183756" cy="707886"/>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4000" b="1" dirty="0" smtClean="0">
                <a:solidFill>
                  <a:srgbClr val="270CFB"/>
                </a:solidFill>
              </a:rPr>
              <a:t>Experimental Design</a:t>
            </a:r>
            <a:endParaRPr lang="en-US" sz="4000" b="1" dirty="0"/>
          </a:p>
        </p:txBody>
      </p:sp>
      <p:sp>
        <p:nvSpPr>
          <p:cNvPr id="2868" name="Text Box 820"/>
          <p:cNvSpPr txBox="1">
            <a:spLocks noChangeArrowheads="1"/>
          </p:cNvSpPr>
          <p:nvPr/>
        </p:nvSpPr>
        <p:spPr bwMode="auto">
          <a:xfrm>
            <a:off x="14575736" y="5497654"/>
            <a:ext cx="10714383" cy="1446550"/>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4400" b="1" dirty="0" smtClean="0">
                <a:solidFill>
                  <a:srgbClr val="270CFB"/>
                </a:solidFill>
              </a:rPr>
              <a:t>Summary of pH treatments </a:t>
            </a:r>
            <a:r>
              <a:rPr lang="en-US" sz="4400" b="1" dirty="0" smtClean="0">
                <a:solidFill>
                  <a:srgbClr val="270CFB"/>
                </a:solidFill>
              </a:rPr>
              <a:t>and % survival at 400</a:t>
            </a:r>
            <a:r>
              <a:rPr lang="en-US" sz="4400" b="1" dirty="0" smtClean="0">
                <a:solidFill>
                  <a:srgbClr val="270CFB"/>
                </a:solidFill>
              </a:rPr>
              <a:t>, 520, and 1000ppm CO</a:t>
            </a:r>
            <a:r>
              <a:rPr lang="en-US" sz="4400" b="1" baseline="-25000" dirty="0" smtClean="0">
                <a:solidFill>
                  <a:srgbClr val="270CFB"/>
                </a:solidFill>
              </a:rPr>
              <a:t>2</a:t>
            </a:r>
            <a:endParaRPr lang="en-US" sz="4400" b="1" baseline="-25000" dirty="0">
              <a:solidFill>
                <a:srgbClr val="270CFB"/>
              </a:solidFill>
            </a:endParaRPr>
          </a:p>
        </p:txBody>
      </p:sp>
      <p:sp>
        <p:nvSpPr>
          <p:cNvPr id="12527" name="Rectangle 239"/>
          <p:cNvSpPr>
            <a:spLocks noChangeArrowheads="1"/>
          </p:cNvSpPr>
          <p:nvPr/>
        </p:nvSpPr>
        <p:spPr bwMode="auto">
          <a:xfrm>
            <a:off x="28587636" y="21348704"/>
            <a:ext cx="285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i</a:t>
            </a:r>
            <a:endParaRPr lang="en-US"/>
          </a:p>
        </p:txBody>
      </p:sp>
      <p:sp>
        <p:nvSpPr>
          <p:cNvPr id="12541" name="Rectangle 253"/>
          <p:cNvSpPr>
            <a:spLocks noChangeArrowheads="1"/>
          </p:cNvSpPr>
          <p:nvPr/>
        </p:nvSpPr>
        <p:spPr bwMode="auto">
          <a:xfrm>
            <a:off x="29148571" y="21348704"/>
            <a:ext cx="384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t</a:t>
            </a:r>
            <a:endParaRPr lang="en-US"/>
          </a:p>
        </p:txBody>
      </p:sp>
      <p:sp>
        <p:nvSpPr>
          <p:cNvPr id="2877" name="Text Box 829"/>
          <p:cNvSpPr txBox="1">
            <a:spLocks noChangeArrowheads="1"/>
          </p:cNvSpPr>
          <p:nvPr/>
        </p:nvSpPr>
        <p:spPr bwMode="auto">
          <a:xfrm>
            <a:off x="14332226" y="13639801"/>
            <a:ext cx="11201400" cy="769441"/>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4400" b="1" dirty="0" smtClean="0">
                <a:solidFill>
                  <a:srgbClr val="270CFB"/>
                </a:solidFill>
              </a:rPr>
              <a:t>Gene expression</a:t>
            </a:r>
          </a:p>
        </p:txBody>
      </p:sp>
      <p:sp>
        <p:nvSpPr>
          <p:cNvPr id="2885" name="Rectangle 837"/>
          <p:cNvSpPr>
            <a:spLocks noChangeArrowheads="1"/>
          </p:cNvSpPr>
          <p:nvPr/>
        </p:nvSpPr>
        <p:spPr bwMode="auto">
          <a:xfrm>
            <a:off x="4739640" y="3773270"/>
            <a:ext cx="28712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3600" baseline="30000" dirty="0">
                <a:solidFill>
                  <a:srgbClr val="270CFB"/>
                </a:solidFill>
              </a:rPr>
              <a:t> </a:t>
            </a:r>
            <a:r>
              <a:rPr lang="en-US" sz="3600" baseline="30000" dirty="0" smtClean="0">
                <a:solidFill>
                  <a:srgbClr val="270CFB"/>
                </a:solidFill>
              </a:rPr>
              <a:t>1</a:t>
            </a:r>
            <a:r>
              <a:rPr lang="en-US" sz="3600" dirty="0" smtClean="0">
                <a:solidFill>
                  <a:srgbClr val="270CFB"/>
                </a:solidFill>
              </a:rPr>
              <a:t>School </a:t>
            </a:r>
            <a:r>
              <a:rPr lang="en-US" sz="3600" dirty="0" smtClean="0">
                <a:solidFill>
                  <a:srgbClr val="270CFB"/>
                </a:solidFill>
              </a:rPr>
              <a:t>of </a:t>
            </a:r>
            <a:r>
              <a:rPr lang="en-US" sz="3600" dirty="0">
                <a:solidFill>
                  <a:srgbClr val="270CFB"/>
                </a:solidFill>
              </a:rPr>
              <a:t>Aquatic and Fishery Sciences, University of Washington, Seattle, WA</a:t>
            </a:r>
            <a:r>
              <a:rPr lang="en-US" sz="3600" dirty="0" smtClean="0">
                <a:solidFill>
                  <a:srgbClr val="270CFB"/>
                </a:solidFill>
              </a:rPr>
              <a:t>.,</a:t>
            </a:r>
            <a:r>
              <a:rPr lang="en-US" sz="3600" baseline="30000" dirty="0" smtClean="0">
                <a:solidFill>
                  <a:srgbClr val="270CFB"/>
                </a:solidFill>
              </a:rPr>
              <a:t> 2</a:t>
            </a:r>
            <a:r>
              <a:rPr lang="en-US" sz="3600" dirty="0" smtClean="0">
                <a:solidFill>
                  <a:srgbClr val="270CFB"/>
                </a:solidFill>
              </a:rPr>
              <a:t>Northwest </a:t>
            </a:r>
            <a:r>
              <a:rPr lang="en-US" sz="3600" dirty="0">
                <a:solidFill>
                  <a:srgbClr val="270CFB"/>
                </a:solidFill>
              </a:rPr>
              <a:t>Fisheries Science Center, NOAA, Seattle, WA</a:t>
            </a:r>
            <a:endParaRPr lang="en-US" sz="3600" dirty="0">
              <a:solidFill>
                <a:srgbClr val="270CFB"/>
              </a:solidFill>
            </a:endParaRPr>
          </a:p>
        </p:txBody>
      </p:sp>
      <p:sp>
        <p:nvSpPr>
          <p:cNvPr id="12556" name="Rectangle 268"/>
          <p:cNvSpPr>
            <a:spLocks noChangeArrowheads="1"/>
          </p:cNvSpPr>
          <p:nvPr/>
        </p:nvSpPr>
        <p:spPr bwMode="auto">
          <a:xfrm>
            <a:off x="765313" y="15287797"/>
            <a:ext cx="12384156" cy="5940088"/>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4800" b="1" dirty="0">
                <a:solidFill>
                  <a:srgbClr val="270CFB"/>
                </a:solidFill>
              </a:rPr>
              <a:t>Goals</a:t>
            </a:r>
            <a:endParaRPr lang="en-US" sz="4000" dirty="0"/>
          </a:p>
          <a:p>
            <a:r>
              <a:rPr lang="en-US" sz="4000" b="1" dirty="0"/>
              <a:t>1.</a:t>
            </a:r>
            <a:r>
              <a:rPr lang="en-US" sz="4000" dirty="0"/>
              <a:t>  </a:t>
            </a:r>
            <a:r>
              <a:rPr lang="en-US" sz="4000" dirty="0" smtClean="0"/>
              <a:t>Assess the impacts of elevated pCO</a:t>
            </a:r>
            <a:r>
              <a:rPr lang="en-US" sz="4000" baseline="-25000" dirty="0" smtClean="0"/>
              <a:t>2</a:t>
            </a:r>
            <a:r>
              <a:rPr lang="en-US" sz="4000" dirty="0" smtClean="0"/>
              <a:t> treatments on clam larval survival and morphology.</a:t>
            </a:r>
            <a:endParaRPr lang="en-US" sz="4000" dirty="0"/>
          </a:p>
          <a:p>
            <a:endParaRPr lang="en-US" sz="1200" dirty="0"/>
          </a:p>
          <a:p>
            <a:r>
              <a:rPr lang="en-US" sz="4000" b="1" dirty="0"/>
              <a:t>2</a:t>
            </a:r>
            <a:r>
              <a:rPr lang="en-US" sz="4000" dirty="0"/>
              <a:t>.  </a:t>
            </a:r>
            <a:r>
              <a:rPr lang="en-US" sz="4000" dirty="0" smtClean="0"/>
              <a:t>Identify changes in </a:t>
            </a:r>
            <a:r>
              <a:rPr lang="en-US" sz="4000" dirty="0" err="1" smtClean="0"/>
              <a:t>transcriptome</a:t>
            </a:r>
            <a:r>
              <a:rPr lang="en-US" sz="4000" dirty="0" smtClean="0"/>
              <a:t> as a result of elevated pCO</a:t>
            </a:r>
            <a:r>
              <a:rPr lang="en-US" sz="4000" baseline="-25000" dirty="0" smtClean="0"/>
              <a:t>2</a:t>
            </a:r>
            <a:r>
              <a:rPr lang="en-US" sz="4000" dirty="0" smtClean="0"/>
              <a:t> </a:t>
            </a:r>
            <a:r>
              <a:rPr lang="en-US" sz="4000" dirty="0" smtClean="0"/>
              <a:t>treatments.</a:t>
            </a:r>
            <a:endParaRPr lang="en-US" sz="4000" dirty="0"/>
          </a:p>
          <a:p>
            <a:endParaRPr lang="en-US" sz="4000" dirty="0"/>
          </a:p>
          <a:p>
            <a:r>
              <a:rPr lang="en-US" sz="4000" b="1" dirty="0"/>
              <a:t>3</a:t>
            </a:r>
            <a:r>
              <a:rPr lang="en-US" sz="4000" dirty="0"/>
              <a:t>.  </a:t>
            </a:r>
            <a:r>
              <a:rPr lang="en-US" sz="4000" dirty="0" smtClean="0"/>
              <a:t>Characterize physiological changes at the molecular level as a result of elevated pCO2 conditions.</a:t>
            </a:r>
            <a:endParaRPr lang="en-US" sz="3000" dirty="0"/>
          </a:p>
        </p:txBody>
      </p:sp>
      <p:sp>
        <p:nvSpPr>
          <p:cNvPr id="6" name="Rectangle 5"/>
          <p:cNvSpPr/>
          <p:nvPr/>
        </p:nvSpPr>
        <p:spPr>
          <a:xfrm>
            <a:off x="417445" y="5497654"/>
            <a:ext cx="12940748" cy="9325630"/>
          </a:xfrm>
          <a:prstGeom prst="rect">
            <a:avLst/>
          </a:prstGeom>
          <a:solidFill>
            <a:schemeClr val="accent1">
              <a:alpha val="77000"/>
            </a:schemeClr>
          </a:solidFill>
        </p:spPr>
        <p:txBody>
          <a:bodyPr wrap="square">
            <a:spAutoFit/>
          </a:bodyPr>
          <a:lstStyle/>
          <a:p>
            <a:pPr algn="ctr"/>
            <a:r>
              <a:rPr lang="en-US" sz="4000" b="1" dirty="0" smtClean="0">
                <a:solidFill>
                  <a:srgbClr val="270CFB"/>
                </a:solidFill>
              </a:rPr>
              <a:t>Introduction</a:t>
            </a:r>
          </a:p>
          <a:p>
            <a:pPr algn="ctr"/>
            <a:endParaRPr lang="en-US" sz="4000" b="1" dirty="0" smtClean="0">
              <a:solidFill>
                <a:srgbClr val="270CFB"/>
              </a:solidFill>
            </a:endParaRPr>
          </a:p>
          <a:p>
            <a:r>
              <a:rPr lang="en-US" sz="4000" b="1" dirty="0" smtClean="0">
                <a:solidFill>
                  <a:srgbClr val="270CFB"/>
                </a:solidFill>
              </a:rPr>
              <a:t>Ocean Acidification as a result of increasing levels of dissolved CO</a:t>
            </a:r>
            <a:r>
              <a:rPr lang="en-US" sz="4000" b="1" baseline="-25000" dirty="0" smtClean="0">
                <a:solidFill>
                  <a:srgbClr val="270CFB"/>
                </a:solidFill>
              </a:rPr>
              <a:t>2</a:t>
            </a:r>
            <a:r>
              <a:rPr lang="en-US" sz="4000" b="1" dirty="0" smtClean="0">
                <a:solidFill>
                  <a:srgbClr val="270CFB"/>
                </a:solidFill>
              </a:rPr>
              <a:t> has been shown to impact the survival, physiology, and morphology of calcifying organisms.</a:t>
            </a:r>
          </a:p>
          <a:p>
            <a:endParaRPr lang="en-US" sz="4000" b="1" dirty="0" smtClean="0">
              <a:solidFill>
                <a:srgbClr val="270CFB"/>
              </a:solidFill>
            </a:endParaRPr>
          </a:p>
          <a:p>
            <a:r>
              <a:rPr lang="en-US" sz="4000" b="1" dirty="0" smtClean="0">
                <a:solidFill>
                  <a:srgbClr val="270CFB"/>
                </a:solidFill>
              </a:rPr>
              <a:t>Larval stages are thought to be at particular risk among bivalve species due to their dependences on </a:t>
            </a:r>
            <a:r>
              <a:rPr lang="en-US" sz="4000" b="1" dirty="0" smtClean="0">
                <a:solidFill>
                  <a:srgbClr val="270CFB"/>
                </a:solidFill>
              </a:rPr>
              <a:t>soluble </a:t>
            </a:r>
            <a:r>
              <a:rPr lang="en-US" sz="4000" b="1" dirty="0" smtClean="0">
                <a:solidFill>
                  <a:srgbClr val="270CFB"/>
                </a:solidFill>
              </a:rPr>
              <a:t>calcium concentrations</a:t>
            </a:r>
          </a:p>
          <a:p>
            <a:endParaRPr lang="en-US" sz="4000" b="1" dirty="0" smtClean="0">
              <a:solidFill>
                <a:srgbClr val="270CFB"/>
              </a:solidFill>
            </a:endParaRPr>
          </a:p>
          <a:p>
            <a:r>
              <a:rPr lang="en-US" sz="4000" b="1" dirty="0" smtClean="0">
                <a:solidFill>
                  <a:srgbClr val="270CFB"/>
                </a:solidFill>
              </a:rPr>
              <a:t>Limited studies exist that focus on the transcriptional response of calcifying organisms as a result of ocean acidification</a:t>
            </a:r>
          </a:p>
          <a:p>
            <a:pPr algn="ctr"/>
            <a:endParaRPr lang="en-US" sz="4000" b="1" dirty="0" smtClean="0">
              <a:solidFill>
                <a:srgbClr val="270CFB"/>
              </a:solidFill>
            </a:endParaRPr>
          </a:p>
        </p:txBody>
      </p:sp>
      <p:pic>
        <p:nvPicPr>
          <p:cNvPr id="7" name="Picture 6"/>
          <p:cNvPicPr>
            <a:picLocks noChangeAspect="1"/>
          </p:cNvPicPr>
          <p:nvPr/>
        </p:nvPicPr>
        <p:blipFill>
          <a:blip r:embed="rId4"/>
          <a:stretch>
            <a:fillRect/>
          </a:stretch>
        </p:blipFill>
        <p:spPr>
          <a:xfrm>
            <a:off x="6992567" y="22707600"/>
            <a:ext cx="3061252" cy="2514600"/>
          </a:xfrm>
          <a:prstGeom prst="rect">
            <a:avLst/>
          </a:prstGeom>
        </p:spPr>
      </p:pic>
      <p:grpSp>
        <p:nvGrpSpPr>
          <p:cNvPr id="663" name="Group 662"/>
          <p:cNvGrpSpPr/>
          <p:nvPr/>
        </p:nvGrpSpPr>
        <p:grpSpPr>
          <a:xfrm rot="16200000">
            <a:off x="4605789" y="26485858"/>
            <a:ext cx="2755918" cy="1600200"/>
            <a:chOff x="1462665" y="838200"/>
            <a:chExt cx="1993917" cy="1228263"/>
          </a:xfrm>
        </p:grpSpPr>
        <p:sp>
          <p:nvSpPr>
            <p:cNvPr id="664" name="Oval 663"/>
            <p:cNvSpPr/>
            <p:nvPr/>
          </p:nvSpPr>
          <p:spPr>
            <a:xfrm>
              <a:off x="2839191"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2168256"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1480305" y="1481856"/>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1462665" y="84677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2834417"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2163482"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7" name="Group 676"/>
          <p:cNvGrpSpPr/>
          <p:nvPr/>
        </p:nvGrpSpPr>
        <p:grpSpPr>
          <a:xfrm rot="16200000">
            <a:off x="7180025" y="26498575"/>
            <a:ext cx="2755918" cy="1600200"/>
            <a:chOff x="1462665" y="838200"/>
            <a:chExt cx="1993917" cy="1228263"/>
          </a:xfrm>
        </p:grpSpPr>
        <p:sp>
          <p:nvSpPr>
            <p:cNvPr id="678" name="Oval 677"/>
            <p:cNvSpPr/>
            <p:nvPr/>
          </p:nvSpPr>
          <p:spPr>
            <a:xfrm>
              <a:off x="2839191"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2168256"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1480305" y="1481856"/>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1462665" y="84677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2834417"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2163482"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4" name="Group 683"/>
          <p:cNvGrpSpPr/>
          <p:nvPr/>
        </p:nvGrpSpPr>
        <p:grpSpPr>
          <a:xfrm rot="16200000">
            <a:off x="9754260" y="26574775"/>
            <a:ext cx="2755918" cy="1600200"/>
            <a:chOff x="1462665" y="838200"/>
            <a:chExt cx="1993917" cy="1228263"/>
          </a:xfrm>
        </p:grpSpPr>
        <p:sp>
          <p:nvSpPr>
            <p:cNvPr id="685" name="Oval 684"/>
            <p:cNvSpPr/>
            <p:nvPr/>
          </p:nvSpPr>
          <p:spPr>
            <a:xfrm>
              <a:off x="2839191"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2168256"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1480305" y="1481856"/>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1462665" y="84677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2834417"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2163482"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5044499" y="28803599"/>
            <a:ext cx="2038388" cy="707886"/>
          </a:xfrm>
          <a:prstGeom prst="rect">
            <a:avLst/>
          </a:prstGeom>
          <a:noFill/>
        </p:spPr>
        <p:txBody>
          <a:bodyPr wrap="none" rtlCol="0">
            <a:spAutoFit/>
          </a:bodyPr>
          <a:lstStyle/>
          <a:p>
            <a:r>
              <a:rPr lang="en-US" sz="4000" dirty="0" smtClean="0"/>
              <a:t>400ppm</a:t>
            </a:r>
            <a:endParaRPr lang="en-US" sz="4000" dirty="0"/>
          </a:p>
        </p:txBody>
      </p:sp>
      <p:sp>
        <p:nvSpPr>
          <p:cNvPr id="10" name="TextBox 9"/>
          <p:cNvSpPr txBox="1"/>
          <p:nvPr/>
        </p:nvSpPr>
        <p:spPr>
          <a:xfrm>
            <a:off x="7618734" y="28879799"/>
            <a:ext cx="2038388" cy="707886"/>
          </a:xfrm>
          <a:prstGeom prst="rect">
            <a:avLst/>
          </a:prstGeom>
          <a:noFill/>
        </p:spPr>
        <p:txBody>
          <a:bodyPr wrap="none" rtlCol="0">
            <a:spAutoFit/>
          </a:bodyPr>
          <a:lstStyle/>
          <a:p>
            <a:r>
              <a:rPr lang="en-US" sz="4000" dirty="0" smtClean="0"/>
              <a:t>520ppm</a:t>
            </a:r>
            <a:endParaRPr lang="en-US" sz="4000" dirty="0"/>
          </a:p>
        </p:txBody>
      </p:sp>
      <p:sp>
        <p:nvSpPr>
          <p:cNvPr id="11" name="TextBox 10"/>
          <p:cNvSpPr txBox="1"/>
          <p:nvPr/>
        </p:nvSpPr>
        <p:spPr>
          <a:xfrm>
            <a:off x="10053826" y="28879799"/>
            <a:ext cx="2323673" cy="707886"/>
          </a:xfrm>
          <a:prstGeom prst="rect">
            <a:avLst/>
          </a:prstGeom>
          <a:noFill/>
        </p:spPr>
        <p:txBody>
          <a:bodyPr wrap="none" rtlCol="0">
            <a:spAutoFit/>
          </a:bodyPr>
          <a:lstStyle/>
          <a:p>
            <a:r>
              <a:rPr lang="en-US" sz="4000" dirty="0" smtClean="0"/>
              <a:t>1000ppm</a:t>
            </a:r>
            <a:endParaRPr lang="en-US" sz="4000" dirty="0"/>
          </a:p>
        </p:txBody>
      </p:sp>
      <p:sp>
        <p:nvSpPr>
          <p:cNvPr id="12" name="TextBox 11"/>
          <p:cNvSpPr txBox="1"/>
          <p:nvPr/>
        </p:nvSpPr>
        <p:spPr>
          <a:xfrm>
            <a:off x="1217934" y="23476807"/>
            <a:ext cx="3806200" cy="707886"/>
          </a:xfrm>
          <a:prstGeom prst="rect">
            <a:avLst/>
          </a:prstGeom>
          <a:noFill/>
        </p:spPr>
        <p:txBody>
          <a:bodyPr wrap="none" rtlCol="0">
            <a:spAutoFit/>
          </a:bodyPr>
          <a:lstStyle/>
          <a:p>
            <a:r>
              <a:rPr lang="en-US" sz="4000" dirty="0" smtClean="0"/>
              <a:t>5 day old larvae</a:t>
            </a:r>
            <a:endParaRPr lang="en-US" sz="4000" dirty="0"/>
          </a:p>
        </p:txBody>
      </p:sp>
      <p:sp>
        <p:nvSpPr>
          <p:cNvPr id="13" name="TextBox 12"/>
          <p:cNvSpPr txBox="1"/>
          <p:nvPr/>
        </p:nvSpPr>
        <p:spPr>
          <a:xfrm>
            <a:off x="457202" y="25868056"/>
            <a:ext cx="4419599" cy="2554545"/>
          </a:xfrm>
          <a:prstGeom prst="rect">
            <a:avLst/>
          </a:prstGeom>
          <a:noFill/>
        </p:spPr>
        <p:txBody>
          <a:bodyPr wrap="square" rtlCol="0">
            <a:spAutoFit/>
          </a:bodyPr>
          <a:lstStyle/>
          <a:p>
            <a:r>
              <a:rPr lang="en-US" sz="4000" dirty="0" smtClean="0"/>
              <a:t>Split into three pCO2 treatments with 6 replicates/treatment</a:t>
            </a:r>
            <a:endParaRPr lang="en-US" sz="4000" dirty="0"/>
          </a:p>
        </p:txBody>
      </p:sp>
      <p:sp>
        <p:nvSpPr>
          <p:cNvPr id="14" name="TextBox 13"/>
          <p:cNvSpPr txBox="1"/>
          <p:nvPr/>
        </p:nvSpPr>
        <p:spPr>
          <a:xfrm>
            <a:off x="499002" y="29718001"/>
            <a:ext cx="4406348" cy="2554545"/>
          </a:xfrm>
          <a:prstGeom prst="rect">
            <a:avLst/>
          </a:prstGeom>
          <a:noFill/>
        </p:spPr>
        <p:txBody>
          <a:bodyPr wrap="square" rtlCol="0">
            <a:spAutoFit/>
          </a:bodyPr>
          <a:lstStyle/>
          <a:p>
            <a:r>
              <a:rPr lang="en-US" sz="4000" dirty="0" smtClean="0"/>
              <a:t>Take samples for </a:t>
            </a:r>
            <a:r>
              <a:rPr lang="en-US" sz="4000" dirty="0" smtClean="0"/>
              <a:t>mortali</a:t>
            </a:r>
            <a:r>
              <a:rPr lang="en-US" sz="4000" dirty="0" smtClean="0"/>
              <a:t>ty,</a:t>
            </a:r>
            <a:r>
              <a:rPr lang="en-US" sz="4000" dirty="0" smtClean="0"/>
              <a:t> </a:t>
            </a:r>
            <a:r>
              <a:rPr lang="en-US" sz="4000" dirty="0" err="1" smtClean="0"/>
              <a:t>morphometrics</a:t>
            </a:r>
            <a:r>
              <a:rPr lang="en-US" sz="4000" dirty="0" smtClean="0"/>
              <a:t>, and </a:t>
            </a:r>
            <a:r>
              <a:rPr lang="en-US" sz="4000" dirty="0" err="1" smtClean="0"/>
              <a:t>qPCR</a:t>
            </a:r>
            <a:endParaRPr lang="en-US" sz="4000" dirty="0"/>
          </a:p>
        </p:txBody>
      </p:sp>
      <p:sp>
        <p:nvSpPr>
          <p:cNvPr id="15" name="TextBox 14"/>
          <p:cNvSpPr txBox="1"/>
          <p:nvPr/>
        </p:nvSpPr>
        <p:spPr>
          <a:xfrm>
            <a:off x="5461945" y="31013405"/>
            <a:ext cx="6572833" cy="830997"/>
          </a:xfrm>
          <a:prstGeom prst="rect">
            <a:avLst/>
          </a:prstGeom>
          <a:noFill/>
        </p:spPr>
        <p:txBody>
          <a:bodyPr wrap="none" rtlCol="0">
            <a:spAutoFit/>
          </a:bodyPr>
          <a:lstStyle/>
          <a:p>
            <a:r>
              <a:rPr lang="en-US" sz="4800" dirty="0"/>
              <a:t>1</a:t>
            </a:r>
            <a:r>
              <a:rPr lang="en-US" sz="4800" dirty="0" smtClean="0"/>
              <a:t>, </a:t>
            </a:r>
            <a:r>
              <a:rPr lang="en-US" sz="4800" dirty="0" smtClean="0"/>
              <a:t>4</a:t>
            </a:r>
            <a:r>
              <a:rPr lang="en-US" sz="4800" dirty="0" smtClean="0"/>
              <a:t>, </a:t>
            </a:r>
            <a:r>
              <a:rPr lang="en-US" sz="4800" dirty="0"/>
              <a:t>7</a:t>
            </a:r>
            <a:r>
              <a:rPr lang="en-US" sz="4800" dirty="0" smtClean="0"/>
              <a:t>, 11, </a:t>
            </a:r>
            <a:r>
              <a:rPr lang="en-US" sz="4800" dirty="0" smtClean="0"/>
              <a:t>and </a:t>
            </a:r>
            <a:r>
              <a:rPr lang="en-US" sz="4800" dirty="0" smtClean="0"/>
              <a:t>14 </a:t>
            </a:r>
            <a:r>
              <a:rPr lang="en-US" sz="4800" dirty="0" smtClean="0"/>
              <a:t>days</a:t>
            </a:r>
            <a:endParaRPr lang="en-US" sz="4800" dirty="0"/>
          </a:p>
        </p:txBody>
      </p:sp>
      <p:cxnSp>
        <p:nvCxnSpPr>
          <p:cNvPr id="17" name="Straight Arrow Connector 16"/>
          <p:cNvCxnSpPr/>
          <p:nvPr/>
        </p:nvCxnSpPr>
        <p:spPr bwMode="auto">
          <a:xfrm>
            <a:off x="8523193" y="29794201"/>
            <a:ext cx="0" cy="1219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8523193" y="25527001"/>
            <a:ext cx="0"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H="1">
            <a:off x="6435979" y="25374600"/>
            <a:ext cx="834887"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9636379" y="25374600"/>
            <a:ext cx="974035"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7" name="Object 26"/>
          <p:cNvGraphicFramePr>
            <a:graphicFrameLocks noChangeAspect="1"/>
          </p:cNvGraphicFramePr>
          <p:nvPr>
            <p:extLst>
              <p:ext uri="{D42A27DB-BD31-4B8C-83A1-F6EECF244321}">
                <p14:modId xmlns:p14="http://schemas.microsoft.com/office/powerpoint/2010/main" val="793651822"/>
              </p:ext>
            </p:extLst>
          </p:nvPr>
        </p:nvGraphicFramePr>
        <p:xfrm>
          <a:off x="14123507" y="15263039"/>
          <a:ext cx="5988871" cy="3931920"/>
        </p:xfrm>
        <a:graphic>
          <a:graphicData uri="http://schemas.openxmlformats.org/presentationml/2006/ole">
            <mc:AlternateContent xmlns:mc="http://schemas.openxmlformats.org/markup-compatibility/2006">
              <mc:Choice xmlns:v="urn:schemas-microsoft-com:vml" Requires="v">
                <p:oleObj spid="_x0000_s1174" name="Worksheet" r:id="rId5" imgW="4597400" imgH="2755900" progId="Excel.Sheet.12">
                  <p:embed/>
                </p:oleObj>
              </mc:Choice>
              <mc:Fallback>
                <p:oleObj name="Worksheet" r:id="rId5" imgW="4597400" imgH="2755900" progId="Excel.Sheet.12">
                  <p:embed/>
                  <p:pic>
                    <p:nvPicPr>
                      <p:cNvPr id="0" name=""/>
                      <p:cNvPicPr/>
                      <p:nvPr/>
                    </p:nvPicPr>
                    <p:blipFill>
                      <a:blip r:embed="rId6"/>
                      <a:stretch>
                        <a:fillRect/>
                      </a:stretch>
                    </p:blipFill>
                    <p:spPr>
                      <a:xfrm>
                        <a:off x="14123507" y="15263039"/>
                        <a:ext cx="5988871" cy="393192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47260055"/>
              </p:ext>
            </p:extLst>
          </p:nvPr>
        </p:nvGraphicFramePr>
        <p:xfrm>
          <a:off x="20315585" y="15261769"/>
          <a:ext cx="5988871" cy="3931920"/>
        </p:xfrm>
        <a:graphic>
          <a:graphicData uri="http://schemas.openxmlformats.org/presentationml/2006/ole">
            <mc:AlternateContent xmlns:mc="http://schemas.openxmlformats.org/markup-compatibility/2006">
              <mc:Choice xmlns:v="urn:schemas-microsoft-com:vml" Requires="v">
                <p:oleObj spid="_x0000_s1175" name="Worksheet" r:id="rId7" imgW="4597400" imgH="2755900" progId="Excel.Sheet.12">
                  <p:embed/>
                </p:oleObj>
              </mc:Choice>
              <mc:Fallback>
                <p:oleObj name="Worksheet" r:id="rId7" imgW="4597400" imgH="2755900" progId="Excel.Sheet.12">
                  <p:embed/>
                  <p:pic>
                    <p:nvPicPr>
                      <p:cNvPr id="0" name=""/>
                      <p:cNvPicPr/>
                      <p:nvPr/>
                    </p:nvPicPr>
                    <p:blipFill>
                      <a:blip r:embed="rId8"/>
                      <a:stretch>
                        <a:fillRect/>
                      </a:stretch>
                    </p:blipFill>
                    <p:spPr>
                      <a:xfrm>
                        <a:off x="20315585" y="15261769"/>
                        <a:ext cx="5988871" cy="393192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177384189"/>
              </p:ext>
            </p:extLst>
          </p:nvPr>
        </p:nvGraphicFramePr>
        <p:xfrm>
          <a:off x="14126405" y="19454039"/>
          <a:ext cx="5988871" cy="3931920"/>
        </p:xfrm>
        <a:graphic>
          <a:graphicData uri="http://schemas.openxmlformats.org/presentationml/2006/ole">
            <mc:AlternateContent xmlns:mc="http://schemas.openxmlformats.org/markup-compatibility/2006">
              <mc:Choice xmlns:v="urn:schemas-microsoft-com:vml" Requires="v">
                <p:oleObj spid="_x0000_s1176" name="Worksheet" r:id="rId9" imgW="4597400" imgH="2755900" progId="Excel.Sheet.12">
                  <p:embed/>
                </p:oleObj>
              </mc:Choice>
              <mc:Fallback>
                <p:oleObj name="Worksheet" r:id="rId9" imgW="4597400" imgH="2755900" progId="Excel.Sheet.12">
                  <p:embed/>
                  <p:pic>
                    <p:nvPicPr>
                      <p:cNvPr id="0" name=""/>
                      <p:cNvPicPr/>
                      <p:nvPr/>
                    </p:nvPicPr>
                    <p:blipFill>
                      <a:blip r:embed="rId10"/>
                      <a:stretch>
                        <a:fillRect/>
                      </a:stretch>
                    </p:blipFill>
                    <p:spPr>
                      <a:xfrm>
                        <a:off x="14126405" y="19454039"/>
                        <a:ext cx="5988871" cy="393192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32147962"/>
              </p:ext>
            </p:extLst>
          </p:nvPr>
        </p:nvGraphicFramePr>
        <p:xfrm>
          <a:off x="14117993" y="27683639"/>
          <a:ext cx="5988871" cy="3931920"/>
        </p:xfrm>
        <a:graphic>
          <a:graphicData uri="http://schemas.openxmlformats.org/presentationml/2006/ole">
            <mc:AlternateContent xmlns:mc="http://schemas.openxmlformats.org/markup-compatibility/2006">
              <mc:Choice xmlns:v="urn:schemas-microsoft-com:vml" Requires="v">
                <p:oleObj spid="_x0000_s1177" name="Worksheet" r:id="rId11" imgW="4597400" imgH="2755900" progId="Excel.Sheet.12">
                  <p:embed/>
                </p:oleObj>
              </mc:Choice>
              <mc:Fallback>
                <p:oleObj name="Worksheet" r:id="rId11" imgW="4597400" imgH="2755900" progId="Excel.Sheet.12">
                  <p:embed/>
                  <p:pic>
                    <p:nvPicPr>
                      <p:cNvPr id="0" name=""/>
                      <p:cNvPicPr/>
                      <p:nvPr/>
                    </p:nvPicPr>
                    <p:blipFill>
                      <a:blip r:embed="rId12"/>
                      <a:stretch>
                        <a:fillRect/>
                      </a:stretch>
                    </p:blipFill>
                    <p:spPr>
                      <a:xfrm>
                        <a:off x="14117993" y="27683639"/>
                        <a:ext cx="5988871" cy="393192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84398572"/>
              </p:ext>
            </p:extLst>
          </p:nvPr>
        </p:nvGraphicFramePr>
        <p:xfrm>
          <a:off x="20321668" y="23568839"/>
          <a:ext cx="5988871" cy="3931920"/>
        </p:xfrm>
        <a:graphic>
          <a:graphicData uri="http://schemas.openxmlformats.org/presentationml/2006/ole">
            <mc:AlternateContent xmlns:mc="http://schemas.openxmlformats.org/markup-compatibility/2006">
              <mc:Choice xmlns:v="urn:schemas-microsoft-com:vml" Requires="v">
                <p:oleObj spid="_x0000_s1178" name="Worksheet" r:id="rId13" imgW="4597400" imgH="2755900" progId="Excel.Sheet.12">
                  <p:embed/>
                </p:oleObj>
              </mc:Choice>
              <mc:Fallback>
                <p:oleObj name="Worksheet" r:id="rId13" imgW="4597400" imgH="2755900" progId="Excel.Sheet.12">
                  <p:embed/>
                  <p:pic>
                    <p:nvPicPr>
                      <p:cNvPr id="0" name=""/>
                      <p:cNvPicPr/>
                      <p:nvPr/>
                    </p:nvPicPr>
                    <p:blipFill>
                      <a:blip r:embed="rId14"/>
                      <a:stretch>
                        <a:fillRect/>
                      </a:stretch>
                    </p:blipFill>
                    <p:spPr>
                      <a:xfrm>
                        <a:off x="20321668" y="23568839"/>
                        <a:ext cx="5988871" cy="3931920"/>
                      </a:xfrm>
                      <a:prstGeom prst="rect">
                        <a:avLst/>
                      </a:prstGeom>
                    </p:spPr>
                  </p:pic>
                </p:oleObj>
              </mc:Fallback>
            </mc:AlternateContent>
          </a:graphicData>
        </a:graphic>
      </p:graphicFrame>
      <p:graphicFrame>
        <p:nvGraphicFramePr>
          <p:cNvPr id="672" name="Object 671"/>
          <p:cNvGraphicFramePr>
            <a:graphicFrameLocks noChangeAspect="1"/>
          </p:cNvGraphicFramePr>
          <p:nvPr>
            <p:extLst>
              <p:ext uri="{D42A27DB-BD31-4B8C-83A1-F6EECF244321}">
                <p14:modId xmlns:p14="http://schemas.microsoft.com/office/powerpoint/2010/main" val="1098853430"/>
              </p:ext>
            </p:extLst>
          </p:nvPr>
        </p:nvGraphicFramePr>
        <p:xfrm>
          <a:off x="14114812" y="23568839"/>
          <a:ext cx="5988871" cy="3931920"/>
        </p:xfrm>
        <a:graphic>
          <a:graphicData uri="http://schemas.openxmlformats.org/presentationml/2006/ole">
            <mc:AlternateContent xmlns:mc="http://schemas.openxmlformats.org/markup-compatibility/2006">
              <mc:Choice xmlns:v="urn:schemas-microsoft-com:vml" Requires="v">
                <p:oleObj spid="_x0000_s1179" name="Worksheet" r:id="rId15" imgW="4597400" imgH="2755900" progId="Excel.Sheet.12">
                  <p:embed/>
                </p:oleObj>
              </mc:Choice>
              <mc:Fallback>
                <p:oleObj name="Worksheet" r:id="rId15" imgW="4597400" imgH="2755900" progId="Excel.Sheet.12">
                  <p:embed/>
                  <p:pic>
                    <p:nvPicPr>
                      <p:cNvPr id="0" name=""/>
                      <p:cNvPicPr/>
                      <p:nvPr/>
                    </p:nvPicPr>
                    <p:blipFill>
                      <a:blip r:embed="rId16"/>
                      <a:stretch>
                        <a:fillRect/>
                      </a:stretch>
                    </p:blipFill>
                    <p:spPr>
                      <a:xfrm>
                        <a:off x="14114812" y="23568839"/>
                        <a:ext cx="5988871" cy="3931920"/>
                      </a:xfrm>
                      <a:prstGeom prst="rect">
                        <a:avLst/>
                      </a:prstGeom>
                    </p:spPr>
                  </p:pic>
                </p:oleObj>
              </mc:Fallback>
            </mc:AlternateContent>
          </a:graphicData>
        </a:graphic>
      </p:graphicFrame>
      <p:graphicFrame>
        <p:nvGraphicFramePr>
          <p:cNvPr id="673" name="Object 672"/>
          <p:cNvGraphicFramePr>
            <a:graphicFrameLocks noChangeAspect="1"/>
          </p:cNvGraphicFramePr>
          <p:nvPr>
            <p:extLst>
              <p:ext uri="{D42A27DB-BD31-4B8C-83A1-F6EECF244321}">
                <p14:modId xmlns:p14="http://schemas.microsoft.com/office/powerpoint/2010/main" val="524909096"/>
              </p:ext>
            </p:extLst>
          </p:nvPr>
        </p:nvGraphicFramePr>
        <p:xfrm>
          <a:off x="20307172" y="27667764"/>
          <a:ext cx="5988871" cy="3931920"/>
        </p:xfrm>
        <a:graphic>
          <a:graphicData uri="http://schemas.openxmlformats.org/presentationml/2006/ole">
            <mc:AlternateContent xmlns:mc="http://schemas.openxmlformats.org/markup-compatibility/2006">
              <mc:Choice xmlns:v="urn:schemas-microsoft-com:vml" Requires="v">
                <p:oleObj spid="_x0000_s1180" name="Worksheet" r:id="rId17" imgW="4597400" imgH="2755900" progId="Excel.Sheet.12">
                  <p:embed/>
                </p:oleObj>
              </mc:Choice>
              <mc:Fallback>
                <p:oleObj name="Worksheet" r:id="rId17" imgW="4597400" imgH="2755900" progId="Excel.Sheet.12">
                  <p:embed/>
                  <p:pic>
                    <p:nvPicPr>
                      <p:cNvPr id="0" name=""/>
                      <p:cNvPicPr/>
                      <p:nvPr/>
                    </p:nvPicPr>
                    <p:blipFill>
                      <a:blip r:embed="rId18"/>
                      <a:stretch>
                        <a:fillRect/>
                      </a:stretch>
                    </p:blipFill>
                    <p:spPr>
                      <a:xfrm>
                        <a:off x="20307172" y="27667764"/>
                        <a:ext cx="5988871" cy="3931920"/>
                      </a:xfrm>
                      <a:prstGeom prst="rect">
                        <a:avLst/>
                      </a:prstGeom>
                    </p:spPr>
                  </p:pic>
                </p:oleObj>
              </mc:Fallback>
            </mc:AlternateContent>
          </a:graphicData>
        </a:graphic>
      </p:graphicFrame>
      <p:graphicFrame>
        <p:nvGraphicFramePr>
          <p:cNvPr id="674" name="Object 673"/>
          <p:cNvGraphicFramePr>
            <a:graphicFrameLocks noChangeAspect="1"/>
          </p:cNvGraphicFramePr>
          <p:nvPr>
            <p:extLst>
              <p:ext uri="{D42A27DB-BD31-4B8C-83A1-F6EECF244321}">
                <p14:modId xmlns:p14="http://schemas.microsoft.com/office/powerpoint/2010/main" val="385554293"/>
              </p:ext>
            </p:extLst>
          </p:nvPr>
        </p:nvGraphicFramePr>
        <p:xfrm>
          <a:off x="20315585" y="19450864"/>
          <a:ext cx="5988871" cy="3931920"/>
        </p:xfrm>
        <a:graphic>
          <a:graphicData uri="http://schemas.openxmlformats.org/presentationml/2006/ole">
            <mc:AlternateContent xmlns:mc="http://schemas.openxmlformats.org/markup-compatibility/2006">
              <mc:Choice xmlns:v="urn:schemas-microsoft-com:vml" Requires="v">
                <p:oleObj spid="_x0000_s1181" name="Worksheet" r:id="rId19" imgW="4597400" imgH="2755900" progId="Excel.Sheet.12">
                  <p:embed/>
                </p:oleObj>
              </mc:Choice>
              <mc:Fallback>
                <p:oleObj name="Worksheet" r:id="rId19" imgW="4597400" imgH="2755900" progId="Excel.Sheet.12">
                  <p:embed/>
                  <p:pic>
                    <p:nvPicPr>
                      <p:cNvPr id="0" name=""/>
                      <p:cNvPicPr/>
                      <p:nvPr/>
                    </p:nvPicPr>
                    <p:blipFill>
                      <a:blip r:embed="rId20"/>
                      <a:stretch>
                        <a:fillRect/>
                      </a:stretch>
                    </p:blipFill>
                    <p:spPr>
                      <a:xfrm>
                        <a:off x="20315585" y="19450864"/>
                        <a:ext cx="5988871" cy="3931920"/>
                      </a:xfrm>
                      <a:prstGeom prst="rect">
                        <a:avLst/>
                      </a:prstGeom>
                    </p:spPr>
                  </p:pic>
                </p:oleObj>
              </mc:Fallback>
            </mc:AlternateContent>
          </a:graphicData>
        </a:graphic>
      </p:graphicFrame>
      <p:sp>
        <p:nvSpPr>
          <p:cNvPr id="675" name="TextBox 674"/>
          <p:cNvSpPr txBox="1"/>
          <p:nvPr/>
        </p:nvSpPr>
        <p:spPr>
          <a:xfrm>
            <a:off x="18461915" y="15719640"/>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5" name="TextBox 74"/>
          <p:cNvSpPr txBox="1"/>
          <p:nvPr/>
        </p:nvSpPr>
        <p:spPr>
          <a:xfrm>
            <a:off x="24655316" y="15765959"/>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6" name="TextBox 75"/>
          <p:cNvSpPr txBox="1"/>
          <p:nvPr/>
        </p:nvSpPr>
        <p:spPr>
          <a:xfrm>
            <a:off x="15817925" y="19952790"/>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7" name="TextBox 76"/>
          <p:cNvSpPr txBox="1"/>
          <p:nvPr/>
        </p:nvSpPr>
        <p:spPr>
          <a:xfrm>
            <a:off x="18477255" y="19956959"/>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8" name="TextBox 77"/>
          <p:cNvSpPr txBox="1"/>
          <p:nvPr/>
        </p:nvSpPr>
        <p:spPr>
          <a:xfrm>
            <a:off x="21597156" y="19969225"/>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9" name="TextBox 78"/>
          <p:cNvSpPr txBox="1"/>
          <p:nvPr/>
        </p:nvSpPr>
        <p:spPr>
          <a:xfrm>
            <a:off x="24740381" y="19969225"/>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pic>
        <p:nvPicPr>
          <p:cNvPr id="693" name="Picture 692"/>
          <p:cNvPicPr>
            <a:picLocks noChangeAspect="1"/>
          </p:cNvPicPr>
          <p:nvPr/>
        </p:nvPicPr>
        <p:blipFill>
          <a:blip r:embed="rId21"/>
          <a:stretch>
            <a:fillRect/>
          </a:stretch>
        </p:blipFill>
        <p:spPr>
          <a:xfrm>
            <a:off x="35118593" y="1478891"/>
            <a:ext cx="2859488" cy="2254910"/>
          </a:xfrm>
          <a:prstGeom prst="rect">
            <a:avLst/>
          </a:prstGeom>
        </p:spPr>
      </p:pic>
      <p:pic>
        <p:nvPicPr>
          <p:cNvPr id="694" name="Picture 693"/>
          <p:cNvPicPr>
            <a:picLocks noChangeAspect="1"/>
          </p:cNvPicPr>
          <p:nvPr/>
        </p:nvPicPr>
        <p:blipFill>
          <a:blip r:embed="rId22"/>
          <a:stretch>
            <a:fillRect/>
          </a:stretch>
        </p:blipFill>
        <p:spPr>
          <a:xfrm>
            <a:off x="640080" y="1066801"/>
            <a:ext cx="2702560" cy="2895600"/>
          </a:xfrm>
          <a:prstGeom prst="rect">
            <a:avLst/>
          </a:prstGeom>
        </p:spPr>
      </p:pic>
      <p:pic>
        <p:nvPicPr>
          <p:cNvPr id="691" name="Picture 690"/>
          <p:cNvPicPr>
            <a:picLocks noChangeAspect="1"/>
          </p:cNvPicPr>
          <p:nvPr/>
        </p:nvPicPr>
        <p:blipFill>
          <a:blip r:embed="rId23"/>
          <a:stretch>
            <a:fillRect/>
          </a:stretch>
        </p:blipFill>
        <p:spPr>
          <a:xfrm>
            <a:off x="27594562" y="27143666"/>
            <a:ext cx="2643293" cy="2421934"/>
          </a:xfrm>
          <a:prstGeom prst="rect">
            <a:avLst/>
          </a:prstGeom>
        </p:spPr>
      </p:pic>
      <p:sp>
        <p:nvSpPr>
          <p:cNvPr id="676" name="TextBox 675"/>
          <p:cNvSpPr txBox="1"/>
          <p:nvPr/>
        </p:nvSpPr>
        <p:spPr>
          <a:xfrm>
            <a:off x="27452320" y="25984200"/>
            <a:ext cx="9814560" cy="6370974"/>
          </a:xfrm>
          <a:prstGeom prst="rect">
            <a:avLst/>
          </a:prstGeom>
          <a:noFill/>
        </p:spPr>
        <p:txBody>
          <a:bodyPr wrap="square" rtlCol="0">
            <a:spAutoFit/>
          </a:bodyPr>
          <a:lstStyle/>
          <a:p>
            <a:pPr algn="ctr"/>
            <a:r>
              <a:rPr lang="en-US" sz="5400" dirty="0" smtClean="0">
                <a:solidFill>
                  <a:srgbClr val="270CFB"/>
                </a:solidFill>
              </a:rPr>
              <a:t>Acknowledgements</a:t>
            </a:r>
          </a:p>
          <a:p>
            <a:pPr algn="ctr"/>
            <a:endParaRPr lang="en-US" sz="5400" dirty="0" smtClean="0">
              <a:solidFill>
                <a:srgbClr val="270CFB"/>
              </a:solidFill>
            </a:endParaRPr>
          </a:p>
          <a:p>
            <a:pPr algn="ctr"/>
            <a:endParaRPr lang="en-US" sz="5400" dirty="0">
              <a:solidFill>
                <a:srgbClr val="270CFB"/>
              </a:solidFill>
            </a:endParaRPr>
          </a:p>
          <a:p>
            <a:pPr algn="ctr"/>
            <a:endParaRPr lang="en-US" sz="5400" dirty="0" smtClean="0">
              <a:solidFill>
                <a:srgbClr val="270CFB"/>
              </a:solidFill>
            </a:endParaRPr>
          </a:p>
          <a:p>
            <a:r>
              <a:rPr lang="en-US" sz="3200" dirty="0" smtClean="0">
                <a:solidFill>
                  <a:srgbClr val="000000"/>
                </a:solidFill>
              </a:rPr>
              <a:t>Special thanks to Taylor Shellfish farms, NOAA’s Northwest Fisheries Science Center, and the University of Washington School of Aquatic and Fisheries Sciences for assistance with this research. This work was funded by the Washington Sea Grant and NOAA’s </a:t>
            </a:r>
            <a:r>
              <a:rPr lang="en-US" sz="3200" dirty="0" err="1" smtClean="0">
                <a:solidFill>
                  <a:srgbClr val="000000"/>
                </a:solidFill>
              </a:rPr>
              <a:t>Saltonstall</a:t>
            </a:r>
            <a:r>
              <a:rPr lang="en-US" sz="3200" dirty="0" smtClean="0">
                <a:solidFill>
                  <a:srgbClr val="000000"/>
                </a:solidFill>
              </a:rPr>
              <a:t>-Kennedy program.</a:t>
            </a:r>
          </a:p>
        </p:txBody>
      </p:sp>
      <p:pic>
        <p:nvPicPr>
          <p:cNvPr id="692" name="Picture 691"/>
          <p:cNvPicPr>
            <a:picLocks noChangeAspect="1"/>
          </p:cNvPicPr>
          <p:nvPr/>
        </p:nvPicPr>
        <p:blipFill>
          <a:blip r:embed="rId24"/>
          <a:stretch>
            <a:fillRect/>
          </a:stretch>
        </p:blipFill>
        <p:spPr>
          <a:xfrm>
            <a:off x="30652720" y="27623415"/>
            <a:ext cx="1706880" cy="1484986"/>
          </a:xfrm>
          <a:prstGeom prst="rect">
            <a:avLst/>
          </a:prstGeom>
        </p:spPr>
      </p:pic>
      <p:pic>
        <p:nvPicPr>
          <p:cNvPr id="81" name="Picture 36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070800" y="27584401"/>
            <a:ext cx="148968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 name="Picture 828" descr="small-logo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777680" y="27660601"/>
            <a:ext cx="1814666" cy="1447800"/>
          </a:xfrm>
          <a:prstGeom prst="rect">
            <a:avLst/>
          </a:prstGeom>
          <a:noFill/>
          <a:extLst>
            <a:ext uri="{909E8E84-426E-40dd-AFC4-6F175D3DCCD1}">
              <a14:hiddenFill xmlns:a14="http://schemas.microsoft.com/office/drawing/2010/main">
                <a:solidFill>
                  <a:srgbClr val="FFFFFF"/>
                </a:solidFill>
              </a14:hiddenFill>
            </a:ext>
          </a:extLst>
        </p:spPr>
      </p:pic>
      <p:sp>
        <p:nvSpPr>
          <p:cNvPr id="695" name="TextBox 694"/>
          <p:cNvSpPr txBox="1"/>
          <p:nvPr/>
        </p:nvSpPr>
        <p:spPr>
          <a:xfrm rot="16200000">
            <a:off x="8167035" y="23458443"/>
            <a:ext cx="11125198" cy="769441"/>
          </a:xfrm>
          <a:prstGeom prst="rect">
            <a:avLst/>
          </a:prstGeom>
          <a:noFill/>
        </p:spPr>
        <p:txBody>
          <a:bodyPr wrap="square" rtlCol="0">
            <a:spAutoFit/>
          </a:bodyPr>
          <a:lstStyle/>
          <a:p>
            <a:r>
              <a:rPr lang="en-US" sz="4400" dirty="0" smtClean="0"/>
              <a:t>Relative gene expression (fold change/min)</a:t>
            </a:r>
            <a:endParaRPr lang="en-US" sz="4400" dirty="0"/>
          </a:p>
        </p:txBody>
      </p:sp>
      <p:sp>
        <p:nvSpPr>
          <p:cNvPr id="696" name="TextBox 695"/>
          <p:cNvSpPr txBox="1"/>
          <p:nvPr/>
        </p:nvSpPr>
        <p:spPr>
          <a:xfrm>
            <a:off x="15984170" y="31615564"/>
            <a:ext cx="8829903" cy="769441"/>
          </a:xfrm>
          <a:prstGeom prst="rect">
            <a:avLst/>
          </a:prstGeom>
          <a:noFill/>
        </p:spPr>
        <p:txBody>
          <a:bodyPr wrap="none" rtlCol="0">
            <a:spAutoFit/>
          </a:bodyPr>
          <a:lstStyle/>
          <a:p>
            <a:r>
              <a:rPr lang="en-US" sz="4400" dirty="0" smtClean="0"/>
              <a:t>Number of days in pCO</a:t>
            </a:r>
            <a:r>
              <a:rPr lang="en-US" sz="4400" baseline="-25000" dirty="0" smtClean="0"/>
              <a:t>2</a:t>
            </a:r>
            <a:r>
              <a:rPr lang="en-US" sz="4400" dirty="0" smtClean="0"/>
              <a:t> treatment</a:t>
            </a:r>
            <a:endParaRPr lang="en-US" sz="4400" dirty="0"/>
          </a:p>
        </p:txBody>
      </p:sp>
      <p:sp>
        <p:nvSpPr>
          <p:cNvPr id="697" name="Rectangle 696"/>
          <p:cNvSpPr/>
          <p:nvPr/>
        </p:nvSpPr>
        <p:spPr bwMode="auto">
          <a:xfrm>
            <a:off x="16698231" y="14706603"/>
            <a:ext cx="355600" cy="373559"/>
          </a:xfrm>
          <a:prstGeom prst="rect">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charset="0"/>
            </a:endParaRPr>
          </a:p>
        </p:txBody>
      </p:sp>
      <p:sp>
        <p:nvSpPr>
          <p:cNvPr id="90" name="Rectangle 89"/>
          <p:cNvSpPr/>
          <p:nvPr/>
        </p:nvSpPr>
        <p:spPr bwMode="auto">
          <a:xfrm>
            <a:off x="20388654" y="14717060"/>
            <a:ext cx="376453" cy="373558"/>
          </a:xfrm>
          <a:prstGeom prst="rect">
            <a:avLst/>
          </a:prstGeom>
          <a:solidFill>
            <a:srgbClr val="FF66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98" name="TextBox 697"/>
          <p:cNvSpPr txBox="1"/>
          <p:nvPr/>
        </p:nvSpPr>
        <p:spPr>
          <a:xfrm>
            <a:off x="17053831" y="14554205"/>
            <a:ext cx="3242820" cy="646331"/>
          </a:xfrm>
          <a:prstGeom prst="rect">
            <a:avLst/>
          </a:prstGeom>
          <a:noFill/>
        </p:spPr>
        <p:txBody>
          <a:bodyPr wrap="none" rtlCol="0">
            <a:spAutoFit/>
          </a:bodyPr>
          <a:lstStyle/>
          <a:p>
            <a:r>
              <a:rPr lang="en-US" sz="3600" dirty="0" smtClean="0"/>
              <a:t>= 400ppm CO</a:t>
            </a:r>
            <a:r>
              <a:rPr lang="en-US" sz="3600" baseline="-25000" dirty="0" smtClean="0"/>
              <a:t>2</a:t>
            </a:r>
            <a:endParaRPr lang="en-US" sz="3600" baseline="-25000" dirty="0"/>
          </a:p>
        </p:txBody>
      </p:sp>
      <p:sp>
        <p:nvSpPr>
          <p:cNvPr id="92" name="TextBox 91"/>
          <p:cNvSpPr txBox="1"/>
          <p:nvPr/>
        </p:nvSpPr>
        <p:spPr>
          <a:xfrm>
            <a:off x="20749767" y="14579604"/>
            <a:ext cx="3371311" cy="646331"/>
          </a:xfrm>
          <a:prstGeom prst="rect">
            <a:avLst/>
          </a:prstGeom>
          <a:noFill/>
        </p:spPr>
        <p:txBody>
          <a:bodyPr wrap="none" rtlCol="0">
            <a:spAutoFit/>
          </a:bodyPr>
          <a:lstStyle/>
          <a:p>
            <a:r>
              <a:rPr lang="en-US" sz="3600" dirty="0" smtClean="0"/>
              <a:t>=1000ppm CO</a:t>
            </a:r>
            <a:r>
              <a:rPr lang="en-US" sz="3600" baseline="-25000" dirty="0" smtClean="0"/>
              <a:t>2</a:t>
            </a:r>
            <a:endParaRPr lang="en-US" sz="3600" baseline="-25000" dirty="0"/>
          </a:p>
        </p:txBody>
      </p:sp>
      <p:graphicFrame>
        <p:nvGraphicFramePr>
          <p:cNvPr id="699" name="Object 698"/>
          <p:cNvGraphicFramePr>
            <a:graphicFrameLocks noChangeAspect="1"/>
          </p:cNvGraphicFramePr>
          <p:nvPr>
            <p:extLst>
              <p:ext uri="{D42A27DB-BD31-4B8C-83A1-F6EECF244321}">
                <p14:modId xmlns:p14="http://schemas.microsoft.com/office/powerpoint/2010/main" val="823676261"/>
              </p:ext>
            </p:extLst>
          </p:nvPr>
        </p:nvGraphicFramePr>
        <p:xfrm>
          <a:off x="14010642" y="7955280"/>
          <a:ext cx="6121956" cy="3931920"/>
        </p:xfrm>
        <a:graphic>
          <a:graphicData uri="http://schemas.openxmlformats.org/presentationml/2006/ole">
            <mc:AlternateContent xmlns:mc="http://schemas.openxmlformats.org/markup-compatibility/2006">
              <mc:Choice xmlns:v="urn:schemas-microsoft-com:vml" Requires="v">
                <p:oleObj spid="_x0000_s1182" name="Worksheet" r:id="rId27" imgW="4597400" imgH="2755900" progId="Excel.Sheet.12">
                  <p:embed/>
                </p:oleObj>
              </mc:Choice>
              <mc:Fallback>
                <p:oleObj name="Worksheet" r:id="rId27" imgW="4597400" imgH="2755900" progId="Excel.Sheet.12">
                  <p:embed/>
                  <p:pic>
                    <p:nvPicPr>
                      <p:cNvPr id="0" name=""/>
                      <p:cNvPicPr/>
                      <p:nvPr/>
                    </p:nvPicPr>
                    <p:blipFill>
                      <a:blip r:embed="rId28"/>
                      <a:stretch>
                        <a:fillRect/>
                      </a:stretch>
                    </p:blipFill>
                    <p:spPr>
                      <a:xfrm>
                        <a:off x="14010642" y="7955280"/>
                        <a:ext cx="6121956" cy="3931920"/>
                      </a:xfrm>
                      <a:prstGeom prst="rect">
                        <a:avLst/>
                      </a:prstGeom>
                    </p:spPr>
                  </p:pic>
                </p:oleObj>
              </mc:Fallback>
            </mc:AlternateContent>
          </a:graphicData>
        </a:graphic>
      </p:graphicFrame>
      <p:graphicFrame>
        <p:nvGraphicFramePr>
          <p:cNvPr id="701" name="Object 700"/>
          <p:cNvGraphicFramePr>
            <a:graphicFrameLocks noChangeAspect="1"/>
          </p:cNvGraphicFramePr>
          <p:nvPr>
            <p:extLst>
              <p:ext uri="{D42A27DB-BD31-4B8C-83A1-F6EECF244321}">
                <p14:modId xmlns:p14="http://schemas.microsoft.com/office/powerpoint/2010/main" val="470303481"/>
              </p:ext>
            </p:extLst>
          </p:nvPr>
        </p:nvGraphicFramePr>
        <p:xfrm>
          <a:off x="20704578" y="7955280"/>
          <a:ext cx="6036542" cy="3931920"/>
        </p:xfrm>
        <a:graphic>
          <a:graphicData uri="http://schemas.openxmlformats.org/presentationml/2006/ole">
            <mc:AlternateContent xmlns:mc="http://schemas.openxmlformats.org/markup-compatibility/2006">
              <mc:Choice xmlns:v="urn:schemas-microsoft-com:vml" Requires="v">
                <p:oleObj spid="_x0000_s1183" name="Worksheet" r:id="rId29" imgW="5765800" imgH="3505200" progId="Excel.Sheet.12">
                  <p:embed/>
                </p:oleObj>
              </mc:Choice>
              <mc:Fallback>
                <p:oleObj name="Worksheet" r:id="rId29" imgW="5765800" imgH="3505200" progId="Excel.Sheet.12">
                  <p:embed/>
                  <p:pic>
                    <p:nvPicPr>
                      <p:cNvPr id="0" name=""/>
                      <p:cNvPicPr/>
                      <p:nvPr/>
                    </p:nvPicPr>
                    <p:blipFill>
                      <a:blip r:embed="rId30"/>
                      <a:stretch>
                        <a:fillRect/>
                      </a:stretch>
                    </p:blipFill>
                    <p:spPr>
                      <a:xfrm>
                        <a:off x="20704578" y="7955280"/>
                        <a:ext cx="6036542" cy="3931920"/>
                      </a:xfrm>
                      <a:prstGeom prst="rect">
                        <a:avLst/>
                      </a:prstGeom>
                    </p:spPr>
                  </p:pic>
                </p:oleObj>
              </mc:Fallback>
            </mc:AlternateContent>
          </a:graphicData>
        </a:graphic>
      </p:graphicFrame>
      <p:sp>
        <p:nvSpPr>
          <p:cNvPr id="702" name="TextBox 701"/>
          <p:cNvSpPr txBox="1"/>
          <p:nvPr/>
        </p:nvSpPr>
        <p:spPr>
          <a:xfrm>
            <a:off x="15474494" y="7239005"/>
            <a:ext cx="3613189" cy="769441"/>
          </a:xfrm>
          <a:prstGeom prst="rect">
            <a:avLst/>
          </a:prstGeom>
          <a:noFill/>
        </p:spPr>
        <p:txBody>
          <a:bodyPr wrap="none" rtlCol="0">
            <a:spAutoFit/>
          </a:bodyPr>
          <a:lstStyle/>
          <a:p>
            <a:r>
              <a:rPr lang="en-US" sz="4400" dirty="0" smtClean="0"/>
              <a:t>Treatment pH</a:t>
            </a:r>
            <a:endParaRPr lang="en-US" sz="4400" dirty="0"/>
          </a:p>
        </p:txBody>
      </p:sp>
      <p:sp>
        <p:nvSpPr>
          <p:cNvPr id="99" name="TextBox 98"/>
          <p:cNvSpPr txBox="1"/>
          <p:nvPr/>
        </p:nvSpPr>
        <p:spPr>
          <a:xfrm>
            <a:off x="22260565" y="7239005"/>
            <a:ext cx="2850009" cy="769441"/>
          </a:xfrm>
          <a:prstGeom prst="rect">
            <a:avLst/>
          </a:prstGeom>
          <a:noFill/>
        </p:spPr>
        <p:txBody>
          <a:bodyPr wrap="none" rtlCol="0">
            <a:spAutoFit/>
          </a:bodyPr>
          <a:lstStyle/>
          <a:p>
            <a:r>
              <a:rPr lang="en-US" sz="4400" dirty="0" smtClean="0"/>
              <a:t>% Survival</a:t>
            </a:r>
            <a:endParaRPr lang="en-US" sz="4400" dirty="0"/>
          </a:p>
        </p:txBody>
      </p:sp>
      <p:sp>
        <p:nvSpPr>
          <p:cNvPr id="100" name="Rectangle 99"/>
          <p:cNvSpPr/>
          <p:nvPr/>
        </p:nvSpPr>
        <p:spPr bwMode="auto">
          <a:xfrm>
            <a:off x="18562320" y="12882058"/>
            <a:ext cx="355600" cy="381000"/>
          </a:xfrm>
          <a:prstGeom prst="rect">
            <a:avLst/>
          </a:prstGeom>
          <a:solidFill>
            <a:srgbClr val="FF66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charset="0"/>
            </a:endParaRPr>
          </a:p>
        </p:txBody>
      </p:sp>
      <p:sp>
        <p:nvSpPr>
          <p:cNvPr id="703" name="Isosceles Triangle 702"/>
          <p:cNvSpPr/>
          <p:nvPr/>
        </p:nvSpPr>
        <p:spPr bwMode="auto">
          <a:xfrm>
            <a:off x="22260560" y="12882058"/>
            <a:ext cx="426720" cy="381000"/>
          </a:xfrm>
          <a:prstGeom prst="triangle">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2" name="Diamond 31"/>
          <p:cNvSpPr/>
          <p:nvPr/>
        </p:nvSpPr>
        <p:spPr bwMode="auto">
          <a:xfrm>
            <a:off x="14706600" y="12732842"/>
            <a:ext cx="497840" cy="533400"/>
          </a:xfrm>
          <a:prstGeom prst="diamond">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04" name="TextBox 103"/>
          <p:cNvSpPr txBox="1"/>
          <p:nvPr/>
        </p:nvSpPr>
        <p:spPr>
          <a:xfrm>
            <a:off x="15204440" y="12659829"/>
            <a:ext cx="3242820" cy="646331"/>
          </a:xfrm>
          <a:prstGeom prst="rect">
            <a:avLst/>
          </a:prstGeom>
          <a:noFill/>
        </p:spPr>
        <p:txBody>
          <a:bodyPr wrap="none" rtlCol="0">
            <a:spAutoFit/>
          </a:bodyPr>
          <a:lstStyle/>
          <a:p>
            <a:r>
              <a:rPr lang="en-US" sz="3600" dirty="0" smtClean="0"/>
              <a:t>= 400ppm CO</a:t>
            </a:r>
            <a:r>
              <a:rPr lang="en-US" sz="3600" baseline="-25000" dirty="0" smtClean="0"/>
              <a:t>2</a:t>
            </a:r>
            <a:endParaRPr lang="en-US" sz="3600" baseline="-25000" dirty="0"/>
          </a:p>
        </p:txBody>
      </p:sp>
      <p:sp>
        <p:nvSpPr>
          <p:cNvPr id="105" name="TextBox 104"/>
          <p:cNvSpPr txBox="1"/>
          <p:nvPr/>
        </p:nvSpPr>
        <p:spPr>
          <a:xfrm>
            <a:off x="18917920" y="12732845"/>
            <a:ext cx="3242820" cy="646331"/>
          </a:xfrm>
          <a:prstGeom prst="rect">
            <a:avLst/>
          </a:prstGeom>
          <a:noFill/>
        </p:spPr>
        <p:txBody>
          <a:bodyPr wrap="none" rtlCol="0">
            <a:spAutoFit/>
          </a:bodyPr>
          <a:lstStyle/>
          <a:p>
            <a:r>
              <a:rPr lang="en-US" sz="3600" dirty="0" smtClean="0"/>
              <a:t>= 520ppm CO</a:t>
            </a:r>
            <a:r>
              <a:rPr lang="en-US" sz="3600" baseline="-25000" dirty="0" smtClean="0"/>
              <a:t>2</a:t>
            </a:r>
            <a:endParaRPr lang="en-US" sz="3600" baseline="-25000" dirty="0"/>
          </a:p>
        </p:txBody>
      </p:sp>
      <p:sp>
        <p:nvSpPr>
          <p:cNvPr id="106" name="TextBox 105"/>
          <p:cNvSpPr txBox="1"/>
          <p:nvPr/>
        </p:nvSpPr>
        <p:spPr>
          <a:xfrm>
            <a:off x="22653485" y="12732845"/>
            <a:ext cx="3499576" cy="646331"/>
          </a:xfrm>
          <a:prstGeom prst="rect">
            <a:avLst/>
          </a:prstGeom>
          <a:noFill/>
        </p:spPr>
        <p:txBody>
          <a:bodyPr wrap="none" rtlCol="0">
            <a:spAutoFit/>
          </a:bodyPr>
          <a:lstStyle/>
          <a:p>
            <a:r>
              <a:rPr lang="en-US" sz="3600" dirty="0" smtClean="0"/>
              <a:t>= 1000ppm CO</a:t>
            </a:r>
            <a:r>
              <a:rPr lang="en-US" sz="3600" baseline="-25000" dirty="0" smtClean="0"/>
              <a:t>2</a:t>
            </a:r>
            <a:endParaRPr lang="en-US" sz="3600" baseline="-25000" dirty="0"/>
          </a:p>
        </p:txBody>
      </p:sp>
      <p:sp>
        <p:nvSpPr>
          <p:cNvPr id="33" name="TextBox 32"/>
          <p:cNvSpPr txBox="1"/>
          <p:nvPr/>
        </p:nvSpPr>
        <p:spPr>
          <a:xfrm rot="16200000">
            <a:off x="13402337" y="9436660"/>
            <a:ext cx="840394" cy="707886"/>
          </a:xfrm>
          <a:prstGeom prst="rect">
            <a:avLst/>
          </a:prstGeom>
          <a:noFill/>
        </p:spPr>
        <p:txBody>
          <a:bodyPr wrap="none" rtlCol="0">
            <a:spAutoFit/>
          </a:bodyPr>
          <a:lstStyle/>
          <a:p>
            <a:r>
              <a:rPr lang="en-US" sz="4000" dirty="0" smtClean="0"/>
              <a:t>pH</a:t>
            </a:r>
            <a:endParaRPr lang="en-US" sz="4000" dirty="0"/>
          </a:p>
        </p:txBody>
      </p:sp>
      <p:sp>
        <p:nvSpPr>
          <p:cNvPr id="108" name="TextBox 107"/>
          <p:cNvSpPr txBox="1"/>
          <p:nvPr/>
        </p:nvSpPr>
        <p:spPr>
          <a:xfrm rot="16200000">
            <a:off x="19182183" y="9834061"/>
            <a:ext cx="2607705" cy="707886"/>
          </a:xfrm>
          <a:prstGeom prst="rect">
            <a:avLst/>
          </a:prstGeom>
          <a:noFill/>
        </p:spPr>
        <p:txBody>
          <a:bodyPr wrap="none" rtlCol="0">
            <a:spAutoFit/>
          </a:bodyPr>
          <a:lstStyle/>
          <a:p>
            <a:r>
              <a:rPr lang="en-US" sz="4000" dirty="0" smtClean="0"/>
              <a:t>% Survival</a:t>
            </a:r>
            <a:endParaRPr lang="en-US" sz="4000" dirty="0"/>
          </a:p>
        </p:txBody>
      </p:sp>
      <p:sp>
        <p:nvSpPr>
          <p:cNvPr id="109" name="TextBox 108"/>
          <p:cNvSpPr txBox="1"/>
          <p:nvPr/>
        </p:nvSpPr>
        <p:spPr>
          <a:xfrm>
            <a:off x="16268650" y="11887204"/>
            <a:ext cx="8829903" cy="769441"/>
          </a:xfrm>
          <a:prstGeom prst="rect">
            <a:avLst/>
          </a:prstGeom>
          <a:noFill/>
        </p:spPr>
        <p:txBody>
          <a:bodyPr wrap="none" rtlCol="0">
            <a:spAutoFit/>
          </a:bodyPr>
          <a:lstStyle/>
          <a:p>
            <a:r>
              <a:rPr lang="en-US" sz="4400" dirty="0" smtClean="0"/>
              <a:t>Number of days in pCO</a:t>
            </a:r>
            <a:r>
              <a:rPr lang="en-US" sz="4400" baseline="-25000" dirty="0" smtClean="0"/>
              <a:t>2</a:t>
            </a:r>
            <a:r>
              <a:rPr lang="en-US" sz="4400" dirty="0" smtClean="0"/>
              <a:t> treatment</a:t>
            </a:r>
            <a:endParaRPr lang="en-US" sz="4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284663"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284663"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1803</TotalTime>
  <Words>472</Words>
  <Application>Microsoft Macintosh PowerPoint</Application>
  <PresentationFormat>Custom</PresentationFormat>
  <Paragraphs>70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Microsoft Excel Sheet</vt:lpstr>
      <vt:lpstr>PowerPoint Presentation</vt:lpstr>
    </vt:vector>
  </TitlesOfParts>
  <Company>NWFSC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metzgerda</dc:creator>
  <cp:lastModifiedBy>David Metzger</cp:lastModifiedBy>
  <cp:revision>95</cp:revision>
  <dcterms:created xsi:type="dcterms:W3CDTF">2009-01-23T00:45:33Z</dcterms:created>
  <dcterms:modified xsi:type="dcterms:W3CDTF">2011-08-25T23:09:54Z</dcterms:modified>
</cp:coreProperties>
</file>