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2" r:id="rId7"/>
    <p:sldId id="261" r:id="rId8"/>
    <p:sldId id="264" r:id="rId9"/>
    <p:sldId id="263" r:id="rId10"/>
    <p:sldId id="266" r:id="rId11"/>
    <p:sldId id="283" r:id="rId12"/>
    <p:sldId id="265" r:id="rId13"/>
    <p:sldId id="269" r:id="rId14"/>
    <p:sldId id="277" r:id="rId15"/>
    <p:sldId id="267" r:id="rId16"/>
    <p:sldId id="268" r:id="rId17"/>
    <p:sldId id="279" r:id="rId18"/>
    <p:sldId id="270" r:id="rId19"/>
    <p:sldId id="280" r:id="rId20"/>
    <p:sldId id="273" r:id="rId21"/>
    <p:sldId id="271" r:id="rId22"/>
    <p:sldId id="272" r:id="rId23"/>
    <p:sldId id="282" r:id="rId24"/>
    <p:sldId id="275" r:id="rId25"/>
    <p:sldId id="281" r:id="rId26"/>
    <p:sldId id="276" r:id="rId27"/>
    <p:sldId id="278"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91" autoAdjust="0"/>
  </p:normalViewPr>
  <p:slideViewPr>
    <p:cSldViewPr snapToGrid="0" snapToObjects="1">
      <p:cViewPr>
        <p:scale>
          <a:sx n="75" d="100"/>
          <a:sy n="75" d="100"/>
        </p:scale>
        <p:origin x="-16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82CB5C-1230-2B48-81E9-725F48625BED}" type="datetimeFigureOut">
              <a:rPr lang="en-US" smtClean="0"/>
              <a:t>4/28/13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F0DFBA-28CC-3D41-B8E9-618BAAFC39AE}" type="slidenum">
              <a:rPr lang="en-US" smtClean="0"/>
              <a:t>‹#›</a:t>
            </a:fld>
            <a:endParaRPr lang="en-US"/>
          </a:p>
        </p:txBody>
      </p:sp>
    </p:spTree>
    <p:extLst>
      <p:ext uri="{BB962C8B-B14F-4D97-AF65-F5344CB8AC3E}">
        <p14:creationId xmlns:p14="http://schemas.microsoft.com/office/powerpoint/2010/main" val="36830165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Cephalopoda</a:t>
            </a:r>
            <a:r>
              <a:rPr lang="en-US" dirty="0" smtClean="0"/>
              <a:t>=</a:t>
            </a:r>
            <a:r>
              <a:rPr lang="en-US" baseline="0" dirty="0" smtClean="0"/>
              <a:t> head foot</a:t>
            </a:r>
          </a:p>
          <a:p>
            <a:r>
              <a:rPr lang="en-US" baseline="0" dirty="0" smtClean="0"/>
              <a:t>Squid, octopus, cuttlefish, and chambered nautilus</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1</a:t>
            </a:fld>
            <a:endParaRPr lang="en-US"/>
          </a:p>
        </p:txBody>
      </p:sp>
    </p:spTree>
    <p:extLst>
      <p:ext uri="{BB962C8B-B14F-4D97-AF65-F5344CB8AC3E}">
        <p14:creationId xmlns:p14="http://schemas.microsoft.com/office/powerpoint/2010/main" val="347923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Chromatophores</a:t>
            </a:r>
            <a:r>
              <a:rPr lang="en-US" dirty="0" smtClean="0"/>
              <a:t>- Skin</a:t>
            </a:r>
            <a:r>
              <a:rPr lang="en-US" baseline="0" dirty="0" smtClean="0"/>
              <a:t> of most cephalopods contains several layers of tiny colored cells/pigment </a:t>
            </a:r>
            <a:r>
              <a:rPr lang="en-US" baseline="0" dirty="0" smtClean="0"/>
              <a:t>sacs.  </a:t>
            </a:r>
            <a:r>
              <a:rPr lang="en-US" baseline="0" dirty="0" smtClean="0"/>
              <a:t>Skin of a single individual contains hundreds of thousands of </a:t>
            </a:r>
            <a:r>
              <a:rPr lang="en-US" baseline="0" dirty="0" err="1" smtClean="0"/>
              <a:t>chromatophores</a:t>
            </a:r>
            <a:r>
              <a:rPr lang="en-US" baseline="0" dirty="0" smtClean="0"/>
              <a:t>. </a:t>
            </a:r>
            <a:r>
              <a:rPr lang="en-US" baseline="0" dirty="0" smtClean="0"/>
              <a:t>When the muscles contract, the pigment stretches out and colors the skin.</a:t>
            </a:r>
          </a:p>
          <a:p>
            <a:r>
              <a:rPr lang="en-US" baseline="0" dirty="0" smtClean="0"/>
              <a:t> </a:t>
            </a:r>
            <a:r>
              <a:rPr lang="en-US" baseline="0" dirty="0" smtClean="0"/>
              <a:t>Expansions and contractions of them are mediated by muscle elements in the skin and are under direct nervous control from brain.  Coloration of cephalopod skin may change extremely quickly. Defensive, camouflaging, and courtship behaviors have been described. Nautilus lacks </a:t>
            </a:r>
            <a:r>
              <a:rPr lang="en-US" baseline="0" dirty="0" err="1" smtClean="0"/>
              <a:t>chromatophores</a:t>
            </a:r>
            <a:r>
              <a:rPr lang="en-US" baseline="0" dirty="0" smtClean="0"/>
              <a:t>.  </a:t>
            </a:r>
            <a:r>
              <a:rPr lang="en-US" baseline="0" dirty="0" smtClean="0"/>
              <a:t>Pigments=brown, black, brown yellow, and red.</a:t>
            </a:r>
          </a:p>
          <a:p>
            <a:r>
              <a:rPr lang="en-US" baseline="0" dirty="0" err="1" smtClean="0"/>
              <a:t>Chromatophores</a:t>
            </a:r>
            <a:r>
              <a:rPr lang="en-US" baseline="0" dirty="0" smtClean="0"/>
              <a:t> </a:t>
            </a:r>
            <a:r>
              <a:rPr lang="en-US" baseline="0" dirty="0" smtClean="0"/>
              <a:t>on top pigmented red, yellow and brown.</a:t>
            </a:r>
          </a:p>
          <a:p>
            <a:r>
              <a:rPr lang="en-US" baseline="0" dirty="0" smtClean="0"/>
              <a:t>Picture</a:t>
            </a:r>
            <a:r>
              <a:rPr lang="en-US" baseline="0" dirty="0" smtClean="0"/>
              <a:t>=cuttlefish</a:t>
            </a:r>
          </a:p>
          <a:p>
            <a:r>
              <a:rPr lang="en-US" baseline="0" dirty="0" smtClean="0"/>
              <a:t>Photo</a:t>
            </a:r>
            <a:r>
              <a:rPr lang="en-US" baseline="0" dirty="0" smtClean="0"/>
              <a:t>= </a:t>
            </a:r>
            <a:r>
              <a:rPr lang="en-US" baseline="0" dirty="0" err="1" smtClean="0"/>
              <a:t>chromatophores</a:t>
            </a:r>
            <a:r>
              <a:rPr lang="en-US" baseline="0" dirty="0" smtClean="0"/>
              <a:t> in a squid. Left=contracted, right=expanded</a:t>
            </a:r>
          </a:p>
          <a:p>
            <a:r>
              <a:rPr lang="en-US" baseline="0" dirty="0" smtClean="0"/>
              <a:t>When the muscles around </a:t>
            </a:r>
            <a:r>
              <a:rPr lang="en-US" baseline="0" dirty="0" err="1" smtClean="0"/>
              <a:t>chromatophores</a:t>
            </a:r>
            <a:r>
              <a:rPr lang="en-US" baseline="0" dirty="0" smtClean="0"/>
              <a:t> relaxed, pigment is concentrated into a tiny point, making the area of the skin appear white.  </a:t>
            </a:r>
          </a:p>
        </p:txBody>
      </p:sp>
      <p:sp>
        <p:nvSpPr>
          <p:cNvPr id="4" name="Slide Number Placeholder 3"/>
          <p:cNvSpPr>
            <a:spLocks noGrp="1"/>
          </p:cNvSpPr>
          <p:nvPr>
            <p:ph type="sldNum" sz="quarter" idx="10"/>
          </p:nvPr>
        </p:nvSpPr>
        <p:spPr/>
        <p:txBody>
          <a:bodyPr/>
          <a:lstStyle/>
          <a:p>
            <a:fld id="{C8F0DFBA-28CC-3D41-B8E9-618BAAFC39AE}" type="slidenum">
              <a:rPr lang="en-US" smtClean="0"/>
              <a:t>12</a:t>
            </a:fld>
            <a:endParaRPr lang="en-US"/>
          </a:p>
        </p:txBody>
      </p:sp>
    </p:spTree>
    <p:extLst>
      <p:ext uri="{BB962C8B-B14F-4D97-AF65-F5344CB8AC3E}">
        <p14:creationId xmlns:p14="http://schemas.microsoft.com/office/powerpoint/2010/main" val="72454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Create illusions of passing clouds and bands across the skin.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Can fool predators in 2 ways- creating a close match to the background, or a pattern that disrupts recognition of the shape of the cuttlefish.</a:t>
            </a:r>
            <a:endParaRPr lang="en-US" dirty="0" smtClean="0"/>
          </a:p>
          <a:p>
            <a:endParaRPr lang="en-US" dirty="0" smtClean="0"/>
          </a:p>
          <a:p>
            <a:r>
              <a:rPr lang="en-US" dirty="0" smtClean="0"/>
              <a:t>Under</a:t>
            </a:r>
            <a:r>
              <a:rPr lang="en-US" baseline="0" dirty="0" smtClean="0"/>
              <a:t> </a:t>
            </a:r>
            <a:r>
              <a:rPr lang="en-US" baseline="0" dirty="0" err="1" smtClean="0"/>
              <a:t>chromatophores</a:t>
            </a:r>
            <a:r>
              <a:rPr lang="en-US" baseline="0" dirty="0" smtClean="0"/>
              <a:t> are </a:t>
            </a:r>
            <a:r>
              <a:rPr lang="en-US" baseline="0" dirty="0" err="1" smtClean="0"/>
              <a:t>iridophores</a:t>
            </a:r>
            <a:r>
              <a:rPr lang="en-US" baseline="0" dirty="0" smtClean="0"/>
              <a:t>.  </a:t>
            </a:r>
          </a:p>
          <a:p>
            <a:r>
              <a:rPr lang="en-US" dirty="0" smtClean="0"/>
              <a:t>As</a:t>
            </a:r>
            <a:r>
              <a:rPr lang="en-US" baseline="0" dirty="0" smtClean="0"/>
              <a:t> </a:t>
            </a:r>
            <a:r>
              <a:rPr lang="en-US" baseline="0" dirty="0" smtClean="0"/>
              <a:t>cuttlefish swim, brain reads the changing light passing through the eye, triggering electrical instructions in the </a:t>
            </a:r>
            <a:r>
              <a:rPr lang="en-US" baseline="0" dirty="0" err="1" smtClean="0"/>
              <a:t>nevrous</a:t>
            </a:r>
            <a:r>
              <a:rPr lang="en-US" baseline="0" dirty="0" smtClean="0"/>
              <a:t> system.  As </a:t>
            </a:r>
            <a:r>
              <a:rPr lang="en-US" baseline="0" dirty="0" err="1" smtClean="0"/>
              <a:t>iridiphores</a:t>
            </a:r>
            <a:r>
              <a:rPr lang="en-US" baseline="0" dirty="0" smtClean="0"/>
              <a:t> shift with the light, the top layers of cells adjust into the right color blend to add up to a match.  </a:t>
            </a:r>
          </a:p>
        </p:txBody>
      </p:sp>
      <p:sp>
        <p:nvSpPr>
          <p:cNvPr id="4" name="Slide Number Placeholder 3"/>
          <p:cNvSpPr>
            <a:spLocks noGrp="1"/>
          </p:cNvSpPr>
          <p:nvPr>
            <p:ph type="sldNum" sz="quarter" idx="10"/>
          </p:nvPr>
        </p:nvSpPr>
        <p:spPr/>
        <p:txBody>
          <a:bodyPr/>
          <a:lstStyle/>
          <a:p>
            <a:fld id="{C8F0DFBA-28CC-3D41-B8E9-618BAAFC39AE}" type="slidenum">
              <a:rPr lang="en-US" smtClean="0"/>
              <a:t>13</a:t>
            </a:fld>
            <a:endParaRPr lang="en-US"/>
          </a:p>
        </p:txBody>
      </p:sp>
    </p:spTree>
    <p:extLst>
      <p:ext uri="{BB962C8B-B14F-4D97-AF65-F5344CB8AC3E}">
        <p14:creationId xmlns:p14="http://schemas.microsoft.com/office/powerpoint/2010/main" val="2061280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Iridophores</a:t>
            </a:r>
            <a:r>
              <a:rPr lang="en-US" dirty="0" smtClean="0"/>
              <a:t>-</a:t>
            </a:r>
            <a:r>
              <a:rPr lang="en-US" baseline="0" dirty="0" smtClean="0"/>
              <a:t> pigment cells that reflect light using plates of crystalline </a:t>
            </a:r>
            <a:r>
              <a:rPr lang="en-US" baseline="0" dirty="0" err="1" smtClean="0"/>
              <a:t>chemochromes</a:t>
            </a:r>
            <a:r>
              <a:rPr lang="en-US" baseline="0" dirty="0" smtClean="0"/>
              <a:t> made from guanine.  When illuminated they generate iridescent colors because of the diffraction of light within the stacked plates</a:t>
            </a:r>
            <a:r>
              <a:rPr lang="en-US" baseline="0" dirty="0" smtClean="0"/>
              <a:t>.</a:t>
            </a:r>
          </a:p>
          <a:p>
            <a:r>
              <a:rPr lang="en-US" baseline="0" dirty="0" smtClean="0"/>
              <a:t>Contain stacks of plates of protein separated by liquid.</a:t>
            </a:r>
          </a:p>
          <a:p>
            <a:r>
              <a:rPr lang="en-US" baseline="0" dirty="0" smtClean="0"/>
              <a:t>When light hits each plate, some is reflected but the rest passes through to plates below.</a:t>
            </a:r>
          </a:p>
          <a:p>
            <a:r>
              <a:rPr lang="en-US" baseline="0" dirty="0" smtClean="0"/>
              <a:t>By controlling the size of the gap between the plates, can match wavelength of different colors of light.</a:t>
            </a:r>
          </a:p>
          <a:p>
            <a:r>
              <a:rPr lang="en-US" baseline="0" dirty="0" smtClean="0"/>
              <a:t>Responsible for metallic greens and blues- intense bursts of color- iridescence.</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14</a:t>
            </a:fld>
            <a:endParaRPr lang="en-US"/>
          </a:p>
        </p:txBody>
      </p:sp>
    </p:spTree>
    <p:extLst>
      <p:ext uri="{BB962C8B-B14F-4D97-AF65-F5344CB8AC3E}">
        <p14:creationId xmlns:p14="http://schemas.microsoft.com/office/powerpoint/2010/main" val="771697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Many </a:t>
            </a:r>
            <a:r>
              <a:rPr lang="en-US" baseline="0" dirty="0" err="1" smtClean="0"/>
              <a:t>midwater</a:t>
            </a:r>
            <a:r>
              <a:rPr lang="en-US" baseline="0" dirty="0" smtClean="0"/>
              <a:t> and deep-water squid have light organs called </a:t>
            </a:r>
            <a:r>
              <a:rPr lang="en-US" baseline="0" dirty="0" err="1" smtClean="0"/>
              <a:t>photophores</a:t>
            </a:r>
            <a:r>
              <a:rPr lang="en-US" baseline="0" dirty="0" smtClean="0"/>
              <a:t>.  </a:t>
            </a:r>
            <a:r>
              <a:rPr lang="en-US" baseline="0" dirty="0" smtClean="0"/>
              <a:t>Distributed on </a:t>
            </a:r>
            <a:r>
              <a:rPr lang="en-US" baseline="0" dirty="0" smtClean="0"/>
              <a:t>body in distinctive patterns.  Light produced by biochemical reactions that parallel to a remarkable degree those demonstrated by many arthropods.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at least 3 dozen squid species, the bioluminescence is produced by symbiotic bacteria living within the </a:t>
            </a:r>
            <a:r>
              <a:rPr lang="en-US" baseline="0" dirty="0" err="1" smtClean="0"/>
              <a:t>photophores</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May play a role in attracting or recognizing mates and in luring potential prey, and certainly protects against predation. At night or in deep water flashes of light may startle predators.</a:t>
            </a:r>
          </a:p>
          <a:p>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15</a:t>
            </a:fld>
            <a:endParaRPr lang="en-US"/>
          </a:p>
        </p:txBody>
      </p:sp>
    </p:spTree>
    <p:extLst>
      <p:ext uri="{BB962C8B-B14F-4D97-AF65-F5344CB8AC3E}">
        <p14:creationId xmlns:p14="http://schemas.microsoft.com/office/powerpoint/2010/main" val="1276513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cephalopods other</a:t>
            </a:r>
            <a:r>
              <a:rPr lang="en-US" baseline="0" dirty="0" smtClean="0"/>
              <a:t> than Nautilus have an ink sac associated with the digestive system.  The dark-pigmented fluid secreted by the ink sac may be discharged deliberately through the anus, forming a cloud that presumably confuses potential predators and that also may act as a mild </a:t>
            </a:r>
            <a:r>
              <a:rPr lang="en-US" baseline="0" dirty="0" smtClean="0"/>
              <a:t>narcotic- visual and chemosensory impairment.</a:t>
            </a:r>
            <a:endParaRPr lang="en-US" baseline="0" dirty="0" smtClean="0"/>
          </a:p>
        </p:txBody>
      </p:sp>
      <p:sp>
        <p:nvSpPr>
          <p:cNvPr id="4" name="Slide Number Placeholder 3"/>
          <p:cNvSpPr>
            <a:spLocks noGrp="1"/>
          </p:cNvSpPr>
          <p:nvPr>
            <p:ph type="sldNum" sz="quarter" idx="10"/>
          </p:nvPr>
        </p:nvSpPr>
        <p:spPr/>
        <p:txBody>
          <a:bodyPr/>
          <a:lstStyle/>
          <a:p>
            <a:fld id="{C8F0DFBA-28CC-3D41-B8E9-618BAAFC39AE}" type="slidenum">
              <a:rPr lang="en-US" smtClean="0"/>
              <a:t>16</a:t>
            </a:fld>
            <a:endParaRPr lang="en-US"/>
          </a:p>
        </p:txBody>
      </p:sp>
    </p:spTree>
    <p:extLst>
      <p:ext uri="{BB962C8B-B14F-4D97-AF65-F5344CB8AC3E}">
        <p14:creationId xmlns:p14="http://schemas.microsoft.com/office/powerpoint/2010/main" val="148127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Sophisticated</a:t>
            </a:r>
            <a:r>
              <a:rPr lang="en-US" baseline="0" dirty="0" smtClean="0"/>
              <a:t> behavior of inking.  Cephalopod releases a cloud with a greater mucous content that approximately resembles the cephalopod that released it.  </a:t>
            </a:r>
            <a:r>
              <a:rPr lang="en-US" baseline="0" dirty="0" smtClean="0"/>
              <a:t>Decoy=</a:t>
            </a:r>
            <a:r>
              <a:rPr lang="en-US" baseline="0" dirty="0" err="1" smtClean="0"/>
              <a:t>pseudomorph</a:t>
            </a:r>
            <a:r>
              <a:rPr lang="en-US" baseline="0" dirty="0" smtClean="0"/>
              <a:t>=false bodies.  </a:t>
            </a:r>
            <a:r>
              <a:rPr lang="en-US" baseline="0" dirty="0" smtClean="0"/>
              <a:t>Greater mucous content allows them to hold their shape for longer.  This strategy often results in the predator attacking the </a:t>
            </a:r>
            <a:r>
              <a:rPr lang="en-US" baseline="0" dirty="0" err="1" smtClean="0"/>
              <a:t>pseudomorph</a:t>
            </a:r>
            <a:r>
              <a:rPr lang="en-US" baseline="0" dirty="0" smtClean="0"/>
              <a:t>, rather than its rapidly departing prey.  </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17</a:t>
            </a:fld>
            <a:endParaRPr lang="en-US"/>
          </a:p>
        </p:txBody>
      </p:sp>
    </p:spTree>
    <p:extLst>
      <p:ext uri="{BB962C8B-B14F-4D97-AF65-F5344CB8AC3E}">
        <p14:creationId xmlns:p14="http://schemas.microsoft.com/office/powerpoint/2010/main" val="2961539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Think of octopus- clear capability for memory and learning.  </a:t>
            </a:r>
            <a:endParaRPr lang="en-US" dirty="0" smtClean="0"/>
          </a:p>
          <a:p>
            <a:r>
              <a:rPr lang="en-US" dirty="0" smtClean="0"/>
              <a:t>High</a:t>
            </a:r>
            <a:r>
              <a:rPr lang="en-US" baseline="0" dirty="0" smtClean="0"/>
              <a:t> </a:t>
            </a:r>
            <a:r>
              <a:rPr lang="en-US" baseline="0" dirty="0" smtClean="0"/>
              <a:t>degree of development of cephalopod NS </a:t>
            </a:r>
            <a:r>
              <a:rPr lang="en-US" baseline="0" dirty="0" smtClean="0"/>
              <a:t>compared to other inverts.  Correlated </a:t>
            </a:r>
            <a:r>
              <a:rPr lang="en-US" baseline="0" dirty="0" smtClean="0"/>
              <a:t>with </a:t>
            </a:r>
            <a:r>
              <a:rPr lang="en-US" baseline="0" dirty="0" err="1" smtClean="0"/>
              <a:t>locomotor</a:t>
            </a:r>
            <a:r>
              <a:rPr lang="en-US" baseline="0" dirty="0" smtClean="0"/>
              <a:t> dexterity and carnivorous habit.  Strongly concentrated, </a:t>
            </a:r>
            <a:r>
              <a:rPr lang="en-US" baseline="0" dirty="0" err="1" smtClean="0"/>
              <a:t>cephalized</a:t>
            </a:r>
            <a:r>
              <a:rPr lang="en-US" baseline="0" dirty="0" smtClean="0"/>
              <a:t> (ganglia concentrated, concentration of sensory and nervous tissue at anterior end) encased in cartilaginous cranium, and bilaterally symmetrical.  </a:t>
            </a:r>
          </a:p>
          <a:p>
            <a:r>
              <a:rPr lang="en-US" baseline="0" dirty="0" smtClean="0"/>
              <a:t>A large pair of nerves from the visceral ganglia supplies the mantle.  For swimming and contractions of mantle musculature.</a:t>
            </a:r>
          </a:p>
          <a:p>
            <a:r>
              <a:rPr lang="en-US" baseline="0" dirty="0" smtClean="0"/>
              <a:t>Neurons are fired by impulses from the sense organs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C8F0DFBA-28CC-3D41-B8E9-618BAAFC39AE}" type="slidenum">
              <a:rPr lang="en-US" smtClean="0"/>
              <a:t>18</a:t>
            </a:fld>
            <a:endParaRPr lang="en-US"/>
          </a:p>
        </p:txBody>
      </p:sp>
    </p:spTree>
    <p:extLst>
      <p:ext uri="{BB962C8B-B14F-4D97-AF65-F5344CB8AC3E}">
        <p14:creationId xmlns:p14="http://schemas.microsoft.com/office/powerpoint/2010/main" val="306966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Axon=nerve</a:t>
            </a:r>
            <a:r>
              <a:rPr lang="en-US" baseline="0" dirty="0" smtClean="0"/>
              <a:t> </a:t>
            </a:r>
            <a:r>
              <a:rPr lang="en-US" baseline="0" dirty="0" err="1" smtClean="0"/>
              <a:t>fibre</a:t>
            </a:r>
            <a:r>
              <a:rPr lang="en-US" baseline="0" dirty="0" smtClean="0"/>
              <a:t>, normally 0.5mm.  </a:t>
            </a:r>
            <a:r>
              <a:rPr lang="en-US" baseline="0" dirty="0" smtClean="0"/>
              <a:t>Axon that controls part of the water jet propulsion system in squid.  Squid use this system for making brief but very fast movements through water.</a:t>
            </a:r>
          </a:p>
          <a:p>
            <a:r>
              <a:rPr lang="en-US" baseline="0" dirty="0" smtClean="0"/>
              <a:t>Research </a:t>
            </a:r>
            <a:r>
              <a:rPr lang="en-US" baseline="0" dirty="0" smtClean="0"/>
              <a:t>developed a model for nerve cell repair by studying the giant axon of the squid. </a:t>
            </a:r>
            <a:r>
              <a:rPr lang="en-US" baseline="0" dirty="0" smtClean="0"/>
              <a:t>Inject fluorescent </a:t>
            </a:r>
            <a:r>
              <a:rPr lang="en-US" baseline="0" dirty="0" smtClean="0"/>
              <a:t>dyes into the membrane of the squid </a:t>
            </a:r>
            <a:r>
              <a:rPr lang="en-US" baseline="0" dirty="0" smtClean="0"/>
              <a:t>axon visually </a:t>
            </a:r>
            <a:r>
              <a:rPr lang="en-US" baseline="0" dirty="0" smtClean="0"/>
              <a:t>see what occurs when a nerve is injured. </a:t>
            </a:r>
            <a:r>
              <a:rPr lang="en-US" baseline="0" dirty="0" smtClean="0"/>
              <a:t>The </a:t>
            </a:r>
            <a:r>
              <a:rPr lang="en-US" baseline="0" dirty="0" smtClean="0"/>
              <a:t>fluorescently labeled vesicles then travel to the injury site and plug the hole in the cell membrane.</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19</a:t>
            </a:fld>
            <a:endParaRPr lang="en-US"/>
          </a:p>
        </p:txBody>
      </p:sp>
    </p:spTree>
    <p:extLst>
      <p:ext uri="{BB962C8B-B14F-4D97-AF65-F5344CB8AC3E}">
        <p14:creationId xmlns:p14="http://schemas.microsoft.com/office/powerpoint/2010/main" val="847660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Prey</a:t>
            </a:r>
            <a:r>
              <a:rPr lang="en-US" baseline="0" dirty="0" smtClean="0"/>
              <a:t> located with highly developed eyes, capture effected by tentacles or arms.  Some have tentacles with adhesive suckers. Rim of sucker is commonly horny and toothed and the inner wall sometimes has hooks.</a:t>
            </a:r>
          </a:p>
          <a:p>
            <a:r>
              <a:rPr lang="en-US" baseline="0" dirty="0" smtClean="0"/>
              <a:t>Radula </a:t>
            </a:r>
            <a:r>
              <a:rPr lang="en-US" baseline="0" dirty="0" smtClean="0"/>
              <a:t>present in cephalopods, but more important is pair of powerful beaklike jaws in </a:t>
            </a:r>
            <a:r>
              <a:rPr lang="en-US" baseline="0" dirty="0" err="1" smtClean="0"/>
              <a:t>buccal</a:t>
            </a:r>
            <a:r>
              <a:rPr lang="en-US" baseline="0" dirty="0" smtClean="0"/>
              <a:t> cavity.  Beak can bite off and tear large pieces of tissue, which are then pulled into the </a:t>
            </a:r>
            <a:r>
              <a:rPr lang="en-US" baseline="0" dirty="0" err="1" smtClean="0"/>
              <a:t>buccal</a:t>
            </a:r>
            <a:r>
              <a:rPr lang="en-US" baseline="0" dirty="0" smtClean="0"/>
              <a:t> cavity by a tongue-like action of the radula and finally swallowed.  </a:t>
            </a:r>
          </a:p>
          <a:p>
            <a:r>
              <a:rPr lang="en-US" baseline="0" dirty="0" smtClean="0"/>
              <a:t>Two </a:t>
            </a:r>
            <a:r>
              <a:rPr lang="en-US" baseline="0" dirty="0" smtClean="0"/>
              <a:t>pairs of salivary glands empty into the </a:t>
            </a:r>
            <a:r>
              <a:rPr lang="en-US" baseline="0" dirty="0" err="1" smtClean="0"/>
              <a:t>buccal</a:t>
            </a:r>
            <a:r>
              <a:rPr lang="en-US" baseline="0" dirty="0" smtClean="0"/>
              <a:t> cavity.  Posterior salivary glands secrete poison and </a:t>
            </a:r>
            <a:r>
              <a:rPr lang="en-US" baseline="0" dirty="0" err="1" smtClean="0"/>
              <a:t>proteolytic</a:t>
            </a:r>
            <a:r>
              <a:rPr lang="en-US" baseline="0" dirty="0" smtClean="0"/>
              <a:t> enzymes in Octopus.  Poison can enter the tissues of the prey through a wound inflicted by the jaws.   E.g. blue-ringed octopus in the Indo-Pacific- extremely venomous an its bite has resulted in a few human fatalities.</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20</a:t>
            </a:fld>
            <a:endParaRPr lang="en-US"/>
          </a:p>
        </p:txBody>
      </p:sp>
    </p:spTree>
    <p:extLst>
      <p:ext uri="{BB962C8B-B14F-4D97-AF65-F5344CB8AC3E}">
        <p14:creationId xmlns:p14="http://schemas.microsoft.com/office/powerpoint/2010/main" val="2009141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Peristalsis=radially symmetrical</a:t>
            </a:r>
            <a:r>
              <a:rPr lang="en-US" baseline="0" dirty="0" smtClean="0"/>
              <a:t> contraction and relaxation of muscles which propagates in a wave down muscular tube. </a:t>
            </a:r>
          </a:p>
          <a:p>
            <a:r>
              <a:rPr lang="en-US" dirty="0" smtClean="0"/>
              <a:t>Most</a:t>
            </a:r>
            <a:r>
              <a:rPr lang="en-US" baseline="0" dirty="0" smtClean="0"/>
              <a:t> </a:t>
            </a:r>
            <a:r>
              <a:rPr lang="en-US" baseline="0" dirty="0" err="1" smtClean="0"/>
              <a:t>molluscs</a:t>
            </a:r>
            <a:r>
              <a:rPr lang="en-US" baseline="0" dirty="0" smtClean="0"/>
              <a:t> have a complete digestive system with a separate mouth an anus.  </a:t>
            </a:r>
          </a:p>
          <a:p>
            <a:r>
              <a:rPr lang="en-US" baseline="0" dirty="0" smtClean="0"/>
              <a:t>Associated with the stomach are one or more digestive glands or digestive caeca.  Digestive enzymes are secreted into the lumen of these glands.  Additional extracellular digestion takes place in the stomach.</a:t>
            </a:r>
          </a:p>
          <a:p>
            <a:r>
              <a:rPr lang="en-US" baseline="0" dirty="0" smtClean="0"/>
              <a:t>Absorption </a:t>
            </a:r>
            <a:r>
              <a:rPr lang="en-US" baseline="0" dirty="0" smtClean="0"/>
              <a:t>takes place in the </a:t>
            </a:r>
            <a:r>
              <a:rPr lang="en-US" baseline="0" dirty="0" err="1" smtClean="0"/>
              <a:t>cecal</a:t>
            </a:r>
            <a:r>
              <a:rPr lang="en-US" baseline="0" dirty="0" smtClean="0"/>
              <a:t> walls- thin walls (</a:t>
            </a:r>
            <a:r>
              <a:rPr lang="en-US" baseline="0" dirty="0" err="1" smtClean="0"/>
              <a:t>loligo</a:t>
            </a:r>
            <a:r>
              <a:rPr lang="en-US" baseline="0" dirty="0" smtClean="0"/>
              <a:t>=squid) </a:t>
            </a:r>
            <a:r>
              <a:rPr lang="en-US" baseline="0" dirty="0" smtClean="0"/>
              <a:t>or in digestive gland- thick walls (</a:t>
            </a:r>
            <a:r>
              <a:rPr lang="en-US" baseline="0" dirty="0" smtClean="0"/>
              <a:t>Sepia=cuttlefish </a:t>
            </a:r>
            <a:r>
              <a:rPr lang="en-US" baseline="0" dirty="0" smtClean="0"/>
              <a:t>and Octopus).  </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21</a:t>
            </a:fld>
            <a:endParaRPr lang="en-US"/>
          </a:p>
        </p:txBody>
      </p:sp>
    </p:spTree>
    <p:extLst>
      <p:ext uri="{BB962C8B-B14F-4D97-AF65-F5344CB8AC3E}">
        <p14:creationId xmlns:p14="http://schemas.microsoft.com/office/powerpoint/2010/main" val="257987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Septa- series of compartments</a:t>
            </a:r>
          </a:p>
          <a:p>
            <a:r>
              <a:rPr lang="en-US" dirty="0" err="1" smtClean="0"/>
              <a:t>Siphuncle</a:t>
            </a:r>
            <a:r>
              <a:rPr lang="en-US" dirty="0" smtClean="0"/>
              <a:t>=</a:t>
            </a:r>
            <a:r>
              <a:rPr lang="en-US" baseline="0" dirty="0" smtClean="0"/>
              <a:t> vascularized strand of tissue contained within a tube of calcium carbonate</a:t>
            </a:r>
          </a:p>
          <a:p>
            <a:r>
              <a:rPr lang="en-US" baseline="0" dirty="0" smtClean="0"/>
              <a:t>-</a:t>
            </a:r>
            <a:r>
              <a:rPr lang="en-US" baseline="0" dirty="0" smtClean="0"/>
              <a:t>Shell is reduced or lost in many species</a:t>
            </a:r>
          </a:p>
          <a:p>
            <a:r>
              <a:rPr lang="en-US" baseline="0" dirty="0" smtClean="0"/>
              <a:t>-Foot modified into flexible arms and </a:t>
            </a:r>
            <a:r>
              <a:rPr lang="en-US" baseline="0" dirty="0" smtClean="0"/>
              <a:t>siphon</a:t>
            </a:r>
            <a:endParaRPr lang="en-US" baseline="0" dirty="0" smtClean="0"/>
          </a:p>
        </p:txBody>
      </p:sp>
      <p:sp>
        <p:nvSpPr>
          <p:cNvPr id="4" name="Slide Number Placeholder 3"/>
          <p:cNvSpPr>
            <a:spLocks noGrp="1"/>
          </p:cNvSpPr>
          <p:nvPr>
            <p:ph type="sldNum" sz="quarter" idx="10"/>
          </p:nvPr>
        </p:nvSpPr>
        <p:spPr/>
        <p:txBody>
          <a:bodyPr/>
          <a:lstStyle/>
          <a:p>
            <a:fld id="{C8F0DFBA-28CC-3D41-B8E9-618BAAFC39AE}" type="slidenum">
              <a:rPr lang="en-US" smtClean="0"/>
              <a:t>2</a:t>
            </a:fld>
            <a:endParaRPr lang="en-US"/>
          </a:p>
        </p:txBody>
      </p:sp>
    </p:spTree>
    <p:extLst>
      <p:ext uri="{BB962C8B-B14F-4D97-AF65-F5344CB8AC3E}">
        <p14:creationId xmlns:p14="http://schemas.microsoft.com/office/powerpoint/2010/main" val="2393833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External </a:t>
            </a:r>
            <a:r>
              <a:rPr lang="en-US" baseline="0" dirty="0" smtClean="0"/>
              <a:t>fertilization in </a:t>
            </a:r>
            <a:r>
              <a:rPr lang="en-US" baseline="0" dirty="0" err="1" smtClean="0"/>
              <a:t>scaphopods</a:t>
            </a:r>
            <a:r>
              <a:rPr lang="en-US" baseline="0" dirty="0" smtClean="0"/>
              <a:t> and </a:t>
            </a:r>
            <a:r>
              <a:rPr lang="en-US" baseline="0" dirty="0" err="1" smtClean="0"/>
              <a:t>monoplacophorans</a:t>
            </a:r>
            <a:r>
              <a:rPr lang="en-US" baseline="0" dirty="0" smtClean="0"/>
              <a:t>, common among bivalves, </a:t>
            </a:r>
            <a:r>
              <a:rPr lang="en-US" baseline="0" dirty="0" err="1" smtClean="0"/>
              <a:t>chitons</a:t>
            </a:r>
            <a:r>
              <a:rPr lang="en-US" baseline="0" dirty="0" smtClean="0"/>
              <a:t>, and </a:t>
            </a:r>
            <a:r>
              <a:rPr lang="en-US" baseline="0" dirty="0" err="1" smtClean="0"/>
              <a:t>aplacophorans</a:t>
            </a:r>
            <a:r>
              <a:rPr lang="en-US" baseline="0" dirty="0" smtClean="0"/>
              <a:t>, </a:t>
            </a:r>
            <a:r>
              <a:rPr lang="en-US" baseline="0" dirty="0" smtClean="0"/>
              <a:t>but </a:t>
            </a:r>
            <a:r>
              <a:rPr lang="en-US" baseline="0" dirty="0" smtClean="0"/>
              <a:t>non-existent among cephalopods.</a:t>
            </a:r>
          </a:p>
          <a:p>
            <a:r>
              <a:rPr lang="en-US" baseline="0" dirty="0" smtClean="0"/>
              <a:t>Internal </a:t>
            </a:r>
            <a:r>
              <a:rPr lang="en-US" baseline="0" dirty="0" smtClean="0"/>
              <a:t>fertilization? Adaptation to stressful conditions.</a:t>
            </a:r>
          </a:p>
          <a:p>
            <a:r>
              <a:rPr lang="en-US" baseline="0" dirty="0" smtClean="0"/>
              <a:t>Cephalopods </a:t>
            </a:r>
            <a:r>
              <a:rPr lang="en-US" baseline="0" dirty="0" smtClean="0"/>
              <a:t>show a particularly distinctive set of adaptations for achieving internal fertilization: one </a:t>
            </a:r>
            <a:r>
              <a:rPr lang="en-US" baseline="0" dirty="0" smtClean="0"/>
              <a:t>arm </a:t>
            </a:r>
            <a:r>
              <a:rPr lang="en-US" baseline="0" dirty="0" smtClean="0"/>
              <a:t>modified as </a:t>
            </a:r>
            <a:r>
              <a:rPr lang="en-US" baseline="0" dirty="0" smtClean="0"/>
              <a:t>hectocotylus (</a:t>
            </a:r>
            <a:r>
              <a:rPr lang="en-US" baseline="0" dirty="0" err="1" smtClean="0"/>
              <a:t>intremittent</a:t>
            </a:r>
            <a:r>
              <a:rPr lang="en-US" baseline="0" dirty="0" smtClean="0"/>
              <a:t> organ), </a:t>
            </a:r>
            <a:r>
              <a:rPr lang="en-US" baseline="0" dirty="0" smtClean="0"/>
              <a:t>transfer packets of sperm (</a:t>
            </a:r>
            <a:r>
              <a:rPr lang="en-US" baseline="0" dirty="0" err="1" smtClean="0"/>
              <a:t>spermatophores</a:t>
            </a:r>
            <a:r>
              <a:rPr lang="en-US" baseline="0" dirty="0" smtClean="0"/>
              <a:t>) to the </a:t>
            </a:r>
            <a:r>
              <a:rPr lang="en-US" baseline="0" dirty="0" err="1" smtClean="0"/>
              <a:t>famale</a:t>
            </a:r>
            <a:r>
              <a:rPr lang="en-US" baseline="0" dirty="0" smtClean="0"/>
              <a:t>.  Remove </a:t>
            </a:r>
            <a:r>
              <a:rPr lang="en-US" baseline="0" dirty="0" err="1" smtClean="0"/>
              <a:t>spermatophore</a:t>
            </a:r>
            <a:r>
              <a:rPr lang="en-US" baseline="0" dirty="0" smtClean="0"/>
              <a:t> from mantle cavity and insert into female’s mantle cavity.  May </a:t>
            </a:r>
            <a:r>
              <a:rPr lang="en-US" baseline="0" dirty="0" smtClean="0"/>
              <a:t>get broken off while mating and retained in female’s cavity.</a:t>
            </a:r>
          </a:p>
          <a:p>
            <a:r>
              <a:rPr lang="en-US" baseline="0" dirty="0" smtClean="0"/>
              <a:t>Pic- Octopus </a:t>
            </a:r>
            <a:r>
              <a:rPr lang="en-US" baseline="0" dirty="0" smtClean="0"/>
              <a:t>with </a:t>
            </a:r>
            <a:r>
              <a:rPr lang="en-US" baseline="0" dirty="0" err="1" smtClean="0"/>
              <a:t>hectocotylized</a:t>
            </a:r>
            <a:r>
              <a:rPr lang="en-US" baseline="0" dirty="0" smtClean="0"/>
              <a:t> arm.  Arm turned up to show where </a:t>
            </a:r>
            <a:r>
              <a:rPr lang="en-US" baseline="0" dirty="0" err="1" smtClean="0"/>
              <a:t>spermatophores</a:t>
            </a:r>
            <a:r>
              <a:rPr lang="en-US" baseline="0" dirty="0" smtClean="0"/>
              <a:t> will be carried.  Hectocotylus of most cephalopods is not so highly modified.</a:t>
            </a:r>
          </a:p>
          <a:p>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22</a:t>
            </a:fld>
            <a:endParaRPr lang="en-US"/>
          </a:p>
        </p:txBody>
      </p:sp>
    </p:spTree>
    <p:extLst>
      <p:ext uri="{BB962C8B-B14F-4D97-AF65-F5344CB8AC3E}">
        <p14:creationId xmlns:p14="http://schemas.microsoft.com/office/powerpoint/2010/main" val="1987154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Pelagic octopus.  Called paper nautilus due to their paper-thin egg case that females secrete.  Used</a:t>
            </a:r>
            <a:r>
              <a:rPr lang="en-US" baseline="0" dirty="0" smtClean="0"/>
              <a:t> as a brood chamber and for trapped surface air to maintain buoyancy.  Females produce a laterally-compressed calcareous egg case in which they reside.  </a:t>
            </a:r>
            <a:r>
              <a:rPr lang="en-US" baseline="0" dirty="0" err="1" smtClean="0"/>
              <a:t>Eggcase</a:t>
            </a:r>
            <a:r>
              <a:rPr lang="en-US" baseline="0" dirty="0" smtClean="0"/>
              <a:t> secreted by the tips of the female’s two greatly expanded dorsal tentacles before egg laying.  She deposits her egg in the floating </a:t>
            </a:r>
            <a:r>
              <a:rPr lang="en-US" baseline="0" dirty="0" err="1" smtClean="0"/>
              <a:t>eggcase</a:t>
            </a:r>
            <a:r>
              <a:rPr lang="en-US" baseline="0" dirty="0" smtClean="0"/>
              <a:t>, then takes shelter in it, often retaining the male’s detached hectocotylus.  </a:t>
            </a:r>
            <a:r>
              <a:rPr lang="en-US" baseline="0" dirty="0" err="1" smtClean="0"/>
              <a:t>Eggcase</a:t>
            </a:r>
            <a:r>
              <a:rPr lang="en-US" baseline="0" dirty="0" smtClean="0"/>
              <a:t> contains a bubble of air that animal captures at the surface of the water and uses for buoyancy.  </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23</a:t>
            </a:fld>
            <a:endParaRPr lang="en-US"/>
          </a:p>
        </p:txBody>
      </p:sp>
    </p:spTree>
    <p:extLst>
      <p:ext uri="{BB962C8B-B14F-4D97-AF65-F5344CB8AC3E}">
        <p14:creationId xmlns:p14="http://schemas.microsoft.com/office/powerpoint/2010/main" val="517102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a:t>
            </a:r>
            <a:r>
              <a:rPr lang="en-US" baseline="0" dirty="0" smtClean="0"/>
              <a:t> 3 species of octopus that live in tide pools and coral reefs in Pacific and Indian Oceans.</a:t>
            </a:r>
          </a:p>
          <a:p>
            <a:r>
              <a:rPr lang="en-US" baseline="0" dirty="0" smtClean="0"/>
              <a:t>Despite smalls size, recognized as one of the world’s most venomous animals.</a:t>
            </a:r>
          </a:p>
          <a:p>
            <a:r>
              <a:rPr lang="en-US" baseline="0" dirty="0" smtClean="0"/>
              <a:t>Uses dermal </a:t>
            </a:r>
            <a:r>
              <a:rPr lang="en-US" baseline="0" dirty="0" err="1" smtClean="0"/>
              <a:t>chromatophore</a:t>
            </a:r>
            <a:r>
              <a:rPr lang="en-US" baseline="0" dirty="0" smtClean="0"/>
              <a:t> cells to camouflage itself until provoked, at which point It quickly changes color, becoming bright yellow with blue rings or lines.</a:t>
            </a:r>
          </a:p>
          <a:p>
            <a:r>
              <a:rPr lang="en-US" baseline="0" dirty="0" smtClean="0"/>
              <a:t>Neurotoxin also found in </a:t>
            </a:r>
            <a:r>
              <a:rPr lang="en-US" baseline="0" dirty="0" err="1" smtClean="0"/>
              <a:t>pufferfish</a:t>
            </a:r>
            <a:r>
              <a:rPr lang="en-US" baseline="0" dirty="0" smtClean="0"/>
              <a:t> that is 100x more toxin than cyanide.</a:t>
            </a:r>
          </a:p>
          <a:p>
            <a:r>
              <a:rPr lang="en-US" baseline="0" dirty="0" smtClean="0"/>
              <a:t>Toxin blocks sodium channels, within minutes of exposure leading to cardiac arrest due to lack of oxygen.</a:t>
            </a:r>
          </a:p>
          <a:p>
            <a:r>
              <a:rPr lang="en-US" baseline="0" dirty="0" smtClean="0"/>
              <a:t>Toxin produced by bacteria in salivary glands of octopus</a:t>
            </a:r>
          </a:p>
        </p:txBody>
      </p:sp>
      <p:sp>
        <p:nvSpPr>
          <p:cNvPr id="4" name="Slide Number Placeholder 3"/>
          <p:cNvSpPr>
            <a:spLocks noGrp="1"/>
          </p:cNvSpPr>
          <p:nvPr>
            <p:ph type="sldNum" sz="quarter" idx="10"/>
          </p:nvPr>
        </p:nvSpPr>
        <p:spPr/>
        <p:txBody>
          <a:bodyPr/>
          <a:lstStyle/>
          <a:p>
            <a:fld id="{C8F0DFBA-28CC-3D41-B8E9-618BAAFC39AE}" type="slidenum">
              <a:rPr lang="en-US" smtClean="0"/>
              <a:t>24</a:t>
            </a:fld>
            <a:endParaRPr lang="en-US"/>
          </a:p>
        </p:txBody>
      </p:sp>
    </p:spTree>
    <p:extLst>
      <p:ext uri="{BB962C8B-B14F-4D97-AF65-F5344CB8AC3E}">
        <p14:creationId xmlns:p14="http://schemas.microsoft.com/office/powerpoint/2010/main" val="12129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“living fossil”</a:t>
            </a:r>
          </a:p>
          <a:p>
            <a:r>
              <a:rPr lang="en-US" dirty="0" smtClean="0"/>
              <a:t>Deep sea cephalopod in temperate and tropical areas</a:t>
            </a:r>
          </a:p>
          <a:p>
            <a:r>
              <a:rPr lang="en-US" dirty="0" smtClean="0"/>
              <a:t>Webbing</a:t>
            </a:r>
            <a:r>
              <a:rPr lang="en-US" baseline="0" dirty="0" smtClean="0"/>
              <a:t> of skin connects 8 arms.</a:t>
            </a:r>
          </a:p>
          <a:p>
            <a:r>
              <a:rPr lang="en-US" baseline="0" dirty="0" smtClean="0"/>
              <a:t>To cope with suffocating at depth, vampire squid have developed several radical adaptations.</a:t>
            </a:r>
          </a:p>
          <a:p>
            <a:r>
              <a:rPr lang="en-US" baseline="0" dirty="0" smtClean="0"/>
              <a:t>Mass-specific metabolic rate lowest: transport oxygen more efficiently than other cephalopods, and gills with especially large surface areas.</a:t>
            </a:r>
          </a:p>
          <a:p>
            <a:r>
              <a:rPr lang="en-US" baseline="0" dirty="0" smtClean="0"/>
              <a:t>Animals have weak musculature, but maintain agility and buoyancy with little effort because of sophisticated </a:t>
            </a:r>
            <a:r>
              <a:rPr lang="en-US" baseline="0" dirty="0" err="1" smtClean="0"/>
              <a:t>statocysts</a:t>
            </a:r>
            <a:r>
              <a:rPr lang="en-US" baseline="0" dirty="0" smtClean="0"/>
              <a:t> (balancing organs).</a:t>
            </a:r>
          </a:p>
          <a:p>
            <a:r>
              <a:rPr lang="en-US" baseline="0" dirty="0" smtClean="0"/>
              <a:t>Ammonium rich </a:t>
            </a:r>
            <a:r>
              <a:rPr lang="en-US" baseline="0" dirty="0" err="1" smtClean="0"/>
              <a:t>genatinous</a:t>
            </a:r>
            <a:r>
              <a:rPr lang="en-US" baseline="0" dirty="0" smtClean="0"/>
              <a:t> tissues closely matching density of surrounding seawater.</a:t>
            </a:r>
          </a:p>
          <a:p>
            <a:endParaRPr lang="en-US" baseline="0" dirty="0" smtClean="0"/>
          </a:p>
          <a:p>
            <a:r>
              <a:rPr lang="en-US" baseline="0" dirty="0" smtClean="0"/>
              <a:t>Vampire squid lacks ink sacs. If threatened, instead of ink, a sticky cloud of bioluminescent mucus containing innumerable orbs of blue light is ejected from the arm tips.  Dazes predators and allows squid to </a:t>
            </a:r>
            <a:r>
              <a:rPr lang="en-US" baseline="0" dirty="0" err="1" smtClean="0"/>
              <a:t>dissapear</a:t>
            </a:r>
            <a:r>
              <a:rPr lang="en-US" baseline="0" dirty="0" smtClean="0"/>
              <a:t>.  Also turns itself inside out- change in appearance may help it avoid being attacked by predators.</a:t>
            </a:r>
          </a:p>
        </p:txBody>
      </p:sp>
      <p:sp>
        <p:nvSpPr>
          <p:cNvPr id="4" name="Slide Number Placeholder 3"/>
          <p:cNvSpPr>
            <a:spLocks noGrp="1"/>
          </p:cNvSpPr>
          <p:nvPr>
            <p:ph type="sldNum" sz="quarter" idx="10"/>
          </p:nvPr>
        </p:nvSpPr>
        <p:spPr/>
        <p:txBody>
          <a:bodyPr/>
          <a:lstStyle/>
          <a:p>
            <a:fld id="{C8F0DFBA-28CC-3D41-B8E9-618BAAFC39AE}" type="slidenum">
              <a:rPr lang="en-US" smtClean="0"/>
              <a:t>25</a:t>
            </a:fld>
            <a:endParaRPr lang="en-US"/>
          </a:p>
        </p:txBody>
      </p:sp>
    </p:spTree>
    <p:extLst>
      <p:ext uri="{BB962C8B-B14F-4D97-AF65-F5344CB8AC3E}">
        <p14:creationId xmlns:p14="http://schemas.microsoft.com/office/powerpoint/2010/main" val="2990356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 to be highly intelligent and may be one of the smartest invertebrates in the ocean.  Eyes are among the largest in the world, second only to their larger cousin, the colossal squid.  These giant</a:t>
            </a:r>
            <a:r>
              <a:rPr lang="en-US" baseline="0" dirty="0" smtClean="0"/>
              <a:t> eyes are actually the size of an average dinner plate, nearly one foot in diameter.  Large eyes are an important adaptation that helps the squid locate food in deep ocean- distinguish differences in light levels and bioluminescent light.</a:t>
            </a:r>
          </a:p>
          <a:p>
            <a:r>
              <a:rPr lang="en-US" baseline="0" dirty="0" smtClean="0"/>
              <a:t>Inside surfaces of tentacles lined with hundreds of suction cups, each mounted on a stalk, circumference lined with sharp finely serrated rings of chitin.</a:t>
            </a:r>
          </a:p>
          <a:p>
            <a:r>
              <a:rPr lang="en-US" baseline="0" dirty="0" smtClean="0"/>
              <a:t>Sophisticated nervous system and complex brain has attracted great interest rom scientists.  </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26</a:t>
            </a:fld>
            <a:endParaRPr lang="en-US"/>
          </a:p>
        </p:txBody>
      </p:sp>
    </p:spTree>
    <p:extLst>
      <p:ext uri="{BB962C8B-B14F-4D97-AF65-F5344CB8AC3E}">
        <p14:creationId xmlns:p14="http://schemas.microsoft.com/office/powerpoint/2010/main" val="3225442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Driving them to shallower water-</a:t>
            </a:r>
            <a:r>
              <a:rPr lang="en-US" b="0" baseline="0" dirty="0" smtClean="0"/>
              <a:t> </a:t>
            </a:r>
            <a:r>
              <a:rPr lang="en-US" b="0" dirty="0" smtClean="0"/>
              <a:t>why? allows for</a:t>
            </a:r>
            <a:r>
              <a:rPr lang="en-US" b="0" baseline="0" dirty="0" smtClean="0"/>
              <a:t> greater oxygen uptake</a:t>
            </a:r>
            <a:endParaRPr lang="en-US" b="0" dirty="0"/>
          </a:p>
        </p:txBody>
      </p:sp>
      <p:sp>
        <p:nvSpPr>
          <p:cNvPr id="4" name="Slide Number Placeholder 3"/>
          <p:cNvSpPr>
            <a:spLocks noGrp="1"/>
          </p:cNvSpPr>
          <p:nvPr>
            <p:ph type="sldNum" sz="quarter" idx="10"/>
          </p:nvPr>
        </p:nvSpPr>
        <p:spPr/>
        <p:txBody>
          <a:bodyPr/>
          <a:lstStyle/>
          <a:p>
            <a:fld id="{C8F0DFBA-28CC-3D41-B8E9-618BAAFC39AE}" type="slidenum">
              <a:rPr lang="en-US" smtClean="0"/>
              <a:t>27</a:t>
            </a:fld>
            <a:endParaRPr lang="en-US"/>
          </a:p>
        </p:txBody>
      </p:sp>
    </p:spTree>
    <p:extLst>
      <p:ext uri="{BB962C8B-B14F-4D97-AF65-F5344CB8AC3E}">
        <p14:creationId xmlns:p14="http://schemas.microsoft.com/office/powerpoint/2010/main" val="3872194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28</a:t>
            </a:fld>
            <a:endParaRPr lang="en-US"/>
          </a:p>
        </p:txBody>
      </p:sp>
    </p:spTree>
    <p:extLst>
      <p:ext uri="{BB962C8B-B14F-4D97-AF65-F5344CB8AC3E}">
        <p14:creationId xmlns:p14="http://schemas.microsoft.com/office/powerpoint/2010/main" val="396402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3</a:t>
            </a:fld>
            <a:endParaRPr lang="en-US"/>
          </a:p>
        </p:txBody>
      </p:sp>
    </p:spTree>
    <p:extLst>
      <p:ext uri="{BB962C8B-B14F-4D97-AF65-F5344CB8AC3E}">
        <p14:creationId xmlns:p14="http://schemas.microsoft.com/office/powerpoint/2010/main" val="406125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Coleoidea</a:t>
            </a:r>
            <a:r>
              <a:rPr lang="en-US" dirty="0" smtClean="0"/>
              <a:t>= soft-bodied</a:t>
            </a:r>
            <a:r>
              <a:rPr lang="en-US" baseline="0" dirty="0" smtClean="0"/>
              <a:t> creatures (octopus, squid, cuttlefish), shell internalized or absent</a:t>
            </a:r>
          </a:p>
          <a:p>
            <a:r>
              <a:rPr lang="en-US" baseline="0" dirty="0" err="1" smtClean="0"/>
              <a:t>Ammonoidea</a:t>
            </a:r>
            <a:r>
              <a:rPr lang="en-US" baseline="0" dirty="0" smtClean="0"/>
              <a:t>= Ammonites, extinct but shells common as fossils, more closely related to </a:t>
            </a:r>
            <a:r>
              <a:rPr lang="en-US" baseline="0" dirty="0" err="1" smtClean="0"/>
              <a:t>coleoids</a:t>
            </a:r>
            <a:r>
              <a:rPr lang="en-US" baseline="0" dirty="0" smtClean="0"/>
              <a:t> than nautilus</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5</a:t>
            </a:fld>
            <a:endParaRPr lang="en-US"/>
          </a:p>
        </p:txBody>
      </p:sp>
    </p:spTree>
    <p:extLst>
      <p:ext uri="{BB962C8B-B14F-4D97-AF65-F5344CB8AC3E}">
        <p14:creationId xmlns:p14="http://schemas.microsoft.com/office/powerpoint/2010/main" val="3640227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Abyssal plain=deep ocean floor, 3000-6000m</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6</a:t>
            </a:fld>
            <a:endParaRPr lang="en-US"/>
          </a:p>
        </p:txBody>
      </p:sp>
    </p:spTree>
    <p:extLst>
      <p:ext uri="{BB962C8B-B14F-4D97-AF65-F5344CB8AC3E}">
        <p14:creationId xmlns:p14="http://schemas.microsoft.com/office/powerpoint/2010/main" val="2470501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Basic </a:t>
            </a:r>
            <a:r>
              <a:rPr lang="en-US" baseline="0" dirty="0" smtClean="0"/>
              <a:t>construction plan of calcium carbonate laid down in layers.  </a:t>
            </a:r>
            <a:r>
              <a:rPr lang="en-US" baseline="0" dirty="0" err="1" smtClean="0"/>
              <a:t>Hypostracum</a:t>
            </a:r>
            <a:r>
              <a:rPr lang="en-US" baseline="0" dirty="0" smtClean="0"/>
              <a:t>= inner nacreous layer. </a:t>
            </a:r>
            <a:r>
              <a:rPr lang="en-US" baseline="0" dirty="0" err="1" smtClean="0"/>
              <a:t>Periostracum</a:t>
            </a:r>
            <a:r>
              <a:rPr lang="en-US" baseline="0" dirty="0" smtClean="0"/>
              <a:t>= covering, thin organic surface </a:t>
            </a:r>
            <a:r>
              <a:rPr lang="en-US" baseline="0" dirty="0" smtClean="0"/>
              <a:t>coating (prisms of calcium carbonate)</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Unlike </a:t>
            </a:r>
            <a:r>
              <a:rPr lang="en-US" baseline="0" dirty="0" smtClean="0"/>
              <a:t>gastropods </a:t>
            </a:r>
            <a:r>
              <a:rPr lang="en-US" baseline="0" dirty="0" smtClean="0"/>
              <a:t>divided </a:t>
            </a:r>
            <a:r>
              <a:rPr lang="en-US" baseline="0" dirty="0" smtClean="0"/>
              <a:t>by septa into a series of compartments. </a:t>
            </a:r>
            <a:r>
              <a:rPr lang="en-US" baseline="0" dirty="0" err="1" smtClean="0"/>
              <a:t>Siphuncle</a:t>
            </a:r>
            <a:r>
              <a:rPr lang="en-US" baseline="0" dirty="0" smtClean="0"/>
              <a:t>=strand of tissue enclosed in delicate calcareous tube passing longitudinally through </a:t>
            </a:r>
            <a:r>
              <a:rPr lang="en-US" baseline="0" dirty="0" err="1" smtClean="0"/>
              <a:t>shellOsmotic</a:t>
            </a:r>
            <a:r>
              <a:rPr lang="en-US" baseline="0" dirty="0" smtClean="0"/>
              <a:t> </a:t>
            </a:r>
            <a:r>
              <a:rPr lang="en-US" baseline="0" dirty="0" smtClean="0"/>
              <a:t>pump to remove liquid from chambers and replace it with gas (buoyancy).  </a:t>
            </a:r>
            <a:r>
              <a:rPr lang="en-US" baseline="0" dirty="0" smtClean="0"/>
              <a:t>Also buoyancy regulation during vertical migrations. Transport liquid to and from chambers, gas diffusing into or out of the chambers as the fluid volumes are altered. Salts actively pumped out of </a:t>
            </a:r>
            <a:r>
              <a:rPr lang="en-US" baseline="0" dirty="0" err="1" smtClean="0"/>
              <a:t>siphuncle</a:t>
            </a:r>
            <a:r>
              <a:rPr lang="en-US" baseline="0" dirty="0" smtClean="0"/>
              <a:t>, water passively diffuse out of chamber and is replaced by gas. </a:t>
            </a:r>
          </a:p>
        </p:txBody>
      </p:sp>
      <p:sp>
        <p:nvSpPr>
          <p:cNvPr id="4" name="Slide Number Placeholder 3"/>
          <p:cNvSpPr>
            <a:spLocks noGrp="1"/>
          </p:cNvSpPr>
          <p:nvPr>
            <p:ph type="sldNum" sz="quarter" idx="10"/>
          </p:nvPr>
        </p:nvSpPr>
        <p:spPr/>
        <p:txBody>
          <a:bodyPr/>
          <a:lstStyle/>
          <a:p>
            <a:fld id="{C8F0DFBA-28CC-3D41-B8E9-618BAAFC39AE}" type="slidenum">
              <a:rPr lang="en-US" smtClean="0"/>
              <a:t>7</a:t>
            </a:fld>
            <a:endParaRPr lang="en-US"/>
          </a:p>
        </p:txBody>
      </p:sp>
    </p:spTree>
    <p:extLst>
      <p:ext uri="{BB962C8B-B14F-4D97-AF65-F5344CB8AC3E}">
        <p14:creationId xmlns:p14="http://schemas.microsoft.com/office/powerpoint/2010/main" val="305278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modern cephalopods retain a shell </a:t>
            </a:r>
            <a:r>
              <a:rPr lang="en-US" dirty="0" smtClean="0"/>
              <a:t>(bear</a:t>
            </a:r>
            <a:r>
              <a:rPr lang="en-US" baseline="0" dirty="0" smtClean="0"/>
              <a:t> </a:t>
            </a:r>
            <a:r>
              <a:rPr lang="en-US" baseline="0" dirty="0" smtClean="0"/>
              <a:t>it internally). </a:t>
            </a:r>
            <a:r>
              <a:rPr lang="en-US" baseline="0" dirty="0" smtClean="0"/>
              <a:t>Pen=thin</a:t>
            </a:r>
            <a:r>
              <a:rPr lang="en-US" baseline="0" dirty="0" smtClean="0"/>
              <a:t>, stiff, </a:t>
            </a:r>
            <a:r>
              <a:rPr lang="en-US" baseline="0" dirty="0" err="1" smtClean="0"/>
              <a:t>proteinaceous</a:t>
            </a:r>
            <a:r>
              <a:rPr lang="en-US" baseline="0" dirty="0" smtClean="0"/>
              <a:t> sheet called the pen. </a:t>
            </a:r>
            <a:r>
              <a:rPr lang="en-US" baseline="0" dirty="0" smtClean="0"/>
              <a:t>squid </a:t>
            </a:r>
            <a:r>
              <a:rPr lang="en-US" baseline="0" dirty="0" smtClean="0"/>
              <a:t>compensate for their own body weight by accumulating high concentrations of ammonium ions in the </a:t>
            </a:r>
            <a:r>
              <a:rPr lang="en-US" baseline="0" dirty="0" err="1" smtClean="0"/>
              <a:t>coelomic</a:t>
            </a:r>
            <a:r>
              <a:rPr lang="en-US" baseline="0" dirty="0" smtClean="0"/>
              <a:t> fluid.</a:t>
            </a:r>
          </a:p>
          <a:p>
            <a:r>
              <a:rPr lang="en-US" baseline="0" dirty="0" smtClean="0"/>
              <a:t>In octopuses, no vestiges of a shell remain.</a:t>
            </a:r>
          </a:p>
          <a:p>
            <a:r>
              <a:rPr lang="en-US" baseline="0" dirty="0" smtClean="0"/>
              <a:t>Regulate water volume: allow purer water to ooze from their </a:t>
            </a:r>
            <a:r>
              <a:rPr lang="en-US" baseline="0" dirty="0" err="1" smtClean="0"/>
              <a:t>kindeys</a:t>
            </a:r>
            <a:r>
              <a:rPr lang="en-US" baseline="0" dirty="0" smtClean="0"/>
              <a:t>, forcing out denser salt water from the body cavity.  Water volume regulated to control gas volume.</a:t>
            </a:r>
          </a:p>
          <a:p>
            <a:endParaRPr lang="en-US" baseline="0" dirty="0" smtClean="0"/>
          </a:p>
          <a:p>
            <a:r>
              <a:rPr lang="en-US" baseline="0" dirty="0" smtClean="0"/>
              <a:t>Reduction or loss of shell is major theme in cephalopod evolution.  As external shells have become reduced or lost in evolution, cephalopods have become increasingly vulnerable to predation.  What adaptive advantages might have been gained by loosing their shells?</a:t>
            </a:r>
          </a:p>
          <a:p>
            <a:r>
              <a:rPr lang="en-US" baseline="0" dirty="0" smtClean="0"/>
              <a:t>-not restricted having to carry shells around with them</a:t>
            </a:r>
          </a:p>
          <a:p>
            <a:r>
              <a:rPr lang="en-US" baseline="0" dirty="0" smtClean="0"/>
              <a:t>-Can move through water much faster</a:t>
            </a:r>
          </a:p>
          <a:p>
            <a:r>
              <a:rPr lang="en-US" baseline="0" dirty="0" smtClean="0"/>
              <a:t>-can change colors/patterns to match surroundings (</a:t>
            </a:r>
            <a:r>
              <a:rPr lang="en-US" baseline="0" dirty="0" err="1" smtClean="0"/>
              <a:t>chromatophores</a:t>
            </a:r>
            <a:r>
              <a:rPr lang="en-US" baseline="0" dirty="0" smtClean="0"/>
              <a:t>)</a:t>
            </a:r>
          </a:p>
        </p:txBody>
      </p:sp>
      <p:sp>
        <p:nvSpPr>
          <p:cNvPr id="4" name="Slide Number Placeholder 3"/>
          <p:cNvSpPr>
            <a:spLocks noGrp="1"/>
          </p:cNvSpPr>
          <p:nvPr>
            <p:ph type="sldNum" sz="quarter" idx="10"/>
          </p:nvPr>
        </p:nvSpPr>
        <p:spPr/>
        <p:txBody>
          <a:bodyPr/>
          <a:lstStyle/>
          <a:p>
            <a:fld id="{C8F0DFBA-28CC-3D41-B8E9-618BAAFC39AE}" type="slidenum">
              <a:rPr lang="en-US" smtClean="0"/>
              <a:t>8</a:t>
            </a:fld>
            <a:endParaRPr lang="en-US"/>
          </a:p>
        </p:txBody>
      </p:sp>
    </p:spTree>
    <p:extLst>
      <p:ext uri="{BB962C8B-B14F-4D97-AF65-F5344CB8AC3E}">
        <p14:creationId xmlns:p14="http://schemas.microsoft.com/office/powerpoint/2010/main" val="108128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Jet propulsion-</a:t>
            </a:r>
            <a:r>
              <a:rPr lang="en-US" baseline="0" dirty="0" smtClean="0"/>
              <a:t> nautilus, expel water from </a:t>
            </a:r>
            <a:r>
              <a:rPr lang="en-US" baseline="0" dirty="0" smtClean="0"/>
              <a:t>siphon </a:t>
            </a:r>
            <a:r>
              <a:rPr lang="en-US" baseline="0" dirty="0" smtClean="0"/>
              <a:t>or </a:t>
            </a:r>
            <a:r>
              <a:rPr lang="en-US" baseline="0" dirty="0" smtClean="0"/>
              <a:t>funnel=flexible, hollow tube</a:t>
            </a:r>
            <a:endParaRPr lang="en-US" baseline="0" dirty="0" smtClean="0"/>
          </a:p>
          <a:p>
            <a:r>
              <a:rPr lang="en-US" baseline="0" dirty="0" smtClean="0"/>
              <a:t>The muscular funnel, which is derived from the foot of of the “typical” </a:t>
            </a:r>
            <a:r>
              <a:rPr lang="en-US" baseline="0" dirty="0" err="1" smtClean="0"/>
              <a:t>mollusc</a:t>
            </a:r>
            <a:r>
              <a:rPr lang="en-US" baseline="0" dirty="0" smtClean="0"/>
              <a:t>.</a:t>
            </a:r>
            <a:endParaRPr lang="en-US" baseline="0" dirty="0" smtClean="0"/>
          </a:p>
          <a:p>
            <a:r>
              <a:rPr lang="en-US" baseline="0" dirty="0" smtClean="0"/>
              <a:t>Mantle can </a:t>
            </a:r>
            <a:r>
              <a:rPr lang="en-US" baseline="0" dirty="0" smtClean="0"/>
              <a:t>play a major role in movement. Mantle tissue thick with musculature, contracting musculature of mantle tissue increases volume of mantle cavity. </a:t>
            </a:r>
          </a:p>
          <a:p>
            <a:r>
              <a:rPr lang="en-US" baseline="0" dirty="0" smtClean="0"/>
              <a:t>Picture</a:t>
            </a:r>
            <a:r>
              <a:rPr lang="en-US" baseline="0" dirty="0" smtClean="0"/>
              <a:t>- time series showing up and down movement of a </a:t>
            </a:r>
            <a:r>
              <a:rPr lang="en-US" baseline="0" dirty="0" err="1" smtClean="0"/>
              <a:t>cirrate</a:t>
            </a:r>
            <a:r>
              <a:rPr lang="en-US" baseline="0" dirty="0" smtClean="0"/>
              <a:t> octopod</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C8F0DFBA-28CC-3D41-B8E9-618BAAFC39AE}" type="slidenum">
              <a:rPr lang="en-US" smtClean="0"/>
              <a:t>9</a:t>
            </a:fld>
            <a:endParaRPr lang="en-US"/>
          </a:p>
        </p:txBody>
      </p:sp>
    </p:spTree>
    <p:extLst>
      <p:ext uri="{BB962C8B-B14F-4D97-AF65-F5344CB8AC3E}">
        <p14:creationId xmlns:p14="http://schemas.microsoft.com/office/powerpoint/2010/main" val="164982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Water </a:t>
            </a:r>
            <a:r>
              <a:rPr lang="en-US" baseline="0" dirty="0" smtClean="0"/>
              <a:t>enters mantle </a:t>
            </a:r>
            <a:r>
              <a:rPr lang="en-US" baseline="0" dirty="0" smtClean="0"/>
              <a:t>cavity through one-way valves.  Influx of water causes animal to be drawn forward.  When the muscles relax, a large volume of water is forcefully expelled through the hollow funnel. Greater water expelled =enables cephalopods to move at high speeds.  Jet propulsion used for escaping predators and capturing prey.  For leisurely locomotion, many species use arms (Octopus) or muscular lateral fins (squid and cuttlefish).</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wouldn’t they always move by jet propulsion? Very energy-consuming way to travel.</a:t>
            </a:r>
            <a:endParaRPr lang="en-US" dirty="0" smtClean="0"/>
          </a:p>
          <a:p>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10</a:t>
            </a:fld>
            <a:endParaRPr lang="en-US"/>
          </a:p>
        </p:txBody>
      </p:sp>
    </p:spTree>
    <p:extLst>
      <p:ext uri="{BB962C8B-B14F-4D97-AF65-F5344CB8AC3E}">
        <p14:creationId xmlns:p14="http://schemas.microsoft.com/office/powerpoint/2010/main" val="212302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4/28/13</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4/28/13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4/28/13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4/28/13</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4/28/13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4/28/13</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4/28/13</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4/28/13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4/28/13</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4/28/13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4/28/13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4/28/13</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42.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44.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6.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48.jpg"/><Relationship Id="rId5" Type="http://schemas.openxmlformats.org/officeDocument/2006/relationships/image" Target="../media/image49.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4" Type="http://schemas.openxmlformats.org/officeDocument/2006/relationships/image" Target="../media/image51.jpg"/><Relationship Id="rId5" Type="http://schemas.openxmlformats.org/officeDocument/2006/relationships/image" Target="../media/image52.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483" y="4099075"/>
            <a:ext cx="6477000" cy="1828800"/>
          </a:xfrm>
        </p:spPr>
        <p:txBody>
          <a:bodyPr/>
          <a:lstStyle/>
          <a:p>
            <a:r>
              <a:rPr lang="en-US" cap="none" dirty="0" smtClean="0"/>
              <a:t>Mollusca: Class </a:t>
            </a:r>
            <a:r>
              <a:rPr lang="en-US" cap="none" dirty="0" err="1" smtClean="0"/>
              <a:t>Cephalopoda</a:t>
            </a:r>
            <a:endParaRPr lang="en-US" cap="none" dirty="0"/>
          </a:p>
        </p:txBody>
      </p:sp>
      <p:sp>
        <p:nvSpPr>
          <p:cNvPr id="3" name="Subtitle 2"/>
          <p:cNvSpPr>
            <a:spLocks noGrp="1"/>
          </p:cNvSpPr>
          <p:nvPr>
            <p:ph type="subTitle" idx="1"/>
          </p:nvPr>
        </p:nvSpPr>
        <p:spPr/>
        <p:txBody>
          <a:bodyPr/>
          <a:lstStyle/>
          <a:p>
            <a:r>
              <a:rPr lang="en-US" dirty="0" smtClean="0"/>
              <a:t>FISH 310 April </a:t>
            </a:r>
            <a:r>
              <a:rPr lang="en-US" dirty="0" smtClean="0"/>
              <a:t>29</a:t>
            </a:r>
            <a:r>
              <a:rPr lang="en-US" baseline="30000" dirty="0" smtClean="0"/>
              <a:t>th</a:t>
            </a:r>
            <a:r>
              <a:rPr lang="en-US" dirty="0" smtClean="0"/>
              <a:t>, 2013</a:t>
            </a:r>
            <a:endParaRPr lang="en-US" dirty="0"/>
          </a:p>
        </p:txBody>
      </p:sp>
      <p:sp>
        <p:nvSpPr>
          <p:cNvPr id="4" name="Subtitle 2"/>
          <p:cNvSpPr txBox="1">
            <a:spLocks/>
          </p:cNvSpPr>
          <p:nvPr/>
        </p:nvSpPr>
        <p:spPr>
          <a:xfrm>
            <a:off x="0" y="6050037"/>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smtClean="0"/>
              <a:t>Lecture 11</a:t>
            </a:r>
            <a:endParaRPr lang="en-US" dirty="0"/>
          </a:p>
        </p:txBody>
      </p:sp>
      <p:pic>
        <p:nvPicPr>
          <p:cNvPr id="5" name="Picture 4" descr="nautilus-samoense-lr.jpg (479×5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40" y="126999"/>
            <a:ext cx="4179975" cy="3855860"/>
          </a:xfrm>
          <a:prstGeom prst="rect">
            <a:avLst/>
          </a:prstGeom>
        </p:spPr>
      </p:pic>
      <p:pic>
        <p:nvPicPr>
          <p:cNvPr id="8" name="Picture 7" descr="Friday Cephalopod_ Tableau vivant – Pharyngul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431" y="126999"/>
            <a:ext cx="4318966" cy="3855860"/>
          </a:xfrm>
          <a:prstGeom prst="rect">
            <a:avLst/>
          </a:prstGeom>
        </p:spPr>
      </p:pic>
      <p:pic>
        <p:nvPicPr>
          <p:cNvPr id="7" name="Picture 6" descr="BBC - Devon - In Pictures - Underwater worl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432" y="3005062"/>
            <a:ext cx="4318966" cy="2818794"/>
          </a:xfrm>
          <a:prstGeom prst="rect">
            <a:avLst/>
          </a:prstGeom>
        </p:spPr>
      </p:pic>
    </p:spTree>
    <p:extLst>
      <p:ext uri="{BB962C8B-B14F-4D97-AF65-F5344CB8AC3E}">
        <p14:creationId xmlns:p14="http://schemas.microsoft.com/office/powerpoint/2010/main" val="40885562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Propulsion</a:t>
            </a:r>
            <a:endParaRPr lang="en-US" dirty="0"/>
          </a:p>
        </p:txBody>
      </p:sp>
      <p:pic>
        <p:nvPicPr>
          <p:cNvPr id="4" name="Picture 3" descr="Ontogeny of mantle musculature and implications for jet locomotion in oval squid Sepioteuthis lessonia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128" y="1839314"/>
            <a:ext cx="5229872" cy="4561480"/>
          </a:xfrm>
          <a:prstGeom prst="rect">
            <a:avLst/>
          </a:prstGeom>
        </p:spPr>
      </p:pic>
      <p:sp>
        <p:nvSpPr>
          <p:cNvPr id="3" name="Content Placeholder 2"/>
          <p:cNvSpPr>
            <a:spLocks noGrp="1"/>
          </p:cNvSpPr>
          <p:nvPr>
            <p:ph sz="quarter" idx="1"/>
          </p:nvPr>
        </p:nvSpPr>
        <p:spPr>
          <a:xfrm>
            <a:off x="341715" y="1864714"/>
            <a:ext cx="3976284" cy="4495800"/>
          </a:xfrm>
        </p:spPr>
        <p:txBody>
          <a:bodyPr>
            <a:normAutofit fontScale="85000" lnSpcReduction="20000"/>
          </a:bodyPr>
          <a:lstStyle/>
          <a:p>
            <a:pPr>
              <a:buFont typeface="Arial"/>
              <a:buChar char="•"/>
            </a:pPr>
            <a:r>
              <a:rPr lang="en-US" dirty="0" smtClean="0"/>
              <a:t>Water enter cavity through one-way valves</a:t>
            </a:r>
          </a:p>
          <a:p>
            <a:pPr>
              <a:buFont typeface="Arial"/>
              <a:buChar char="•"/>
            </a:pPr>
            <a:r>
              <a:rPr lang="en-US" dirty="0" smtClean="0"/>
              <a:t>Influx cause animal to draw forward</a:t>
            </a:r>
          </a:p>
          <a:p>
            <a:pPr>
              <a:buFont typeface="Arial"/>
              <a:buChar char="•"/>
            </a:pPr>
            <a:r>
              <a:rPr lang="en-US" dirty="0" smtClean="0"/>
              <a:t>Muscles relax, large volume of water expelled</a:t>
            </a:r>
          </a:p>
          <a:p>
            <a:pPr>
              <a:buFont typeface="Arial"/>
              <a:buChar char="•"/>
            </a:pPr>
            <a:r>
              <a:rPr lang="en-US" dirty="0" smtClean="0"/>
              <a:t>Enable cephalopod to move at high speed</a:t>
            </a:r>
            <a:endParaRPr lang="en-US" dirty="0" smtClean="0"/>
          </a:p>
          <a:p>
            <a:pPr>
              <a:buFont typeface="Arial"/>
              <a:buChar char="•"/>
            </a:pPr>
            <a:r>
              <a:rPr lang="en-US" dirty="0" smtClean="0"/>
              <a:t>Circular </a:t>
            </a:r>
            <a:r>
              <a:rPr lang="en-US" dirty="0" smtClean="0"/>
              <a:t>and radial </a:t>
            </a:r>
            <a:r>
              <a:rPr lang="en-US" dirty="0" smtClean="0"/>
              <a:t>muscles</a:t>
            </a:r>
            <a:endParaRPr lang="en-US" dirty="0" smtClean="0"/>
          </a:p>
        </p:txBody>
      </p:sp>
    </p:spTree>
    <p:extLst>
      <p:ext uri="{BB962C8B-B14F-4D97-AF65-F5344CB8AC3E}">
        <p14:creationId xmlns:p14="http://schemas.microsoft.com/office/powerpoint/2010/main" val="2444696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Propulsion</a:t>
            </a:r>
            <a:endParaRPr lang="en-US" dirty="0"/>
          </a:p>
        </p:txBody>
      </p:sp>
      <p:sp>
        <p:nvSpPr>
          <p:cNvPr id="3" name="Content Placeholder 2"/>
          <p:cNvSpPr>
            <a:spLocks noGrp="1"/>
          </p:cNvSpPr>
          <p:nvPr>
            <p:ph sz="quarter" idx="1"/>
          </p:nvPr>
        </p:nvSpPr>
        <p:spPr>
          <a:xfrm>
            <a:off x="612648" y="1600200"/>
            <a:ext cx="8153400" cy="1312333"/>
          </a:xfrm>
        </p:spPr>
        <p:txBody>
          <a:bodyPr>
            <a:normAutofit fontScale="77500" lnSpcReduction="20000"/>
          </a:bodyPr>
          <a:lstStyle/>
          <a:p>
            <a:pPr>
              <a:buFont typeface="Arial"/>
              <a:buChar char="•"/>
            </a:pPr>
            <a:r>
              <a:rPr lang="en-US" dirty="0" smtClean="0"/>
              <a:t>Circular and radial muscles</a:t>
            </a:r>
          </a:p>
          <a:p>
            <a:pPr lvl="1">
              <a:buFont typeface="Arial"/>
              <a:buChar char="•"/>
            </a:pPr>
            <a:r>
              <a:rPr lang="en-US" dirty="0"/>
              <a:t>Contraction of circular muscles expels water</a:t>
            </a:r>
          </a:p>
          <a:p>
            <a:pPr lvl="1">
              <a:buFont typeface="Arial"/>
              <a:buChar char="•"/>
            </a:pPr>
            <a:r>
              <a:rPr lang="en-US" dirty="0"/>
              <a:t>Contractions of radial muscle hyperextends mantle cavity</a:t>
            </a:r>
          </a:p>
          <a:p>
            <a:pPr lvl="1">
              <a:buFont typeface="Arial"/>
              <a:buChar char="•"/>
            </a:pPr>
            <a:endParaRPr lang="en-US" dirty="0"/>
          </a:p>
        </p:txBody>
      </p:sp>
      <p:pic>
        <p:nvPicPr>
          <p:cNvPr id="4" name="Picture 3" descr="https___catalyst.uw.edu_workspace_file_download_23cfdaa2a4dbbcb2b28fd56f43061aaba623118bdc9dab9cd99fedd38789decc?inlin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2439"/>
            <a:ext cx="9144000" cy="3981691"/>
          </a:xfrm>
          <a:prstGeom prst="rect">
            <a:avLst/>
          </a:prstGeom>
        </p:spPr>
      </p:pic>
    </p:spTree>
    <p:extLst>
      <p:ext uri="{BB962C8B-B14F-4D97-AF65-F5344CB8AC3E}">
        <p14:creationId xmlns:p14="http://schemas.microsoft.com/office/powerpoint/2010/main" val="13806837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protection</a:t>
            </a:r>
            <a:endParaRPr lang="en-US" dirty="0"/>
          </a:p>
        </p:txBody>
      </p:sp>
      <p:sp>
        <p:nvSpPr>
          <p:cNvPr id="3" name="Content Placeholder 2"/>
          <p:cNvSpPr>
            <a:spLocks noGrp="1"/>
          </p:cNvSpPr>
          <p:nvPr>
            <p:ph sz="quarter" idx="1"/>
          </p:nvPr>
        </p:nvSpPr>
        <p:spPr>
          <a:xfrm>
            <a:off x="612648" y="1600200"/>
            <a:ext cx="8153400" cy="2252130"/>
          </a:xfrm>
        </p:spPr>
        <p:txBody>
          <a:bodyPr>
            <a:normAutofit fontScale="85000" lnSpcReduction="10000"/>
          </a:bodyPr>
          <a:lstStyle/>
          <a:p>
            <a:pPr>
              <a:buFont typeface="Arial"/>
              <a:buChar char="•"/>
            </a:pPr>
            <a:r>
              <a:rPr lang="en-US" dirty="0" err="1" smtClean="0"/>
              <a:t>Chromatophores</a:t>
            </a:r>
            <a:endParaRPr lang="en-US" dirty="0" smtClean="0"/>
          </a:p>
          <a:p>
            <a:pPr lvl="1">
              <a:buFont typeface="Arial"/>
              <a:buChar char="•"/>
            </a:pPr>
            <a:r>
              <a:rPr lang="en-US" dirty="0" smtClean="0"/>
              <a:t>Tiny colored cells or pigment sacs that overlay reflective cells (</a:t>
            </a:r>
            <a:r>
              <a:rPr lang="en-US" dirty="0" err="1" smtClean="0"/>
              <a:t>iridocytes</a:t>
            </a:r>
            <a:r>
              <a:rPr lang="en-US" dirty="0" smtClean="0"/>
              <a:t>)</a:t>
            </a:r>
          </a:p>
          <a:p>
            <a:pPr lvl="1">
              <a:buFont typeface="Arial"/>
              <a:buChar char="•"/>
            </a:pPr>
            <a:r>
              <a:rPr lang="en-US" dirty="0" smtClean="0"/>
              <a:t>Muscle contraction=sac expansion</a:t>
            </a:r>
          </a:p>
          <a:p>
            <a:pPr lvl="1">
              <a:buFont typeface="Arial"/>
              <a:buChar char="•"/>
            </a:pPr>
            <a:r>
              <a:rPr lang="en-US" dirty="0" smtClean="0"/>
              <a:t>Defensive, camouflaging, and courtship behaviors</a:t>
            </a:r>
          </a:p>
          <a:p>
            <a:pPr lvl="1">
              <a:buFont typeface="Arial"/>
              <a:buChar char="•"/>
            </a:pPr>
            <a:r>
              <a:rPr lang="en-US" dirty="0" smtClean="0"/>
              <a:t>Red, yellow, black and brown</a:t>
            </a:r>
          </a:p>
        </p:txBody>
      </p:sp>
      <p:pic>
        <p:nvPicPr>
          <p:cNvPr id="4" name="Picture 3" descr="File_Camouflage.jpg - Wikipedia, the free 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014" y="3852330"/>
            <a:ext cx="4019852" cy="3022600"/>
          </a:xfrm>
          <a:prstGeom prst="rect">
            <a:avLst/>
          </a:prstGeom>
        </p:spPr>
      </p:pic>
      <p:pic>
        <p:nvPicPr>
          <p:cNvPr id="5" name="Picture 4" descr="https___catalyst.uw.edu_workspace_file_download_23cfdaa2a4dbbcb2b28fd56f43061aaba623118bdc9dab9cd99fedd38789decc?inlin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1" y="3852330"/>
            <a:ext cx="5260487" cy="3022600"/>
          </a:xfrm>
          <a:prstGeom prst="rect">
            <a:avLst/>
          </a:prstGeom>
        </p:spPr>
      </p:pic>
    </p:spTree>
    <p:extLst>
      <p:ext uri="{BB962C8B-B14F-4D97-AF65-F5344CB8AC3E}">
        <p14:creationId xmlns:p14="http://schemas.microsoft.com/office/powerpoint/2010/main" val="25655638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protection</a:t>
            </a:r>
            <a:endParaRPr lang="en-US" dirty="0"/>
          </a:p>
        </p:txBody>
      </p:sp>
      <p:sp>
        <p:nvSpPr>
          <p:cNvPr id="3" name="Content Placeholder 2"/>
          <p:cNvSpPr>
            <a:spLocks noGrp="1"/>
          </p:cNvSpPr>
          <p:nvPr>
            <p:ph sz="quarter" idx="1"/>
          </p:nvPr>
        </p:nvSpPr>
        <p:spPr>
          <a:xfrm>
            <a:off x="612648" y="1600201"/>
            <a:ext cx="3569885" cy="2985681"/>
          </a:xfrm>
        </p:spPr>
        <p:txBody>
          <a:bodyPr>
            <a:normAutofit fontScale="77500" lnSpcReduction="20000"/>
          </a:bodyPr>
          <a:lstStyle/>
          <a:p>
            <a:pPr>
              <a:buFont typeface="Arial"/>
              <a:buChar char="•"/>
            </a:pPr>
            <a:r>
              <a:rPr lang="en-US" dirty="0" err="1" smtClean="0"/>
              <a:t>Iridophores</a:t>
            </a:r>
            <a:endParaRPr lang="en-US" dirty="0" smtClean="0"/>
          </a:p>
          <a:p>
            <a:pPr lvl="1">
              <a:buFont typeface="Arial"/>
              <a:buChar char="•"/>
            </a:pPr>
            <a:r>
              <a:rPr lang="en-US" dirty="0" smtClean="0"/>
              <a:t>Brain reads changing light passing through eye, trigger electrical instructions</a:t>
            </a:r>
          </a:p>
          <a:p>
            <a:pPr lvl="1">
              <a:buFont typeface="Arial"/>
              <a:buChar char="•"/>
            </a:pPr>
            <a:r>
              <a:rPr lang="en-US" dirty="0" smtClean="0"/>
              <a:t>A</a:t>
            </a:r>
            <a:r>
              <a:rPr lang="en-US" dirty="0" smtClean="0"/>
              <a:t>ppear </a:t>
            </a:r>
            <a:r>
              <a:rPr lang="en-US" dirty="0" smtClean="0"/>
              <a:t>as shifting iridescent colors depending on the angle of light</a:t>
            </a:r>
            <a:endParaRPr lang="en-US" dirty="0"/>
          </a:p>
        </p:txBody>
      </p:sp>
      <p:pic>
        <p:nvPicPr>
          <p:cNvPr id="4" name="Picture 3" descr="Mollus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570" y="1498602"/>
            <a:ext cx="4814430" cy="3087280"/>
          </a:xfrm>
          <a:prstGeom prst="rect">
            <a:avLst/>
          </a:prstGeom>
        </p:spPr>
      </p:pic>
      <p:pic>
        <p:nvPicPr>
          <p:cNvPr id="5" name="Picture 4" descr="Manos Protonotarios Personal Websi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15" y="4585882"/>
            <a:ext cx="8259233" cy="2272118"/>
          </a:xfrm>
          <a:prstGeom prst="rect">
            <a:avLst/>
          </a:prstGeom>
        </p:spPr>
      </p:pic>
    </p:spTree>
    <p:extLst>
      <p:ext uri="{BB962C8B-B14F-4D97-AF65-F5344CB8AC3E}">
        <p14:creationId xmlns:p14="http://schemas.microsoft.com/office/powerpoint/2010/main" val="6409587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protection</a:t>
            </a:r>
            <a:endParaRPr lang="en-US" dirty="0"/>
          </a:p>
        </p:txBody>
      </p:sp>
      <p:sp>
        <p:nvSpPr>
          <p:cNvPr id="3" name="Content Placeholder 2"/>
          <p:cNvSpPr>
            <a:spLocks noGrp="1"/>
          </p:cNvSpPr>
          <p:nvPr>
            <p:ph sz="quarter" idx="1"/>
          </p:nvPr>
        </p:nvSpPr>
        <p:spPr>
          <a:xfrm>
            <a:off x="612648" y="1600199"/>
            <a:ext cx="5058883" cy="4919133"/>
          </a:xfrm>
        </p:spPr>
        <p:txBody>
          <a:bodyPr>
            <a:normAutofit fontScale="85000" lnSpcReduction="20000"/>
          </a:bodyPr>
          <a:lstStyle/>
          <a:p>
            <a:pPr>
              <a:buFont typeface="Arial"/>
              <a:buChar char="•"/>
            </a:pPr>
            <a:r>
              <a:rPr lang="en-US" dirty="0" err="1" smtClean="0"/>
              <a:t>Iridophores</a:t>
            </a:r>
            <a:endParaRPr lang="en-US" dirty="0" smtClean="0"/>
          </a:p>
          <a:p>
            <a:pPr lvl="1">
              <a:buFont typeface="Arial"/>
              <a:buChar char="•"/>
            </a:pPr>
            <a:r>
              <a:rPr lang="en-US" dirty="0" smtClean="0"/>
              <a:t>Pigment cells that </a:t>
            </a:r>
            <a:r>
              <a:rPr lang="en-US" dirty="0" smtClean="0"/>
              <a:t>diffract</a:t>
            </a:r>
            <a:r>
              <a:rPr lang="en-US" dirty="0" smtClean="0"/>
              <a:t> </a:t>
            </a:r>
            <a:r>
              <a:rPr lang="en-US" dirty="0" smtClean="0"/>
              <a:t>light using plates of crystalline </a:t>
            </a:r>
            <a:r>
              <a:rPr lang="en-US" dirty="0" err="1" smtClean="0"/>
              <a:t>chemochromes</a:t>
            </a:r>
            <a:endParaRPr lang="en-US" dirty="0"/>
          </a:p>
          <a:p>
            <a:pPr lvl="1">
              <a:buFont typeface="Arial"/>
              <a:buChar char="•"/>
            </a:pPr>
            <a:r>
              <a:rPr lang="en-US" dirty="0" smtClean="0"/>
              <a:t>When illuminated, generate iridescent colors from </a:t>
            </a:r>
            <a:r>
              <a:rPr lang="en-US" dirty="0" smtClean="0"/>
              <a:t>reflecting </a:t>
            </a:r>
            <a:r>
              <a:rPr lang="en-US" dirty="0" smtClean="0"/>
              <a:t>light within stacked </a:t>
            </a:r>
            <a:r>
              <a:rPr lang="en-US" dirty="0" smtClean="0"/>
              <a:t>plates</a:t>
            </a:r>
          </a:p>
          <a:p>
            <a:pPr lvl="1">
              <a:buFont typeface="Arial"/>
              <a:buChar char="•"/>
            </a:pPr>
            <a:r>
              <a:rPr lang="en-US" dirty="0" smtClean="0"/>
              <a:t>Light hits plates, some reflected and some passes through</a:t>
            </a:r>
          </a:p>
          <a:p>
            <a:pPr lvl="1">
              <a:buFont typeface="Arial"/>
              <a:buChar char="•"/>
            </a:pPr>
            <a:r>
              <a:rPr lang="en-US" dirty="0" smtClean="0"/>
              <a:t>Can match wavelength of different colors of light by controlling size of gap between plates</a:t>
            </a:r>
          </a:p>
          <a:p>
            <a:pPr lvl="1">
              <a:buFont typeface="Arial"/>
              <a:buChar char="•"/>
            </a:pPr>
            <a:r>
              <a:rPr lang="en-US" dirty="0" smtClean="0"/>
              <a:t>Metallic greens and blues</a:t>
            </a:r>
            <a:endParaRPr lang="en-US" dirty="0" smtClean="0"/>
          </a:p>
        </p:txBody>
      </p:sp>
      <p:pic>
        <p:nvPicPr>
          <p:cNvPr id="4" name="Picture 3" descr="File_Cuttlefish color.jpg - Wikipedia, the free 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531" y="1566334"/>
            <a:ext cx="3472469" cy="5257800"/>
          </a:xfrm>
          <a:prstGeom prst="rect">
            <a:avLst/>
          </a:prstGeom>
        </p:spPr>
      </p:pic>
    </p:spTree>
    <p:extLst>
      <p:ext uri="{BB962C8B-B14F-4D97-AF65-F5344CB8AC3E}">
        <p14:creationId xmlns:p14="http://schemas.microsoft.com/office/powerpoint/2010/main" val="12483342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quid1.jpg (500×3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691673"/>
            <a:ext cx="4889771" cy="3166326"/>
          </a:xfrm>
          <a:prstGeom prst="rect">
            <a:avLst/>
          </a:prstGeom>
        </p:spPr>
      </p:pic>
      <p:pic>
        <p:nvPicPr>
          <p:cNvPr id="5" name="Picture 4" descr="Gallery - Tentacular spectacular_ Best cephalopod superpowers - Image 5 - New Scienti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248194" cy="6917195"/>
          </a:xfrm>
          <a:prstGeom prst="rect">
            <a:avLst/>
          </a:prstGeom>
        </p:spPr>
      </p:pic>
      <p:sp>
        <p:nvSpPr>
          <p:cNvPr id="3" name="Content Placeholder 2"/>
          <p:cNvSpPr>
            <a:spLocks noGrp="1"/>
          </p:cNvSpPr>
          <p:nvPr>
            <p:ph sz="quarter" idx="1"/>
          </p:nvPr>
        </p:nvSpPr>
        <p:spPr>
          <a:xfrm>
            <a:off x="282448" y="3048000"/>
            <a:ext cx="8686800" cy="3809999"/>
          </a:xfrm>
        </p:spPr>
        <p:txBody>
          <a:bodyPr>
            <a:normAutofit/>
          </a:bodyPr>
          <a:lstStyle/>
          <a:p>
            <a:pPr>
              <a:buFont typeface="Arial"/>
              <a:buChar char="•"/>
            </a:pPr>
            <a:r>
              <a:rPr lang="en-US" dirty="0" err="1">
                <a:solidFill>
                  <a:schemeClr val="bg1"/>
                </a:solidFill>
              </a:rPr>
              <a:t>Photophores</a:t>
            </a:r>
            <a:r>
              <a:rPr lang="en-US" dirty="0">
                <a:solidFill>
                  <a:schemeClr val="bg1"/>
                </a:solidFill>
              </a:rPr>
              <a:t>- light production by biochemical reactions</a:t>
            </a:r>
          </a:p>
          <a:p>
            <a:pPr lvl="1">
              <a:buFont typeface="Arial"/>
              <a:buChar char="•"/>
            </a:pPr>
            <a:r>
              <a:rPr lang="en-US" dirty="0">
                <a:solidFill>
                  <a:schemeClr val="bg1"/>
                </a:solidFill>
              </a:rPr>
              <a:t>Bioluminescence: biochemical production of light with minimal </a:t>
            </a:r>
            <a:r>
              <a:rPr lang="en-US" dirty="0" smtClean="0">
                <a:solidFill>
                  <a:schemeClr val="bg1"/>
                </a:solidFill>
              </a:rPr>
              <a:t>heat</a:t>
            </a:r>
          </a:p>
          <a:p>
            <a:pPr lvl="1">
              <a:buFont typeface="Arial"/>
              <a:buChar char="•"/>
            </a:pPr>
            <a:r>
              <a:rPr lang="en-US" dirty="0" smtClean="0">
                <a:solidFill>
                  <a:schemeClr val="bg1"/>
                </a:solidFill>
              </a:rPr>
              <a:t>Produced by symbiotic bacteria living within </a:t>
            </a:r>
            <a:r>
              <a:rPr lang="en-US" dirty="0" err="1" smtClean="0">
                <a:solidFill>
                  <a:schemeClr val="bg1"/>
                </a:solidFill>
              </a:rPr>
              <a:t>photophores</a:t>
            </a:r>
            <a:endParaRPr lang="en-US" dirty="0" smtClean="0">
              <a:solidFill>
                <a:schemeClr val="bg1"/>
              </a:solidFill>
            </a:endParaRPr>
          </a:p>
          <a:p>
            <a:pPr lvl="1">
              <a:buFont typeface="Arial"/>
              <a:buChar char="•"/>
            </a:pPr>
            <a:r>
              <a:rPr lang="en-US" dirty="0" smtClean="0">
                <a:solidFill>
                  <a:schemeClr val="bg1"/>
                </a:solidFill>
              </a:rPr>
              <a:t>Attracting/recognizing mates, luring in prey, and protecting against predation</a:t>
            </a:r>
            <a:endParaRPr lang="en-US" dirty="0">
              <a:solidFill>
                <a:schemeClr val="bg1"/>
              </a:solidFill>
            </a:endParaRPr>
          </a:p>
          <a:p>
            <a:pPr>
              <a:buFont typeface="Arial"/>
              <a:buChar char="•"/>
            </a:pPr>
            <a:endParaRPr lang="en-US" dirty="0">
              <a:solidFill>
                <a:schemeClr val="bg1"/>
              </a:solidFill>
            </a:endParaRPr>
          </a:p>
        </p:txBody>
      </p:sp>
      <p:sp>
        <p:nvSpPr>
          <p:cNvPr id="2" name="Title 1"/>
          <p:cNvSpPr>
            <a:spLocks noGrp="1"/>
          </p:cNvSpPr>
          <p:nvPr>
            <p:ph type="title"/>
          </p:nvPr>
        </p:nvSpPr>
        <p:spPr/>
        <p:txBody>
          <a:bodyPr/>
          <a:lstStyle/>
          <a:p>
            <a:r>
              <a:rPr lang="en-US" dirty="0" smtClean="0">
                <a:solidFill>
                  <a:srgbClr val="FFFFFF"/>
                </a:solidFill>
              </a:rPr>
              <a:t>Cephalopod protection</a:t>
            </a:r>
            <a:endParaRPr lang="en-US" dirty="0">
              <a:solidFill>
                <a:srgbClr val="FFFFFF"/>
              </a:solidFill>
            </a:endParaRPr>
          </a:p>
        </p:txBody>
      </p:sp>
    </p:spTree>
    <p:extLst>
      <p:ext uri="{BB962C8B-B14F-4D97-AF65-F5344CB8AC3E}">
        <p14:creationId xmlns:p14="http://schemas.microsoft.com/office/powerpoint/2010/main" val="1874285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protection</a:t>
            </a:r>
            <a:endParaRPr lang="en-US" dirty="0"/>
          </a:p>
        </p:txBody>
      </p:sp>
      <p:sp>
        <p:nvSpPr>
          <p:cNvPr id="3" name="Content Placeholder 2"/>
          <p:cNvSpPr>
            <a:spLocks noGrp="1"/>
          </p:cNvSpPr>
          <p:nvPr>
            <p:ph sz="quarter" idx="1"/>
          </p:nvPr>
        </p:nvSpPr>
        <p:spPr>
          <a:xfrm>
            <a:off x="612648" y="1600199"/>
            <a:ext cx="4027085" cy="4766733"/>
          </a:xfrm>
        </p:spPr>
        <p:txBody>
          <a:bodyPr>
            <a:normAutofit lnSpcReduction="10000"/>
          </a:bodyPr>
          <a:lstStyle/>
          <a:p>
            <a:pPr>
              <a:buFont typeface="Arial"/>
              <a:buChar char="•"/>
            </a:pPr>
            <a:r>
              <a:rPr lang="en-US" dirty="0" smtClean="0"/>
              <a:t>Ink Sac</a:t>
            </a:r>
          </a:p>
          <a:p>
            <a:pPr lvl="1">
              <a:buFont typeface="Arial"/>
              <a:buChar char="•"/>
            </a:pPr>
            <a:r>
              <a:rPr lang="en-US" dirty="0" smtClean="0"/>
              <a:t>Most cephalopods other than Nautilus</a:t>
            </a:r>
          </a:p>
          <a:p>
            <a:pPr lvl="1">
              <a:buFont typeface="Arial"/>
              <a:buChar char="•"/>
            </a:pPr>
            <a:r>
              <a:rPr lang="en-US" dirty="0" smtClean="0"/>
              <a:t>Dark-pigmented fluid=melanin and mucous</a:t>
            </a:r>
          </a:p>
          <a:p>
            <a:pPr lvl="1">
              <a:buFont typeface="Arial"/>
              <a:buChar char="•"/>
            </a:pPr>
            <a:r>
              <a:rPr lang="en-US" dirty="0" smtClean="0"/>
              <a:t>Form a cloud that confuses potential predators</a:t>
            </a:r>
          </a:p>
          <a:p>
            <a:pPr lvl="1">
              <a:buFont typeface="Arial"/>
              <a:buChar char="•"/>
            </a:pPr>
            <a:r>
              <a:rPr lang="en-US" dirty="0" smtClean="0"/>
              <a:t>May act as mild narcotic</a:t>
            </a:r>
            <a:endParaRPr lang="en-US" dirty="0"/>
          </a:p>
        </p:txBody>
      </p:sp>
      <p:pic>
        <p:nvPicPr>
          <p:cNvPr id="5" name="Picture 4" descr="Squid Photos -- National Geograph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536" y="3352800"/>
            <a:ext cx="4748464" cy="3505200"/>
          </a:xfrm>
          <a:prstGeom prst="rect">
            <a:avLst/>
          </a:prstGeom>
        </p:spPr>
      </p:pic>
    </p:spTree>
    <p:extLst>
      <p:ext uri="{BB962C8B-B14F-4D97-AF65-F5344CB8AC3E}">
        <p14:creationId xmlns:p14="http://schemas.microsoft.com/office/powerpoint/2010/main" val="29510662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protection</a:t>
            </a:r>
            <a:endParaRPr lang="en-US" dirty="0"/>
          </a:p>
        </p:txBody>
      </p:sp>
      <p:sp>
        <p:nvSpPr>
          <p:cNvPr id="3" name="Content Placeholder 2"/>
          <p:cNvSpPr>
            <a:spLocks noGrp="1"/>
          </p:cNvSpPr>
          <p:nvPr>
            <p:ph sz="quarter" idx="1"/>
          </p:nvPr>
        </p:nvSpPr>
        <p:spPr>
          <a:xfrm>
            <a:off x="257048" y="1684866"/>
            <a:ext cx="8509000" cy="4495800"/>
          </a:xfrm>
        </p:spPr>
        <p:txBody>
          <a:bodyPr>
            <a:normAutofit/>
          </a:bodyPr>
          <a:lstStyle/>
          <a:p>
            <a:pPr>
              <a:buFont typeface="Arial"/>
              <a:buChar char="•"/>
            </a:pPr>
            <a:r>
              <a:rPr lang="en-US" dirty="0" smtClean="0"/>
              <a:t>Ink Sac</a:t>
            </a:r>
          </a:p>
          <a:p>
            <a:pPr lvl="1">
              <a:buFont typeface="Arial"/>
              <a:buChar char="•"/>
            </a:pPr>
            <a:r>
              <a:rPr lang="en-US" dirty="0" err="1" smtClean="0"/>
              <a:t>Pseuodomorph</a:t>
            </a:r>
            <a:r>
              <a:rPr lang="en-US" dirty="0" smtClean="0"/>
              <a:t> decoy</a:t>
            </a:r>
          </a:p>
          <a:p>
            <a:pPr lvl="1">
              <a:buFont typeface="Arial"/>
              <a:buChar char="•"/>
            </a:pPr>
            <a:r>
              <a:rPr lang="en-US" dirty="0" smtClean="0"/>
              <a:t>Greater mucus content</a:t>
            </a:r>
          </a:p>
          <a:p>
            <a:pPr lvl="1">
              <a:buFont typeface="Arial"/>
              <a:buChar char="•"/>
            </a:pPr>
            <a:r>
              <a:rPr lang="en-US" dirty="0" smtClean="0"/>
              <a:t>Resemblance to cephalopod that released it</a:t>
            </a:r>
            <a:endParaRPr lang="en-US" dirty="0"/>
          </a:p>
        </p:txBody>
      </p:sp>
      <p:pic>
        <p:nvPicPr>
          <p:cNvPr id="5" name="Picture 4" descr="octopus-ink.jpg (641×3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399" y="3659766"/>
            <a:ext cx="5486400" cy="3198234"/>
          </a:xfrm>
          <a:prstGeom prst="rect">
            <a:avLst/>
          </a:prstGeom>
        </p:spPr>
      </p:pic>
    </p:spTree>
    <p:extLst>
      <p:ext uri="{BB962C8B-B14F-4D97-AF65-F5344CB8AC3E}">
        <p14:creationId xmlns:p14="http://schemas.microsoft.com/office/powerpoint/2010/main" val="9133460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System</a:t>
            </a:r>
            <a:endParaRPr lang="en-US" dirty="0"/>
          </a:p>
        </p:txBody>
      </p:sp>
      <p:sp>
        <p:nvSpPr>
          <p:cNvPr id="3" name="Content Placeholder 2"/>
          <p:cNvSpPr>
            <a:spLocks noGrp="1"/>
          </p:cNvSpPr>
          <p:nvPr>
            <p:ph sz="quarter" idx="1"/>
          </p:nvPr>
        </p:nvSpPr>
        <p:spPr>
          <a:xfrm>
            <a:off x="3572934" y="1600199"/>
            <a:ext cx="5193114" cy="4766733"/>
          </a:xfrm>
        </p:spPr>
        <p:txBody>
          <a:bodyPr>
            <a:normAutofit fontScale="92500" lnSpcReduction="20000"/>
          </a:bodyPr>
          <a:lstStyle/>
          <a:p>
            <a:pPr>
              <a:buFont typeface="Arial"/>
              <a:buChar char="•"/>
            </a:pPr>
            <a:r>
              <a:rPr lang="en-US" dirty="0" smtClean="0"/>
              <a:t>Highly developed- correlated with </a:t>
            </a:r>
            <a:r>
              <a:rPr lang="en-US" dirty="0" err="1" smtClean="0"/>
              <a:t>locomotor</a:t>
            </a:r>
            <a:r>
              <a:rPr lang="en-US" dirty="0" smtClean="0"/>
              <a:t> dexterity</a:t>
            </a:r>
          </a:p>
          <a:p>
            <a:pPr>
              <a:buFont typeface="Arial"/>
              <a:buChar char="•"/>
            </a:pPr>
            <a:r>
              <a:rPr lang="en-US" dirty="0" smtClean="0"/>
              <a:t>Cephalization encased in cartilaginous cranium</a:t>
            </a:r>
          </a:p>
          <a:p>
            <a:pPr>
              <a:buFont typeface="Arial"/>
              <a:buChar char="•"/>
            </a:pPr>
            <a:r>
              <a:rPr lang="en-US" dirty="0" smtClean="0"/>
              <a:t>Large complex highly differentiated brain</a:t>
            </a:r>
          </a:p>
          <a:p>
            <a:pPr>
              <a:buFont typeface="Arial"/>
              <a:buChar char="•"/>
            </a:pPr>
            <a:r>
              <a:rPr lang="en-US" dirty="0" smtClean="0"/>
              <a:t>Nerves from visceral ganglia supply the mantle</a:t>
            </a:r>
          </a:p>
          <a:p>
            <a:pPr>
              <a:buFont typeface="Arial"/>
              <a:buChar char="•"/>
            </a:pPr>
            <a:r>
              <a:rPr lang="en-US" dirty="0" smtClean="0"/>
              <a:t>Command center: pair of very large neurons, fired by impulses from sensory organs</a:t>
            </a:r>
            <a:endParaRPr lang="en-US" dirty="0"/>
          </a:p>
        </p:txBody>
      </p:sp>
      <p:pic>
        <p:nvPicPr>
          <p:cNvPr id="4" name="Picture 3" descr="photo-5.JP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10" y="1659467"/>
            <a:ext cx="2635689" cy="5113867"/>
          </a:xfrm>
          <a:prstGeom prst="rect">
            <a:avLst/>
          </a:prstGeom>
        </p:spPr>
      </p:pic>
    </p:spTree>
    <p:extLst>
      <p:ext uri="{BB962C8B-B14F-4D97-AF65-F5344CB8AC3E}">
        <p14:creationId xmlns:p14="http://schemas.microsoft.com/office/powerpoint/2010/main" val="1946327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fontScale="90000"/>
          </a:bodyPr>
          <a:lstStyle/>
          <a:p>
            <a:r>
              <a:rPr lang="en-US" dirty="0" smtClean="0"/>
              <a:t>Squid giant axon:</a:t>
            </a:r>
            <a:br>
              <a:rPr lang="en-US" dirty="0" smtClean="0"/>
            </a:br>
            <a:r>
              <a:rPr lang="en-US" sz="3600" dirty="0" smtClean="0"/>
              <a:t>providing clues to nerve cell repair</a:t>
            </a:r>
            <a:endParaRPr lang="en-US" sz="3600" dirty="0"/>
          </a:p>
        </p:txBody>
      </p:sp>
      <p:sp>
        <p:nvSpPr>
          <p:cNvPr id="3" name="Content Placeholder 2"/>
          <p:cNvSpPr>
            <a:spLocks noGrp="1"/>
          </p:cNvSpPr>
          <p:nvPr>
            <p:ph sz="quarter" idx="1"/>
          </p:nvPr>
        </p:nvSpPr>
        <p:spPr>
          <a:xfrm>
            <a:off x="612647" y="1600200"/>
            <a:ext cx="4975354" cy="4495800"/>
          </a:xfrm>
        </p:spPr>
        <p:txBody>
          <a:bodyPr>
            <a:normAutofit fontScale="92500"/>
          </a:bodyPr>
          <a:lstStyle/>
          <a:p>
            <a:pPr>
              <a:buFont typeface="Arial"/>
              <a:buChar char="•"/>
            </a:pPr>
            <a:r>
              <a:rPr lang="en-US" dirty="0" smtClean="0"/>
              <a:t>Giant axon up to 1mm in diameter</a:t>
            </a:r>
          </a:p>
          <a:p>
            <a:pPr>
              <a:buFont typeface="Arial"/>
              <a:buChar char="•"/>
            </a:pPr>
            <a:r>
              <a:rPr lang="en-US" dirty="0" smtClean="0"/>
              <a:t>Model for nerve cell repair</a:t>
            </a:r>
          </a:p>
          <a:p>
            <a:pPr>
              <a:buFont typeface="Arial"/>
              <a:buChar char="•"/>
            </a:pPr>
            <a:r>
              <a:rPr lang="en-US" dirty="0" smtClean="0"/>
              <a:t>Inject membrane with fluorescent dyes     visualize what occurs when nerve injured</a:t>
            </a:r>
          </a:p>
          <a:p>
            <a:pPr>
              <a:buFont typeface="Arial"/>
              <a:buChar char="•"/>
            </a:pPr>
            <a:r>
              <a:rPr lang="en-US" dirty="0" smtClean="0"/>
              <a:t>Axon membrane diameter shrinks and vesicles travel to site of injury</a:t>
            </a:r>
            <a:endParaRPr lang="en-US" dirty="0"/>
          </a:p>
        </p:txBody>
      </p:sp>
      <p:pic>
        <p:nvPicPr>
          <p:cNvPr id="5" name="Picture 4" descr="giant axon squid - Google Search-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732" y="2427915"/>
            <a:ext cx="3742267" cy="3435252"/>
          </a:xfrm>
          <a:prstGeom prst="rect">
            <a:avLst/>
          </a:prstGeom>
        </p:spPr>
      </p:pic>
      <p:sp>
        <p:nvSpPr>
          <p:cNvPr id="6" name="Right Arrow 5"/>
          <p:cNvSpPr/>
          <p:nvPr/>
        </p:nvSpPr>
        <p:spPr>
          <a:xfrm>
            <a:off x="3877736" y="3522135"/>
            <a:ext cx="575733" cy="3386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9687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Cephalophod</a:t>
            </a:r>
            <a:r>
              <a:rPr lang="en-US" dirty="0" smtClean="0"/>
              <a:t> Characteristics</a:t>
            </a:r>
            <a:endParaRPr lang="en-US" dirty="0"/>
          </a:p>
        </p:txBody>
      </p:sp>
      <p:sp>
        <p:nvSpPr>
          <p:cNvPr id="3" name="Content Placeholder 2"/>
          <p:cNvSpPr>
            <a:spLocks noGrp="1"/>
          </p:cNvSpPr>
          <p:nvPr>
            <p:ph sz="quarter" idx="1"/>
          </p:nvPr>
        </p:nvSpPr>
        <p:spPr>
          <a:xfrm>
            <a:off x="4885267" y="1600200"/>
            <a:ext cx="4041647" cy="5257800"/>
          </a:xfrm>
        </p:spPr>
        <p:txBody>
          <a:bodyPr>
            <a:normAutofit fontScale="85000" lnSpcReduction="10000"/>
          </a:bodyPr>
          <a:lstStyle/>
          <a:p>
            <a:pPr>
              <a:buFont typeface="Arial"/>
              <a:buChar char="•"/>
            </a:pPr>
            <a:r>
              <a:rPr lang="en-US" dirty="0"/>
              <a:t>Characteristics of class</a:t>
            </a:r>
          </a:p>
          <a:p>
            <a:pPr lvl="1">
              <a:buFont typeface="Arial"/>
              <a:buChar char="•"/>
            </a:pPr>
            <a:r>
              <a:rPr lang="en-US" dirty="0"/>
              <a:t>All </a:t>
            </a:r>
            <a:r>
              <a:rPr lang="en-US" dirty="0" smtClean="0"/>
              <a:t>marine</a:t>
            </a:r>
          </a:p>
          <a:p>
            <a:pPr lvl="1">
              <a:buFont typeface="Arial"/>
              <a:buChar char="•"/>
            </a:pPr>
            <a:r>
              <a:rPr lang="en-US" dirty="0" smtClean="0"/>
              <a:t>Most 6-70 cm up to 20m </a:t>
            </a:r>
            <a:r>
              <a:rPr lang="en-US" i="1" dirty="0" err="1" smtClean="0"/>
              <a:t>Architeuthis</a:t>
            </a:r>
            <a:endParaRPr lang="en-US" dirty="0" smtClean="0"/>
          </a:p>
          <a:p>
            <a:pPr lvl="1">
              <a:buFont typeface="Arial"/>
              <a:buChar char="•"/>
            </a:pPr>
            <a:r>
              <a:rPr lang="en-US" dirty="0" smtClean="0"/>
              <a:t>Shell </a:t>
            </a:r>
            <a:r>
              <a:rPr lang="en-US" dirty="0"/>
              <a:t>divided by </a:t>
            </a:r>
            <a:r>
              <a:rPr lang="en-US" dirty="0" smtClean="0"/>
              <a:t>septa, chambers connected by </a:t>
            </a:r>
            <a:r>
              <a:rPr lang="en-US" dirty="0" err="1" smtClean="0"/>
              <a:t>siphuncle</a:t>
            </a:r>
            <a:endParaRPr lang="en-US" dirty="0" smtClean="0"/>
          </a:p>
          <a:p>
            <a:pPr lvl="1">
              <a:buFont typeface="Arial"/>
              <a:buChar char="•"/>
            </a:pPr>
            <a:r>
              <a:rPr lang="en-US" dirty="0" smtClean="0"/>
              <a:t>Closed circulatory system</a:t>
            </a:r>
          </a:p>
          <a:p>
            <a:pPr lvl="1">
              <a:buFont typeface="Arial"/>
              <a:buChar char="•"/>
            </a:pPr>
            <a:r>
              <a:rPr lang="en-US" dirty="0" smtClean="0"/>
              <a:t>Foot modification</a:t>
            </a:r>
          </a:p>
          <a:p>
            <a:pPr lvl="1">
              <a:buFont typeface="Arial"/>
              <a:buChar char="•"/>
            </a:pPr>
            <a:r>
              <a:rPr lang="en-US" dirty="0" smtClean="0"/>
              <a:t>Ganglia fused to form large brain in cartilaginous cranium</a:t>
            </a:r>
            <a:endParaRPr lang="en-US" dirty="0"/>
          </a:p>
          <a:p>
            <a:pPr>
              <a:buFont typeface="Arial"/>
              <a:buChar char="•"/>
            </a:pPr>
            <a:r>
              <a:rPr lang="en-US" dirty="0" smtClean="0"/>
              <a:t>~700 species (~10K extinct) &amp; </a:t>
            </a:r>
            <a:r>
              <a:rPr lang="en-US" dirty="0" smtClean="0"/>
              <a:t>46 </a:t>
            </a:r>
            <a:r>
              <a:rPr lang="en-US" dirty="0" smtClean="0"/>
              <a:t>families</a:t>
            </a:r>
          </a:p>
        </p:txBody>
      </p:sp>
      <p:pic>
        <p:nvPicPr>
          <p:cNvPr id="4" name="Picture 3" descr="Palaeos Metazoa_ Mollusca_ Phylum Mollus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48" y="1968368"/>
            <a:ext cx="4594351" cy="4445132"/>
          </a:xfrm>
          <a:prstGeom prst="rect">
            <a:avLst/>
          </a:prstGeom>
        </p:spPr>
      </p:pic>
      <p:sp>
        <p:nvSpPr>
          <p:cNvPr id="5" name="Oval 4"/>
          <p:cNvSpPr/>
          <p:nvPr/>
        </p:nvSpPr>
        <p:spPr>
          <a:xfrm rot="19379288">
            <a:off x="1927447" y="4483552"/>
            <a:ext cx="3346556" cy="2013166"/>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2066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Mechanisms</a:t>
            </a:r>
            <a:endParaRPr lang="en-US" dirty="0"/>
          </a:p>
        </p:txBody>
      </p:sp>
      <p:sp>
        <p:nvSpPr>
          <p:cNvPr id="3" name="Content Placeholder 2"/>
          <p:cNvSpPr>
            <a:spLocks noGrp="1"/>
          </p:cNvSpPr>
          <p:nvPr>
            <p:ph sz="quarter" idx="1"/>
          </p:nvPr>
        </p:nvSpPr>
        <p:spPr>
          <a:xfrm>
            <a:off x="460248" y="1600200"/>
            <a:ext cx="6066260" cy="4936067"/>
          </a:xfrm>
        </p:spPr>
        <p:txBody>
          <a:bodyPr>
            <a:normAutofit fontScale="92500" lnSpcReduction="10000"/>
          </a:bodyPr>
          <a:lstStyle/>
          <a:p>
            <a:pPr>
              <a:buFont typeface="Arial"/>
              <a:buChar char="•"/>
            </a:pPr>
            <a:r>
              <a:rPr lang="en-US" dirty="0" smtClean="0"/>
              <a:t>Raptorial feeding and carnivorous diet</a:t>
            </a:r>
          </a:p>
          <a:p>
            <a:pPr>
              <a:buFont typeface="Arial"/>
              <a:buChar char="•"/>
            </a:pPr>
            <a:r>
              <a:rPr lang="en-US" dirty="0"/>
              <a:t>Tentacles with adhesive suckers</a:t>
            </a:r>
          </a:p>
          <a:p>
            <a:pPr lvl="1">
              <a:buFont typeface="Arial"/>
              <a:buChar char="•"/>
            </a:pPr>
            <a:r>
              <a:rPr lang="en-US" dirty="0"/>
              <a:t>Rim is toothed and inner wall has hooks</a:t>
            </a:r>
          </a:p>
          <a:p>
            <a:pPr>
              <a:buFont typeface="Arial"/>
              <a:buChar char="•"/>
            </a:pPr>
            <a:r>
              <a:rPr lang="en-US" dirty="0" smtClean="0"/>
              <a:t>Radula</a:t>
            </a:r>
          </a:p>
          <a:p>
            <a:pPr>
              <a:buFont typeface="Arial"/>
              <a:buChar char="•"/>
            </a:pPr>
            <a:r>
              <a:rPr lang="en-US" dirty="0" smtClean="0"/>
              <a:t>Pair of powerful beak-like jaws</a:t>
            </a:r>
          </a:p>
          <a:p>
            <a:pPr>
              <a:buFont typeface="Arial"/>
              <a:buChar char="•"/>
            </a:pPr>
            <a:r>
              <a:rPr lang="en-US" dirty="0" smtClean="0"/>
              <a:t>Two pairs of salivary glands</a:t>
            </a:r>
          </a:p>
          <a:p>
            <a:pPr lvl="1">
              <a:buFont typeface="Arial"/>
              <a:buChar char="•"/>
            </a:pPr>
            <a:r>
              <a:rPr lang="en-US" dirty="0" smtClean="0"/>
              <a:t>Anterior=mucous</a:t>
            </a:r>
          </a:p>
          <a:p>
            <a:pPr lvl="1">
              <a:buFont typeface="Arial"/>
              <a:buChar char="•"/>
            </a:pPr>
            <a:r>
              <a:rPr lang="en-US" dirty="0" smtClean="0"/>
              <a:t>Posterior=poison, </a:t>
            </a:r>
            <a:r>
              <a:rPr lang="en-US" dirty="0" err="1" smtClean="0"/>
              <a:t>proteolytic</a:t>
            </a:r>
            <a:r>
              <a:rPr lang="en-US" dirty="0" smtClean="0"/>
              <a:t> enzymes (Octopus)</a:t>
            </a:r>
          </a:p>
          <a:p>
            <a:pPr lvl="1">
              <a:buFont typeface="Arial"/>
              <a:buChar char="•"/>
            </a:pPr>
            <a:endParaRPr lang="en-US" dirty="0" smtClean="0"/>
          </a:p>
          <a:p>
            <a:pPr lvl="1">
              <a:buFont typeface="Arial"/>
              <a:buChar char="•"/>
            </a:pPr>
            <a:endParaRPr lang="en-US" dirty="0" smtClean="0"/>
          </a:p>
        </p:txBody>
      </p:sp>
      <p:pic>
        <p:nvPicPr>
          <p:cNvPr id="4" name="Picture 3" descr="Squids, Octopuses and Cuttlefish (Cephalopod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3111500"/>
            <a:ext cx="2463800" cy="3746500"/>
          </a:xfrm>
          <a:prstGeom prst="rect">
            <a:avLst/>
          </a:prstGeom>
        </p:spPr>
      </p:pic>
      <p:pic>
        <p:nvPicPr>
          <p:cNvPr id="5" name="Picture 4" descr="Cephalopod limb - Wikipedia, the free encycloped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908" y="-25398"/>
            <a:ext cx="2465092" cy="3598333"/>
          </a:xfrm>
          <a:prstGeom prst="rect">
            <a:avLst/>
          </a:prstGeom>
        </p:spPr>
      </p:pic>
    </p:spTree>
    <p:extLst>
      <p:ext uri="{BB962C8B-B14F-4D97-AF65-F5344CB8AC3E}">
        <p14:creationId xmlns:p14="http://schemas.microsoft.com/office/powerpoint/2010/main" val="5092383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a:t>
            </a:r>
            <a:endParaRPr lang="en-US" dirty="0"/>
          </a:p>
        </p:txBody>
      </p:sp>
      <p:sp>
        <p:nvSpPr>
          <p:cNvPr id="3" name="Content Placeholder 2"/>
          <p:cNvSpPr>
            <a:spLocks noGrp="1"/>
          </p:cNvSpPr>
          <p:nvPr>
            <p:ph sz="quarter" idx="1"/>
          </p:nvPr>
        </p:nvSpPr>
        <p:spPr>
          <a:xfrm>
            <a:off x="116163" y="1712384"/>
            <a:ext cx="5916337" cy="4891616"/>
          </a:xfrm>
        </p:spPr>
        <p:txBody>
          <a:bodyPr>
            <a:normAutofit lnSpcReduction="10000"/>
          </a:bodyPr>
          <a:lstStyle/>
          <a:p>
            <a:pPr>
              <a:buFont typeface="Arial"/>
              <a:buChar char="•"/>
            </a:pPr>
            <a:r>
              <a:rPr lang="en-US" dirty="0" smtClean="0"/>
              <a:t>Complete digestive system with food transport via </a:t>
            </a:r>
            <a:r>
              <a:rPr lang="en-US" b="1" dirty="0" smtClean="0"/>
              <a:t>peristalsis</a:t>
            </a:r>
          </a:p>
          <a:p>
            <a:pPr>
              <a:buFont typeface="Arial"/>
              <a:buChar char="•"/>
            </a:pPr>
            <a:r>
              <a:rPr lang="en-US" dirty="0" smtClean="0"/>
              <a:t>Digestive glands or digestive caeca</a:t>
            </a:r>
          </a:p>
          <a:p>
            <a:pPr>
              <a:buFont typeface="Arial"/>
              <a:buChar char="•"/>
            </a:pPr>
            <a:r>
              <a:rPr lang="en-US" dirty="0" smtClean="0"/>
              <a:t>Digestion is extracellular</a:t>
            </a:r>
          </a:p>
          <a:p>
            <a:pPr>
              <a:buFont typeface="Arial"/>
              <a:buChar char="•"/>
            </a:pPr>
            <a:r>
              <a:rPr lang="en-US" dirty="0" smtClean="0"/>
              <a:t>Absorption</a:t>
            </a:r>
            <a:endParaRPr lang="en-US" dirty="0"/>
          </a:p>
          <a:p>
            <a:pPr lvl="1">
              <a:buFont typeface="Arial"/>
              <a:buChar char="•"/>
            </a:pPr>
            <a:r>
              <a:rPr lang="en-US" dirty="0" err="1"/>
              <a:t>Cecal</a:t>
            </a:r>
            <a:r>
              <a:rPr lang="en-US" dirty="0"/>
              <a:t> </a:t>
            </a:r>
            <a:r>
              <a:rPr lang="en-US" dirty="0" smtClean="0"/>
              <a:t>walls=thin </a:t>
            </a:r>
            <a:r>
              <a:rPr lang="en-US" dirty="0" smtClean="0">
                <a:solidFill>
                  <a:srgbClr val="000000"/>
                </a:solidFill>
              </a:rPr>
              <a:t>(</a:t>
            </a:r>
            <a:r>
              <a:rPr lang="en-US" dirty="0" err="1">
                <a:solidFill>
                  <a:srgbClr val="000000"/>
                </a:solidFill>
              </a:rPr>
              <a:t>Loligo</a:t>
            </a:r>
            <a:r>
              <a:rPr lang="en-US" dirty="0"/>
              <a:t>)</a:t>
            </a:r>
          </a:p>
          <a:p>
            <a:pPr lvl="1">
              <a:buFont typeface="Arial"/>
              <a:buChar char="•"/>
            </a:pPr>
            <a:r>
              <a:rPr lang="en-US" dirty="0"/>
              <a:t>Digestive </a:t>
            </a:r>
            <a:r>
              <a:rPr lang="en-US" dirty="0" smtClean="0"/>
              <a:t>gland=thick </a:t>
            </a:r>
            <a:r>
              <a:rPr lang="en-US" dirty="0"/>
              <a:t>(</a:t>
            </a:r>
            <a:r>
              <a:rPr lang="en-US" dirty="0" smtClean="0"/>
              <a:t>Sepia and </a:t>
            </a:r>
            <a:r>
              <a:rPr lang="en-US" dirty="0"/>
              <a:t>Octopus</a:t>
            </a:r>
            <a:r>
              <a:rPr lang="en-US" dirty="0" smtClean="0"/>
              <a:t>)</a:t>
            </a:r>
            <a:endParaRPr lang="en-US" dirty="0"/>
          </a:p>
          <a:p>
            <a:pPr>
              <a:buFont typeface="Arial"/>
              <a:buChar char="•"/>
            </a:pPr>
            <a:r>
              <a:rPr lang="en-US" dirty="0" smtClean="0"/>
              <a:t>Waste through anus</a:t>
            </a:r>
          </a:p>
        </p:txBody>
      </p:sp>
      <p:pic>
        <p:nvPicPr>
          <p:cNvPr id="5" name="Picture 4" descr="Digestive system-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0" y="1536700"/>
            <a:ext cx="3111500" cy="5321300"/>
          </a:xfrm>
          <a:prstGeom prst="rect">
            <a:avLst/>
          </a:prstGeom>
        </p:spPr>
      </p:pic>
      <p:pic>
        <p:nvPicPr>
          <p:cNvPr id="6" name="Picture 5" descr="Digestive system-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240" y="-33867"/>
            <a:ext cx="2836760" cy="1570567"/>
          </a:xfrm>
          <a:prstGeom prst="rect">
            <a:avLst/>
          </a:prstGeom>
        </p:spPr>
      </p:pic>
    </p:spTree>
    <p:extLst>
      <p:ext uri="{BB962C8B-B14F-4D97-AF65-F5344CB8AC3E}">
        <p14:creationId xmlns:p14="http://schemas.microsoft.com/office/powerpoint/2010/main" val="7821299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Reproduction</a:t>
            </a:r>
            <a:endParaRPr lang="en-US" dirty="0"/>
          </a:p>
        </p:txBody>
      </p:sp>
      <p:sp>
        <p:nvSpPr>
          <p:cNvPr id="3" name="Content Placeholder 2"/>
          <p:cNvSpPr>
            <a:spLocks noGrp="1"/>
          </p:cNvSpPr>
          <p:nvPr>
            <p:ph sz="quarter" idx="1"/>
          </p:nvPr>
        </p:nvSpPr>
        <p:spPr>
          <a:xfrm>
            <a:off x="612648" y="1600200"/>
            <a:ext cx="8153400" cy="2396067"/>
          </a:xfrm>
        </p:spPr>
        <p:txBody>
          <a:bodyPr>
            <a:normAutofit fontScale="92500" lnSpcReduction="10000"/>
          </a:bodyPr>
          <a:lstStyle/>
          <a:p>
            <a:pPr>
              <a:buFont typeface="Arial"/>
              <a:buChar char="•"/>
            </a:pPr>
            <a:r>
              <a:rPr lang="en-US" dirty="0" smtClean="0"/>
              <a:t>No known hermaphrodites</a:t>
            </a:r>
          </a:p>
          <a:p>
            <a:pPr>
              <a:buFont typeface="Arial"/>
              <a:buChar char="•"/>
            </a:pPr>
            <a:r>
              <a:rPr lang="en-US" dirty="0" smtClean="0"/>
              <a:t>Usually </a:t>
            </a:r>
            <a:r>
              <a:rPr lang="en-US" dirty="0" err="1" smtClean="0"/>
              <a:t>dioecious</a:t>
            </a:r>
            <a:r>
              <a:rPr lang="en-US" dirty="0" smtClean="0"/>
              <a:t>: gonads in posterior of body</a:t>
            </a:r>
          </a:p>
          <a:p>
            <a:pPr>
              <a:buFont typeface="Arial"/>
              <a:buChar char="•"/>
            </a:pPr>
            <a:r>
              <a:rPr lang="en-US" dirty="0" smtClean="0"/>
              <a:t>Internal fertilization</a:t>
            </a:r>
          </a:p>
          <a:p>
            <a:pPr marL="1074420" lvl="3" indent="-342900">
              <a:spcBef>
                <a:spcPts val="700"/>
              </a:spcBef>
              <a:buSzPct val="60000"/>
              <a:buFont typeface="Arial"/>
              <a:buChar char="•"/>
            </a:pPr>
            <a:r>
              <a:rPr lang="en-US" dirty="0"/>
              <a:t>One arm of male </a:t>
            </a:r>
            <a:r>
              <a:rPr lang="en-US" dirty="0" smtClean="0"/>
              <a:t>modified </a:t>
            </a:r>
            <a:r>
              <a:rPr lang="en-US" dirty="0"/>
              <a:t>as a </a:t>
            </a:r>
            <a:r>
              <a:rPr lang="en-US" dirty="0" err="1"/>
              <a:t>copulatory</a:t>
            </a:r>
            <a:r>
              <a:rPr lang="en-US" dirty="0"/>
              <a:t> organ to transfer sperm (</a:t>
            </a:r>
            <a:r>
              <a:rPr lang="en-US" b="1" dirty="0"/>
              <a:t>hectocotylus</a:t>
            </a:r>
            <a:r>
              <a:rPr lang="en-US" dirty="0"/>
              <a:t>)</a:t>
            </a:r>
            <a:endParaRPr lang="en-US" b="1" dirty="0"/>
          </a:p>
          <a:p>
            <a:pPr>
              <a:buFont typeface="Arial"/>
              <a:buChar char="•"/>
            </a:pPr>
            <a:endParaRPr lang="en-US" dirty="0"/>
          </a:p>
          <a:p>
            <a:pPr lvl="1">
              <a:buFont typeface="Arial"/>
              <a:buChar char="•"/>
            </a:pPr>
            <a:endParaRPr lang="en-US" dirty="0" smtClean="0"/>
          </a:p>
        </p:txBody>
      </p:sp>
      <p:pic>
        <p:nvPicPr>
          <p:cNvPr id="4" name="Picture 3" descr="OCTOPUSES &amp; RELATIVES_ REPRODUC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483" y="3996267"/>
            <a:ext cx="5569910" cy="2861733"/>
          </a:xfrm>
          <a:prstGeom prst="rect">
            <a:avLst/>
          </a:prstGeom>
        </p:spPr>
      </p:pic>
      <p:pic>
        <p:nvPicPr>
          <p:cNvPr id="5" name="Picture 4" descr="CONTENTdm Collection _ Item View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22801"/>
            <a:ext cx="3528483" cy="2235200"/>
          </a:xfrm>
          <a:prstGeom prst="rect">
            <a:avLst/>
          </a:prstGeom>
        </p:spPr>
      </p:pic>
      <p:sp>
        <p:nvSpPr>
          <p:cNvPr id="8" name="Content Placeholder 2"/>
          <p:cNvSpPr txBox="1">
            <a:spLocks/>
          </p:cNvSpPr>
          <p:nvPr/>
        </p:nvSpPr>
        <p:spPr>
          <a:xfrm>
            <a:off x="0" y="3708979"/>
            <a:ext cx="4199467" cy="239606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Arial"/>
              <a:buChar char="•"/>
            </a:pPr>
            <a:endParaRPr lang="en-US" dirty="0" smtClean="0"/>
          </a:p>
        </p:txBody>
      </p:sp>
    </p:spTree>
    <p:extLst>
      <p:ext uri="{BB962C8B-B14F-4D97-AF65-F5344CB8AC3E}">
        <p14:creationId xmlns:p14="http://schemas.microsoft.com/office/powerpoint/2010/main" val="39962907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Paper Nautilus: </a:t>
            </a:r>
            <a:br>
              <a:rPr lang="en-US" dirty="0" smtClean="0"/>
            </a:br>
            <a:r>
              <a:rPr lang="en-US" i="1" dirty="0" err="1" smtClean="0"/>
              <a:t>Argonauta</a:t>
            </a:r>
            <a:endParaRPr lang="en-US" dirty="0"/>
          </a:p>
        </p:txBody>
      </p:sp>
      <p:sp>
        <p:nvSpPr>
          <p:cNvPr id="3" name="Content Placeholder 2"/>
          <p:cNvSpPr>
            <a:spLocks noGrp="1"/>
          </p:cNvSpPr>
          <p:nvPr>
            <p:ph sz="quarter" idx="1"/>
          </p:nvPr>
        </p:nvSpPr>
        <p:spPr>
          <a:xfrm>
            <a:off x="612648" y="1600200"/>
            <a:ext cx="5263498" cy="3513667"/>
          </a:xfrm>
        </p:spPr>
        <p:txBody>
          <a:bodyPr>
            <a:normAutofit fontScale="85000" lnSpcReduction="20000"/>
          </a:bodyPr>
          <a:lstStyle/>
          <a:p>
            <a:pPr>
              <a:buFont typeface="Arial"/>
              <a:buChar char="•"/>
            </a:pPr>
            <a:r>
              <a:rPr lang="en-US" dirty="0" smtClean="0"/>
              <a:t>Pelagic octopus</a:t>
            </a:r>
          </a:p>
          <a:p>
            <a:pPr>
              <a:buFont typeface="Arial"/>
              <a:buChar char="•"/>
            </a:pPr>
            <a:r>
              <a:rPr lang="en-US" dirty="0" smtClean="0">
                <a:solidFill>
                  <a:srgbClr val="000000"/>
                </a:solidFill>
              </a:rPr>
              <a:t>Adaptation for egg deposition</a:t>
            </a:r>
          </a:p>
          <a:p>
            <a:pPr>
              <a:buFont typeface="Arial"/>
              <a:buChar char="•"/>
            </a:pPr>
            <a:r>
              <a:rPr lang="en-US" dirty="0" err="1" smtClean="0"/>
              <a:t>Eggcase</a:t>
            </a:r>
            <a:r>
              <a:rPr lang="en-US" dirty="0" smtClean="0"/>
              <a:t> secreted by tips of two expanded dorsal arms of female </a:t>
            </a:r>
          </a:p>
          <a:p>
            <a:pPr lvl="1">
              <a:buFont typeface="Arial"/>
              <a:buChar char="•"/>
            </a:pPr>
            <a:r>
              <a:rPr lang="en-US" dirty="0" smtClean="0"/>
              <a:t>Deposit eggs directly into case</a:t>
            </a:r>
          </a:p>
          <a:p>
            <a:pPr lvl="1">
              <a:buFont typeface="Arial"/>
              <a:buChar char="•"/>
            </a:pPr>
            <a:r>
              <a:rPr lang="en-US" dirty="0" smtClean="0"/>
              <a:t>Shell act as a brood chamber and a retreat for the female</a:t>
            </a:r>
          </a:p>
          <a:p>
            <a:pPr lvl="1">
              <a:buFont typeface="Arial"/>
              <a:buChar char="•"/>
            </a:pPr>
            <a:r>
              <a:rPr lang="en-US" dirty="0" err="1" smtClean="0"/>
              <a:t>Eggcase</a:t>
            </a:r>
            <a:r>
              <a:rPr lang="en-US" dirty="0" smtClean="0"/>
              <a:t> contains bubble of air used for buoyancy</a:t>
            </a:r>
          </a:p>
        </p:txBody>
      </p:sp>
      <p:pic>
        <p:nvPicPr>
          <p:cNvPr id="4" name="Picture 3" descr="_The Paper Nautilus_ by Marianne Moore - E-Verse Radi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146" y="-1"/>
            <a:ext cx="3267854" cy="4315243"/>
          </a:xfrm>
          <a:prstGeom prst="rect">
            <a:avLst/>
          </a:prstGeom>
        </p:spPr>
      </p:pic>
      <p:pic>
        <p:nvPicPr>
          <p:cNvPr id="5" name="Picture 4" descr="Exotic paper nautilus captured off San Pedro - LA Observ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146" y="4213200"/>
            <a:ext cx="3267854" cy="2644800"/>
          </a:xfrm>
          <a:prstGeom prst="rect">
            <a:avLst/>
          </a:prstGeom>
        </p:spPr>
      </p:pic>
      <p:pic>
        <p:nvPicPr>
          <p:cNvPr id="6" name="Picture 5" descr="papern.jpg (640×48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466" y="5025861"/>
            <a:ext cx="3183468" cy="1832139"/>
          </a:xfrm>
          <a:prstGeom prst="rect">
            <a:avLst/>
          </a:prstGeom>
        </p:spPr>
      </p:pic>
    </p:spTree>
    <p:extLst>
      <p:ext uri="{BB962C8B-B14F-4D97-AF65-F5344CB8AC3E}">
        <p14:creationId xmlns:p14="http://schemas.microsoft.com/office/powerpoint/2010/main" val="10079931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Blue-ringed </a:t>
            </a:r>
            <a:r>
              <a:rPr lang="en-US" dirty="0" smtClean="0"/>
              <a:t>octopus</a:t>
            </a:r>
            <a:endParaRPr lang="en-US" dirty="0"/>
          </a:p>
        </p:txBody>
      </p:sp>
      <p:sp>
        <p:nvSpPr>
          <p:cNvPr id="3" name="Content Placeholder 2"/>
          <p:cNvSpPr>
            <a:spLocks noGrp="1"/>
          </p:cNvSpPr>
          <p:nvPr>
            <p:ph sz="quarter" idx="1"/>
          </p:nvPr>
        </p:nvSpPr>
        <p:spPr>
          <a:xfrm>
            <a:off x="612648" y="1600200"/>
            <a:ext cx="8153400" cy="2390680"/>
          </a:xfrm>
        </p:spPr>
        <p:txBody>
          <a:bodyPr>
            <a:normAutofit fontScale="62500" lnSpcReduction="20000"/>
          </a:bodyPr>
          <a:lstStyle/>
          <a:p>
            <a:pPr>
              <a:buFont typeface="Arial"/>
              <a:buChar char="•"/>
            </a:pPr>
            <a:r>
              <a:rPr lang="en-US" dirty="0" smtClean="0"/>
              <a:t>Genus </a:t>
            </a:r>
            <a:r>
              <a:rPr lang="en-US" i="1" dirty="0" err="1" smtClean="0"/>
              <a:t>Hapalochlaena</a:t>
            </a:r>
            <a:endParaRPr lang="en-US" i="1" dirty="0" smtClean="0"/>
          </a:p>
          <a:p>
            <a:pPr>
              <a:buFont typeface="Arial"/>
              <a:buChar char="•"/>
            </a:pPr>
            <a:r>
              <a:rPr lang="en-US" dirty="0" smtClean="0"/>
              <a:t>Tide pools and coral reefs in Indian and Pacific Oceans</a:t>
            </a:r>
          </a:p>
          <a:p>
            <a:pPr>
              <a:buFont typeface="Arial"/>
              <a:buChar char="•"/>
            </a:pPr>
            <a:r>
              <a:rPr lang="en-US" dirty="0" smtClean="0"/>
              <a:t>Use </a:t>
            </a:r>
            <a:r>
              <a:rPr lang="en-US" dirty="0" err="1" smtClean="0"/>
              <a:t>chromatophores</a:t>
            </a:r>
            <a:r>
              <a:rPr lang="en-US" dirty="0" smtClean="0"/>
              <a:t> to camouflage, changes color when provoked</a:t>
            </a:r>
          </a:p>
          <a:p>
            <a:pPr>
              <a:buFont typeface="Arial"/>
              <a:buChar char="•"/>
            </a:pPr>
            <a:r>
              <a:rPr lang="en-US" dirty="0"/>
              <a:t>One of the world’s most venomous </a:t>
            </a:r>
            <a:r>
              <a:rPr lang="en-US" dirty="0" smtClean="0"/>
              <a:t>animals, powerful enough to kill humans with no </a:t>
            </a:r>
            <a:r>
              <a:rPr lang="en-US" dirty="0" err="1" smtClean="0"/>
              <a:t>antivenom</a:t>
            </a:r>
            <a:endParaRPr lang="en-US" dirty="0"/>
          </a:p>
          <a:p>
            <a:pPr lvl="1">
              <a:buFont typeface="Arial"/>
              <a:buChar char="•"/>
            </a:pPr>
            <a:r>
              <a:rPr lang="en-US" dirty="0" smtClean="0"/>
              <a:t>Neurotoxin 100x more powerful than cyanide</a:t>
            </a:r>
          </a:p>
          <a:p>
            <a:pPr lvl="1">
              <a:buFont typeface="Arial"/>
              <a:buChar char="•"/>
            </a:pPr>
            <a:r>
              <a:rPr lang="en-US" dirty="0" smtClean="0"/>
              <a:t>Blocks sodium channels, causing motor paralysis and respiratory arrest</a:t>
            </a:r>
          </a:p>
          <a:p>
            <a:pPr lvl="1">
              <a:buFont typeface="Arial"/>
              <a:buChar char="•"/>
            </a:pPr>
            <a:r>
              <a:rPr lang="en-US" dirty="0" smtClean="0"/>
              <a:t>Produced by bacteria in salivary glands</a:t>
            </a:r>
          </a:p>
          <a:p>
            <a:pPr>
              <a:buFont typeface="Arial"/>
              <a:buChar char="•"/>
            </a:pPr>
            <a:endParaRPr lang="en-US" dirty="0"/>
          </a:p>
        </p:txBody>
      </p:sp>
      <p:pic>
        <p:nvPicPr>
          <p:cNvPr id="4" name="Picture 3" descr="cephalopod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115" y="3990879"/>
            <a:ext cx="5350933" cy="2867119"/>
          </a:xfrm>
          <a:prstGeom prst="rect">
            <a:avLst/>
          </a:prstGeom>
        </p:spPr>
      </p:pic>
      <p:pic>
        <p:nvPicPr>
          <p:cNvPr id="5" name="Picture 4" descr="File_Hapalochlaena lunulata2.JPG - Wikipedia, the free encycloped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660" y="3990880"/>
            <a:ext cx="2703455" cy="2867118"/>
          </a:xfrm>
          <a:prstGeom prst="rect">
            <a:avLst/>
          </a:prstGeom>
        </p:spPr>
      </p:pic>
    </p:spTree>
    <p:extLst>
      <p:ext uri="{BB962C8B-B14F-4D97-AF65-F5344CB8AC3E}">
        <p14:creationId xmlns:p14="http://schemas.microsoft.com/office/powerpoint/2010/main" val="15918704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Vampire squid</a:t>
            </a:r>
            <a:br>
              <a:rPr lang="en-US" dirty="0" smtClean="0"/>
            </a:br>
            <a:r>
              <a:rPr lang="en-US" i="1" dirty="0" err="1" smtClean="0"/>
              <a:t>Vampyroteuthis</a:t>
            </a:r>
            <a:r>
              <a:rPr lang="en-US" i="1" dirty="0" smtClean="0"/>
              <a:t> </a:t>
            </a:r>
            <a:r>
              <a:rPr lang="en-US" i="1" dirty="0" err="1" smtClean="0"/>
              <a:t>infernalis</a:t>
            </a:r>
            <a:endParaRPr lang="en-US" dirty="0"/>
          </a:p>
        </p:txBody>
      </p:sp>
      <p:sp>
        <p:nvSpPr>
          <p:cNvPr id="3" name="Content Placeholder 2"/>
          <p:cNvSpPr>
            <a:spLocks noGrp="1"/>
          </p:cNvSpPr>
          <p:nvPr>
            <p:ph sz="quarter" idx="1"/>
          </p:nvPr>
        </p:nvSpPr>
        <p:spPr>
          <a:xfrm>
            <a:off x="612648" y="1600199"/>
            <a:ext cx="5195485" cy="5122333"/>
          </a:xfrm>
        </p:spPr>
        <p:txBody>
          <a:bodyPr>
            <a:normAutofit fontScale="92500" lnSpcReduction="10000"/>
          </a:bodyPr>
          <a:lstStyle/>
          <a:p>
            <a:pPr>
              <a:buFont typeface="Arial"/>
              <a:buChar char="•"/>
            </a:pPr>
            <a:r>
              <a:rPr lang="en-US" dirty="0" smtClean="0"/>
              <a:t>Deep sea in temperate and tropical areas</a:t>
            </a:r>
          </a:p>
          <a:p>
            <a:pPr>
              <a:buFont typeface="Arial"/>
              <a:buChar char="•"/>
            </a:pPr>
            <a:r>
              <a:rPr lang="en-US" dirty="0"/>
              <a:t>Radical adaptations to life in deep sea</a:t>
            </a:r>
          </a:p>
          <a:p>
            <a:pPr lvl="1">
              <a:buFont typeface="Arial"/>
              <a:buChar char="•"/>
            </a:pPr>
            <a:r>
              <a:rPr lang="en-US" dirty="0"/>
              <a:t>Lowest mass-specific metabolic rate</a:t>
            </a:r>
          </a:p>
          <a:p>
            <a:pPr lvl="1">
              <a:buFont typeface="Arial"/>
              <a:buChar char="•"/>
            </a:pPr>
            <a:r>
              <a:rPr lang="en-US" dirty="0"/>
              <a:t>Sophisticated </a:t>
            </a:r>
            <a:r>
              <a:rPr lang="en-US" dirty="0" err="1"/>
              <a:t>statocysts</a:t>
            </a:r>
            <a:endParaRPr lang="en-US" dirty="0"/>
          </a:p>
          <a:p>
            <a:pPr lvl="1">
              <a:buFont typeface="Arial"/>
              <a:buChar char="•"/>
            </a:pPr>
            <a:r>
              <a:rPr lang="en-US" dirty="0"/>
              <a:t>Ammonium-rich tissues</a:t>
            </a:r>
            <a:endParaRPr lang="en-US" dirty="0" smtClean="0"/>
          </a:p>
          <a:p>
            <a:pPr>
              <a:buFont typeface="Arial"/>
              <a:buChar char="•"/>
            </a:pPr>
            <a:r>
              <a:rPr lang="en-US" dirty="0" smtClean="0"/>
              <a:t>No ink sac, </a:t>
            </a:r>
          </a:p>
          <a:p>
            <a:pPr lvl="1">
              <a:buFont typeface="Arial"/>
              <a:buChar char="•"/>
            </a:pPr>
            <a:r>
              <a:rPr lang="en-US" dirty="0"/>
              <a:t>B</a:t>
            </a:r>
            <a:r>
              <a:rPr lang="en-US" dirty="0" smtClean="0"/>
              <a:t>ioluminescent mucus as defense system</a:t>
            </a:r>
          </a:p>
          <a:p>
            <a:pPr lvl="1">
              <a:buFont typeface="Arial"/>
              <a:buChar char="•"/>
            </a:pPr>
            <a:r>
              <a:rPr lang="en-US" dirty="0" smtClean="0"/>
              <a:t>Turn inside-out</a:t>
            </a:r>
            <a:endParaRPr lang="en-US" dirty="0"/>
          </a:p>
        </p:txBody>
      </p:sp>
      <p:pic>
        <p:nvPicPr>
          <p:cNvPr id="5" name="Picture 4" descr="vampire squid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251" y="4549573"/>
            <a:ext cx="3199750" cy="2332641"/>
          </a:xfrm>
          <a:prstGeom prst="rect">
            <a:avLst/>
          </a:prstGeom>
        </p:spPr>
      </p:pic>
      <p:pic>
        <p:nvPicPr>
          <p:cNvPr id="4" name="Picture 3" descr="i-730c1c24b88f0c40a7045ac49501b3ba-vampyroteuthis_lg.jpg (1280×85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4250" y="1498602"/>
            <a:ext cx="3199749" cy="3067905"/>
          </a:xfrm>
          <a:prstGeom prst="rect">
            <a:avLst/>
          </a:prstGeom>
        </p:spPr>
      </p:pic>
    </p:spTree>
    <p:extLst>
      <p:ext uri="{BB962C8B-B14F-4D97-AF65-F5344CB8AC3E}">
        <p14:creationId xmlns:p14="http://schemas.microsoft.com/office/powerpoint/2010/main" val="20832024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Giant Squid: </a:t>
            </a:r>
            <a:br>
              <a:rPr lang="en-US" dirty="0" smtClean="0"/>
            </a:br>
            <a:r>
              <a:rPr lang="en-US" i="1" dirty="0" err="1" smtClean="0"/>
              <a:t>Architeuthis</a:t>
            </a:r>
            <a:r>
              <a:rPr lang="en-US" i="1" dirty="0" smtClean="0"/>
              <a:t> dux</a:t>
            </a:r>
            <a:endParaRPr lang="en-US" dirty="0"/>
          </a:p>
        </p:txBody>
      </p:sp>
      <p:sp>
        <p:nvSpPr>
          <p:cNvPr id="3" name="Content Placeholder 2"/>
          <p:cNvSpPr>
            <a:spLocks noGrp="1"/>
          </p:cNvSpPr>
          <p:nvPr>
            <p:ph sz="quarter" idx="1"/>
          </p:nvPr>
        </p:nvSpPr>
        <p:spPr>
          <a:xfrm>
            <a:off x="612648" y="1600200"/>
            <a:ext cx="6617885" cy="2260600"/>
          </a:xfrm>
        </p:spPr>
        <p:txBody>
          <a:bodyPr>
            <a:normAutofit fontScale="77500" lnSpcReduction="20000"/>
          </a:bodyPr>
          <a:lstStyle/>
          <a:p>
            <a:pPr>
              <a:buFont typeface="Arial"/>
              <a:buChar char="•"/>
            </a:pPr>
            <a:r>
              <a:rPr lang="en-US" dirty="0" smtClean="0"/>
              <a:t>Elusive creature</a:t>
            </a:r>
          </a:p>
          <a:p>
            <a:pPr>
              <a:buFont typeface="Arial"/>
              <a:buChar char="•"/>
            </a:pPr>
            <a:r>
              <a:rPr lang="en-US" dirty="0" smtClean="0"/>
              <a:t>Eyes among the largest in the world- adaptation</a:t>
            </a:r>
          </a:p>
          <a:p>
            <a:pPr>
              <a:buFont typeface="Arial"/>
              <a:buChar char="•"/>
            </a:pPr>
            <a:r>
              <a:rPr lang="en-US" dirty="0" smtClean="0"/>
              <a:t>Tentacles with suction cups with rings of chitin</a:t>
            </a:r>
          </a:p>
          <a:p>
            <a:pPr>
              <a:buFont typeface="Arial"/>
              <a:buChar char="•"/>
            </a:pPr>
            <a:r>
              <a:rPr lang="en-US" dirty="0"/>
              <a:t>Highly complex nervous system and highly developed </a:t>
            </a:r>
            <a:r>
              <a:rPr lang="en-US" dirty="0" smtClean="0"/>
              <a:t>brain</a:t>
            </a:r>
          </a:p>
          <a:p>
            <a:pPr>
              <a:buFont typeface="Arial"/>
              <a:buChar char="•"/>
            </a:pPr>
            <a:endParaRPr lang="en-US" dirty="0"/>
          </a:p>
        </p:txBody>
      </p:sp>
      <p:pic>
        <p:nvPicPr>
          <p:cNvPr id="4" name="Picture 3" descr="Cynthia Mermaid_ Giant Squ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3860800"/>
            <a:ext cx="5829300" cy="2997200"/>
          </a:xfrm>
          <a:prstGeom prst="rect">
            <a:avLst/>
          </a:prstGeom>
        </p:spPr>
      </p:pic>
      <p:pic>
        <p:nvPicPr>
          <p:cNvPr id="5" name="Picture 4" descr="mdilleymillbrook - Bio Atlantic Giant Squi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60800"/>
            <a:ext cx="4013200" cy="3009900"/>
          </a:xfrm>
          <a:prstGeom prst="rect">
            <a:avLst/>
          </a:prstGeom>
        </p:spPr>
      </p:pic>
      <p:pic>
        <p:nvPicPr>
          <p:cNvPr id="6" name="Picture 5" descr="File_Giant squid Ranheim.jpg - Wikimedia Common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3955" y="228600"/>
            <a:ext cx="2160044" cy="3251200"/>
          </a:xfrm>
          <a:prstGeom prst="rect">
            <a:avLst/>
          </a:prstGeom>
        </p:spPr>
      </p:pic>
    </p:spTree>
    <p:extLst>
      <p:ext uri="{BB962C8B-B14F-4D97-AF65-F5344CB8AC3E}">
        <p14:creationId xmlns:p14="http://schemas.microsoft.com/office/powerpoint/2010/main" val="33097105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6482419" cy="990600"/>
          </a:xfrm>
        </p:spPr>
        <p:txBody>
          <a:bodyPr>
            <a:normAutofit fontScale="90000"/>
          </a:bodyPr>
          <a:lstStyle/>
          <a:p>
            <a:r>
              <a:rPr lang="en-US" dirty="0" smtClean="0"/>
              <a:t>Humboldt squid migration</a:t>
            </a:r>
            <a:endParaRPr lang="en-US" dirty="0"/>
          </a:p>
        </p:txBody>
      </p:sp>
      <p:sp>
        <p:nvSpPr>
          <p:cNvPr id="3" name="Content Placeholder 2"/>
          <p:cNvSpPr>
            <a:spLocks noGrp="1"/>
          </p:cNvSpPr>
          <p:nvPr>
            <p:ph sz="quarter" idx="1"/>
          </p:nvPr>
        </p:nvSpPr>
        <p:spPr>
          <a:xfrm>
            <a:off x="612648" y="1600200"/>
            <a:ext cx="8153400" cy="2071052"/>
          </a:xfrm>
        </p:spPr>
        <p:txBody>
          <a:bodyPr>
            <a:normAutofit fontScale="92500"/>
          </a:bodyPr>
          <a:lstStyle/>
          <a:p>
            <a:pPr>
              <a:buFont typeface="Arial"/>
              <a:buChar char="•"/>
            </a:pPr>
            <a:r>
              <a:rPr lang="en-US" dirty="0" smtClean="0"/>
              <a:t>Squids moving north </a:t>
            </a:r>
            <a:r>
              <a:rPr lang="en-US" dirty="0" smtClean="0"/>
              <a:t>in response </a:t>
            </a:r>
            <a:r>
              <a:rPr lang="en-US" dirty="0" smtClean="0"/>
              <a:t>to </a:t>
            </a:r>
            <a:r>
              <a:rPr lang="en-US" dirty="0" smtClean="0"/>
              <a:t>overfishing and climate change</a:t>
            </a:r>
          </a:p>
          <a:p>
            <a:pPr>
              <a:buFont typeface="Arial"/>
              <a:buChar char="•"/>
            </a:pPr>
            <a:r>
              <a:rPr lang="en-US" dirty="0" smtClean="0"/>
              <a:t>Ocean acidification changing their metabolism, driving them to shallower water</a:t>
            </a:r>
            <a:endParaRPr lang="en-US" dirty="0"/>
          </a:p>
        </p:txBody>
      </p:sp>
      <p:pic>
        <p:nvPicPr>
          <p:cNvPr id="4" name="Picture 3" descr="Shifting Squid_ Humboldt Squid Move North And South – Shifting Base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6" y="3454400"/>
            <a:ext cx="6152586" cy="3403599"/>
          </a:xfrm>
          <a:prstGeom prst="rect">
            <a:avLst/>
          </a:prstGeom>
        </p:spPr>
      </p:pic>
      <p:pic>
        <p:nvPicPr>
          <p:cNvPr id="5" name="Picture 4" descr="The Humboldt Squid « RENATUR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0"/>
            <a:ext cx="2438400" cy="1561170"/>
          </a:xfrm>
          <a:prstGeom prst="rect">
            <a:avLst/>
          </a:prstGeom>
        </p:spPr>
      </p:pic>
      <p:pic>
        <p:nvPicPr>
          <p:cNvPr id="7" name="Picture 6" descr="File_Dosidicus gigas.jpg - Wikipedia, the free encyclopedi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3466" y="3454400"/>
            <a:ext cx="3471333" cy="3403599"/>
          </a:xfrm>
          <a:prstGeom prst="rect">
            <a:avLst/>
          </a:prstGeom>
        </p:spPr>
      </p:pic>
    </p:spTree>
    <p:extLst>
      <p:ext uri="{BB962C8B-B14F-4D97-AF65-F5344CB8AC3E}">
        <p14:creationId xmlns:p14="http://schemas.microsoft.com/office/powerpoint/2010/main" val="16624411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Awesome Videos!</a:t>
            </a:r>
            <a:endParaRPr lang="en-US" dirty="0"/>
          </a:p>
        </p:txBody>
      </p:sp>
      <p:sp>
        <p:nvSpPr>
          <p:cNvPr id="3" name="Content Placeholder 2"/>
          <p:cNvSpPr>
            <a:spLocks noGrp="1"/>
          </p:cNvSpPr>
          <p:nvPr>
            <p:ph sz="quarter" idx="1"/>
          </p:nvPr>
        </p:nvSpPr>
        <p:spPr/>
        <p:txBody>
          <a:bodyPr>
            <a:normAutofit lnSpcReduction="10000"/>
          </a:bodyPr>
          <a:lstStyle/>
          <a:p>
            <a:pPr>
              <a:buFont typeface="Arial"/>
              <a:buChar char="•"/>
            </a:pPr>
            <a:r>
              <a:rPr lang="en-US" dirty="0" smtClean="0">
                <a:solidFill>
                  <a:srgbClr val="FF6600"/>
                </a:solidFill>
              </a:rPr>
              <a:t>Octopus camouflage</a:t>
            </a:r>
            <a:r>
              <a:rPr lang="en-US" dirty="0">
                <a:solidFill>
                  <a:srgbClr val="FF6600"/>
                </a:solidFill>
              </a:rPr>
              <a:t>: </a:t>
            </a:r>
            <a:r>
              <a:rPr lang="en-US" dirty="0">
                <a:solidFill>
                  <a:srgbClr val="000000"/>
                </a:solidFill>
              </a:rPr>
              <a:t>http://</a:t>
            </a:r>
            <a:r>
              <a:rPr lang="en-US" dirty="0" err="1">
                <a:solidFill>
                  <a:srgbClr val="000000"/>
                </a:solidFill>
              </a:rPr>
              <a:t>www.youtube.com</a:t>
            </a:r>
            <a:r>
              <a:rPr lang="en-US" dirty="0">
                <a:solidFill>
                  <a:srgbClr val="000000"/>
                </a:solidFill>
              </a:rPr>
              <a:t>/</a:t>
            </a:r>
            <a:r>
              <a:rPr lang="en-US" dirty="0" err="1">
                <a:solidFill>
                  <a:srgbClr val="000000"/>
                </a:solidFill>
              </a:rPr>
              <a:t>watch?v</a:t>
            </a:r>
            <a:r>
              <a:rPr lang="en-US" dirty="0">
                <a:solidFill>
                  <a:srgbClr val="000000"/>
                </a:solidFill>
              </a:rPr>
              <a:t>=</a:t>
            </a:r>
            <a:r>
              <a:rPr lang="en-US" dirty="0" err="1">
                <a:solidFill>
                  <a:srgbClr val="000000"/>
                </a:solidFill>
              </a:rPr>
              <a:t>PmDTtkZlMwM</a:t>
            </a:r>
            <a:endParaRPr lang="en-US" dirty="0">
              <a:solidFill>
                <a:srgbClr val="000000"/>
              </a:solidFill>
            </a:endParaRPr>
          </a:p>
          <a:p>
            <a:pPr>
              <a:buFont typeface="Arial"/>
              <a:buChar char="•"/>
            </a:pPr>
            <a:endParaRPr lang="en-US" dirty="0" smtClean="0">
              <a:solidFill>
                <a:srgbClr val="FF6600"/>
              </a:solidFill>
            </a:endParaRPr>
          </a:p>
          <a:p>
            <a:pPr>
              <a:buFont typeface="Arial"/>
              <a:buChar char="•"/>
            </a:pPr>
            <a:r>
              <a:rPr lang="en-US" dirty="0" smtClean="0">
                <a:solidFill>
                  <a:srgbClr val="FF6600"/>
                </a:solidFill>
              </a:rPr>
              <a:t>Cuttlefish </a:t>
            </a:r>
            <a:r>
              <a:rPr lang="en-US" dirty="0">
                <a:solidFill>
                  <a:srgbClr val="FF6600"/>
                </a:solidFill>
              </a:rPr>
              <a:t>camouflage: </a:t>
            </a:r>
            <a:r>
              <a:rPr lang="en-US" dirty="0"/>
              <a:t>http://</a:t>
            </a:r>
            <a:r>
              <a:rPr lang="en-US" dirty="0" err="1"/>
              <a:t>www.youtube.com</a:t>
            </a:r>
            <a:r>
              <a:rPr lang="en-US" dirty="0"/>
              <a:t>/</a:t>
            </a:r>
            <a:r>
              <a:rPr lang="en-US" dirty="0" err="1"/>
              <a:t>watch?v</a:t>
            </a:r>
            <a:r>
              <a:rPr lang="en-US" dirty="0"/>
              <a:t>=__XA6B41SQQ</a:t>
            </a:r>
            <a:endParaRPr lang="en-US" dirty="0" smtClean="0"/>
          </a:p>
          <a:p>
            <a:pPr>
              <a:buFont typeface="Arial"/>
              <a:buChar char="•"/>
            </a:pPr>
            <a:endParaRPr lang="en-US" dirty="0">
              <a:solidFill>
                <a:srgbClr val="FF6600"/>
              </a:solidFill>
            </a:endParaRPr>
          </a:p>
          <a:p>
            <a:pPr>
              <a:buFont typeface="Arial"/>
              <a:buChar char="•"/>
            </a:pPr>
            <a:r>
              <a:rPr lang="en-US" dirty="0" smtClean="0">
                <a:solidFill>
                  <a:srgbClr val="FF6600"/>
                </a:solidFill>
              </a:rPr>
              <a:t>Vampire </a:t>
            </a:r>
            <a:r>
              <a:rPr lang="en-US" dirty="0">
                <a:solidFill>
                  <a:srgbClr val="FF6600"/>
                </a:solidFill>
              </a:rPr>
              <a:t>squid: </a:t>
            </a:r>
            <a:r>
              <a:rPr lang="en-US" dirty="0"/>
              <a:t>http://</a:t>
            </a:r>
            <a:r>
              <a:rPr lang="en-US" dirty="0" err="1"/>
              <a:t>www.youtube.com</a:t>
            </a:r>
            <a:r>
              <a:rPr lang="en-US" dirty="0"/>
              <a:t>/</a:t>
            </a:r>
            <a:r>
              <a:rPr lang="en-US" dirty="0" err="1"/>
              <a:t>watch?v</a:t>
            </a:r>
            <a:r>
              <a:rPr lang="en-US" dirty="0"/>
              <a:t>=IWAnliNc6wk</a:t>
            </a:r>
            <a:endParaRPr lang="en-US" dirty="0"/>
          </a:p>
        </p:txBody>
      </p:sp>
    </p:spTree>
    <p:extLst>
      <p:ext uri="{BB962C8B-B14F-4D97-AF65-F5344CB8AC3E}">
        <p14:creationId xmlns:p14="http://schemas.microsoft.com/office/powerpoint/2010/main" val="41009245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Cephalopod Morphology</a:t>
            </a:r>
            <a:endParaRPr lang="en-US" dirty="0"/>
          </a:p>
        </p:txBody>
      </p:sp>
      <p:pic>
        <p:nvPicPr>
          <p:cNvPr id="6" name="Picture 5" descr="The mysteries of the nautilus - latimes.com-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2" y="2180889"/>
            <a:ext cx="3386691" cy="2596186"/>
          </a:xfrm>
          <a:prstGeom prst="rect">
            <a:avLst/>
          </a:prstGeom>
        </p:spPr>
      </p:pic>
      <p:cxnSp>
        <p:nvCxnSpPr>
          <p:cNvPr id="8" name="Straight Connector 7"/>
          <p:cNvCxnSpPr/>
          <p:nvPr/>
        </p:nvCxnSpPr>
        <p:spPr>
          <a:xfrm flipH="1" flipV="1">
            <a:off x="612648" y="1961302"/>
            <a:ext cx="234006" cy="798286"/>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26572" y="1596571"/>
            <a:ext cx="2068285" cy="400110"/>
          </a:xfrm>
          <a:prstGeom prst="rect">
            <a:avLst/>
          </a:prstGeom>
          <a:noFill/>
        </p:spPr>
        <p:txBody>
          <a:bodyPr wrap="square" rtlCol="0">
            <a:spAutoFit/>
          </a:bodyPr>
          <a:lstStyle/>
          <a:p>
            <a:r>
              <a:rPr lang="en-US" sz="2000" b="1" dirty="0" smtClean="0"/>
              <a:t>Shell</a:t>
            </a:r>
            <a:endParaRPr lang="en-US" sz="2000" b="1" dirty="0"/>
          </a:p>
        </p:txBody>
      </p:sp>
      <p:cxnSp>
        <p:nvCxnSpPr>
          <p:cNvPr id="12" name="Straight Connector 11"/>
          <p:cNvCxnSpPr/>
          <p:nvPr/>
        </p:nvCxnSpPr>
        <p:spPr>
          <a:xfrm flipH="1">
            <a:off x="3196192" y="2803679"/>
            <a:ext cx="668237" cy="879988"/>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713263" y="2403569"/>
            <a:ext cx="2068285" cy="400110"/>
          </a:xfrm>
          <a:prstGeom prst="rect">
            <a:avLst/>
          </a:prstGeom>
          <a:noFill/>
        </p:spPr>
        <p:txBody>
          <a:bodyPr wrap="square" rtlCol="0">
            <a:spAutoFit/>
          </a:bodyPr>
          <a:lstStyle/>
          <a:p>
            <a:r>
              <a:rPr lang="en-US" sz="2000" b="1" dirty="0" smtClean="0"/>
              <a:t>Tentacles</a:t>
            </a:r>
            <a:endParaRPr lang="en-US" sz="2000" b="1" dirty="0"/>
          </a:p>
        </p:txBody>
      </p:sp>
      <p:pic>
        <p:nvPicPr>
          <p:cNvPr id="16" name="Picture 15" descr="Cephalopoda, squid, octopus, cuttle fish and nautil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287" y="3120670"/>
            <a:ext cx="5100104" cy="3534798"/>
          </a:xfrm>
          <a:prstGeom prst="rect">
            <a:avLst/>
          </a:prstGeom>
        </p:spPr>
      </p:pic>
      <p:sp>
        <p:nvSpPr>
          <p:cNvPr id="17" name="Rectangle 16"/>
          <p:cNvSpPr/>
          <p:nvPr/>
        </p:nvSpPr>
        <p:spPr>
          <a:xfrm>
            <a:off x="4015621" y="4601152"/>
            <a:ext cx="615647" cy="18439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flipV="1">
            <a:off x="4258733" y="4785544"/>
            <a:ext cx="509792" cy="97971"/>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297796" y="4676870"/>
            <a:ext cx="2068285" cy="400110"/>
          </a:xfrm>
          <a:prstGeom prst="rect">
            <a:avLst/>
          </a:prstGeom>
          <a:noFill/>
        </p:spPr>
        <p:txBody>
          <a:bodyPr wrap="square" rtlCol="0">
            <a:spAutoFit/>
          </a:bodyPr>
          <a:lstStyle/>
          <a:p>
            <a:r>
              <a:rPr lang="en-US" sz="2000" b="1" dirty="0" smtClean="0"/>
              <a:t>Funnel</a:t>
            </a:r>
            <a:endParaRPr lang="en-US" sz="2000" b="1" dirty="0"/>
          </a:p>
        </p:txBody>
      </p:sp>
      <p:sp>
        <p:nvSpPr>
          <p:cNvPr id="22" name="Rectangle 21"/>
          <p:cNvSpPr/>
          <p:nvPr/>
        </p:nvSpPr>
        <p:spPr>
          <a:xfrm>
            <a:off x="8593667" y="5190071"/>
            <a:ext cx="423333" cy="228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781548" y="2603624"/>
            <a:ext cx="2068285" cy="400110"/>
          </a:xfrm>
          <a:prstGeom prst="rect">
            <a:avLst/>
          </a:prstGeom>
          <a:noFill/>
        </p:spPr>
        <p:txBody>
          <a:bodyPr wrap="square" rtlCol="0">
            <a:spAutoFit/>
          </a:bodyPr>
          <a:lstStyle/>
          <a:p>
            <a:r>
              <a:rPr lang="en-US" sz="2000" b="1" dirty="0" err="1" smtClean="0"/>
              <a:t>Siphuncle</a:t>
            </a:r>
            <a:endParaRPr lang="en-US" sz="2000" b="1" dirty="0"/>
          </a:p>
        </p:txBody>
      </p:sp>
      <p:cxnSp>
        <p:nvCxnSpPr>
          <p:cNvPr id="24" name="Straight Connector 23"/>
          <p:cNvCxnSpPr/>
          <p:nvPr/>
        </p:nvCxnSpPr>
        <p:spPr>
          <a:xfrm>
            <a:off x="6612467" y="3003734"/>
            <a:ext cx="325571" cy="695572"/>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8695266" y="4199469"/>
            <a:ext cx="369658" cy="4181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H="1">
            <a:off x="7675061" y="3003734"/>
            <a:ext cx="495272" cy="269059"/>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8020065" y="2995267"/>
            <a:ext cx="150268" cy="503616"/>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694991" y="2636946"/>
            <a:ext cx="2068285" cy="400110"/>
          </a:xfrm>
          <a:prstGeom prst="rect">
            <a:avLst/>
          </a:prstGeom>
          <a:noFill/>
        </p:spPr>
        <p:txBody>
          <a:bodyPr wrap="square" rtlCol="0">
            <a:spAutoFit/>
          </a:bodyPr>
          <a:lstStyle/>
          <a:p>
            <a:r>
              <a:rPr lang="en-US" sz="2000" b="1" dirty="0" smtClean="0"/>
              <a:t>Septa</a:t>
            </a:r>
            <a:endParaRPr lang="en-US" sz="2000" b="1" dirty="0"/>
          </a:p>
        </p:txBody>
      </p:sp>
      <p:sp>
        <p:nvSpPr>
          <p:cNvPr id="40" name="Rectangle 39"/>
          <p:cNvSpPr/>
          <p:nvPr/>
        </p:nvSpPr>
        <p:spPr>
          <a:xfrm>
            <a:off x="7916333" y="6087536"/>
            <a:ext cx="254000" cy="14393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7849833" y="6014601"/>
            <a:ext cx="481367" cy="284602"/>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084456" y="6238002"/>
            <a:ext cx="2068285" cy="400110"/>
          </a:xfrm>
          <a:prstGeom prst="rect">
            <a:avLst/>
          </a:prstGeom>
          <a:noFill/>
        </p:spPr>
        <p:txBody>
          <a:bodyPr wrap="square" rtlCol="0">
            <a:spAutoFit/>
          </a:bodyPr>
          <a:lstStyle/>
          <a:p>
            <a:r>
              <a:rPr lang="en-US" sz="2000" b="1" dirty="0" smtClean="0"/>
              <a:t>Heart</a:t>
            </a:r>
            <a:endParaRPr lang="en-US" sz="2000" b="1" dirty="0"/>
          </a:p>
        </p:txBody>
      </p:sp>
      <p:cxnSp>
        <p:nvCxnSpPr>
          <p:cNvPr id="44" name="Straight Connector 43"/>
          <p:cNvCxnSpPr/>
          <p:nvPr/>
        </p:nvCxnSpPr>
        <p:spPr>
          <a:xfrm>
            <a:off x="4478867" y="2803679"/>
            <a:ext cx="328075" cy="985308"/>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5842000" y="6366936"/>
            <a:ext cx="448733" cy="18626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p:nvPr/>
        </p:nvCxnSpPr>
        <p:spPr>
          <a:xfrm flipH="1">
            <a:off x="5781548" y="6096003"/>
            <a:ext cx="644653" cy="397933"/>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5064859" y="6246891"/>
            <a:ext cx="2068285" cy="400110"/>
          </a:xfrm>
          <a:prstGeom prst="rect">
            <a:avLst/>
          </a:prstGeom>
          <a:noFill/>
        </p:spPr>
        <p:txBody>
          <a:bodyPr wrap="square" rtlCol="0">
            <a:spAutoFit/>
          </a:bodyPr>
          <a:lstStyle/>
          <a:p>
            <a:r>
              <a:rPr lang="en-US" sz="2000" b="1" dirty="0" smtClean="0"/>
              <a:t>Gills</a:t>
            </a:r>
            <a:endParaRPr lang="en-US" sz="2000" b="1" dirty="0"/>
          </a:p>
        </p:txBody>
      </p:sp>
      <p:sp>
        <p:nvSpPr>
          <p:cNvPr id="53" name="Rectangle 52"/>
          <p:cNvSpPr/>
          <p:nvPr/>
        </p:nvSpPr>
        <p:spPr>
          <a:xfrm>
            <a:off x="4876800" y="5684399"/>
            <a:ext cx="338666" cy="28786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p:cNvCxnSpPr/>
          <p:nvPr/>
        </p:nvCxnSpPr>
        <p:spPr>
          <a:xfrm flipH="1">
            <a:off x="4631268" y="5773299"/>
            <a:ext cx="700946" cy="241302"/>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3866852" y="5832447"/>
            <a:ext cx="2068285" cy="400110"/>
          </a:xfrm>
          <a:prstGeom prst="rect">
            <a:avLst/>
          </a:prstGeom>
          <a:noFill/>
        </p:spPr>
        <p:txBody>
          <a:bodyPr wrap="square" rtlCol="0">
            <a:spAutoFit/>
          </a:bodyPr>
          <a:lstStyle/>
          <a:p>
            <a:r>
              <a:rPr lang="en-US" sz="2000" b="1" dirty="0" smtClean="0"/>
              <a:t>Shell</a:t>
            </a:r>
            <a:endParaRPr lang="en-US" sz="2000" b="1" dirty="0"/>
          </a:p>
        </p:txBody>
      </p:sp>
      <p:sp>
        <p:nvSpPr>
          <p:cNvPr id="57" name="Rectangle 56"/>
          <p:cNvSpPr/>
          <p:nvPr/>
        </p:nvSpPr>
        <p:spPr>
          <a:xfrm>
            <a:off x="4478867" y="4411136"/>
            <a:ext cx="524933" cy="19001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5477934" y="3352802"/>
            <a:ext cx="140019" cy="1089054"/>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4917928" y="3020041"/>
            <a:ext cx="2068285" cy="400110"/>
          </a:xfrm>
          <a:prstGeom prst="rect">
            <a:avLst/>
          </a:prstGeom>
          <a:noFill/>
        </p:spPr>
        <p:txBody>
          <a:bodyPr wrap="square" rtlCol="0">
            <a:spAutoFit/>
          </a:bodyPr>
          <a:lstStyle/>
          <a:p>
            <a:r>
              <a:rPr lang="en-US" sz="2000" b="1" dirty="0" smtClean="0"/>
              <a:t>Radula</a:t>
            </a:r>
            <a:endParaRPr lang="en-US" sz="2000" b="1" dirty="0"/>
          </a:p>
        </p:txBody>
      </p:sp>
    </p:spTree>
    <p:extLst>
      <p:ext uri="{BB962C8B-B14F-4D97-AF65-F5344CB8AC3E}">
        <p14:creationId xmlns:p14="http://schemas.microsoft.com/office/powerpoint/2010/main" val="624483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Cephalopod </a:t>
            </a:r>
            <a:r>
              <a:rPr lang="en-US" dirty="0" smtClean="0"/>
              <a:t>Morphology</a:t>
            </a:r>
            <a:endParaRPr lang="en-US" dirty="0"/>
          </a:p>
        </p:txBody>
      </p:sp>
      <p:pic>
        <p:nvPicPr>
          <p:cNvPr id="4" name="Picture 3" descr="File_Loligo vulgaris.jpg - Wikipedia, the free encycloped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2155213"/>
            <a:ext cx="4690533" cy="2958644"/>
          </a:xfrm>
          <a:prstGeom prst="rect">
            <a:avLst/>
          </a:prstGeom>
        </p:spPr>
      </p:pic>
      <p:cxnSp>
        <p:nvCxnSpPr>
          <p:cNvPr id="5" name="Straight Connector 4"/>
          <p:cNvCxnSpPr/>
          <p:nvPr/>
        </p:nvCxnSpPr>
        <p:spPr>
          <a:xfrm flipV="1">
            <a:off x="872067" y="4128760"/>
            <a:ext cx="333247" cy="44323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80998" y="4443057"/>
            <a:ext cx="2068285" cy="400110"/>
          </a:xfrm>
          <a:prstGeom prst="rect">
            <a:avLst/>
          </a:prstGeom>
          <a:noFill/>
        </p:spPr>
        <p:txBody>
          <a:bodyPr wrap="square" rtlCol="0">
            <a:spAutoFit/>
          </a:bodyPr>
          <a:lstStyle/>
          <a:p>
            <a:r>
              <a:rPr lang="en-US" sz="2000" b="1" dirty="0" smtClean="0">
                <a:solidFill>
                  <a:schemeClr val="bg1"/>
                </a:solidFill>
              </a:rPr>
              <a:t>Fins</a:t>
            </a:r>
            <a:endParaRPr lang="en-US" sz="2000" b="1" dirty="0">
              <a:solidFill>
                <a:schemeClr val="bg1"/>
              </a:solidFill>
            </a:endParaRPr>
          </a:p>
        </p:txBody>
      </p:sp>
      <p:cxnSp>
        <p:nvCxnSpPr>
          <p:cNvPr id="9" name="Straight Connector 8"/>
          <p:cNvCxnSpPr/>
          <p:nvPr/>
        </p:nvCxnSpPr>
        <p:spPr>
          <a:xfrm flipV="1">
            <a:off x="1538561" y="4621552"/>
            <a:ext cx="0" cy="644705"/>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05314" y="5223922"/>
            <a:ext cx="2068285" cy="707886"/>
          </a:xfrm>
          <a:prstGeom prst="rect">
            <a:avLst/>
          </a:prstGeom>
          <a:noFill/>
        </p:spPr>
        <p:txBody>
          <a:bodyPr wrap="square" rtlCol="0">
            <a:spAutoFit/>
          </a:bodyPr>
          <a:lstStyle/>
          <a:p>
            <a:r>
              <a:rPr lang="en-US" sz="2000" b="1" dirty="0" smtClean="0"/>
              <a:t>Extendable Tentacle</a:t>
            </a:r>
            <a:endParaRPr lang="en-US" sz="2000" b="1" dirty="0"/>
          </a:p>
        </p:txBody>
      </p:sp>
      <p:cxnSp>
        <p:nvCxnSpPr>
          <p:cNvPr id="12" name="Straight Connector 11"/>
          <p:cNvCxnSpPr/>
          <p:nvPr/>
        </p:nvCxnSpPr>
        <p:spPr>
          <a:xfrm flipH="1">
            <a:off x="4301067" y="3837930"/>
            <a:ext cx="84668" cy="48006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021665" y="4226068"/>
            <a:ext cx="2068285" cy="400110"/>
          </a:xfrm>
          <a:prstGeom prst="rect">
            <a:avLst/>
          </a:prstGeom>
          <a:noFill/>
        </p:spPr>
        <p:txBody>
          <a:bodyPr wrap="square" rtlCol="0">
            <a:spAutoFit/>
          </a:bodyPr>
          <a:lstStyle/>
          <a:p>
            <a:r>
              <a:rPr lang="en-US" sz="2000" b="1" dirty="0" smtClean="0">
                <a:solidFill>
                  <a:schemeClr val="bg1"/>
                </a:solidFill>
              </a:rPr>
              <a:t>Arms</a:t>
            </a:r>
            <a:endParaRPr lang="en-US" sz="2000" b="1" dirty="0">
              <a:solidFill>
                <a:schemeClr val="bg1"/>
              </a:solidFill>
            </a:endParaRPr>
          </a:p>
        </p:txBody>
      </p:sp>
      <p:cxnSp>
        <p:nvCxnSpPr>
          <p:cNvPr id="16" name="Straight Connector 15"/>
          <p:cNvCxnSpPr/>
          <p:nvPr/>
        </p:nvCxnSpPr>
        <p:spPr>
          <a:xfrm flipV="1">
            <a:off x="2452330" y="1930400"/>
            <a:ext cx="189270" cy="1100657"/>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102781" y="1565858"/>
            <a:ext cx="2068285" cy="400110"/>
          </a:xfrm>
          <a:prstGeom prst="rect">
            <a:avLst/>
          </a:prstGeom>
          <a:noFill/>
        </p:spPr>
        <p:txBody>
          <a:bodyPr wrap="square" rtlCol="0">
            <a:spAutoFit/>
          </a:bodyPr>
          <a:lstStyle/>
          <a:p>
            <a:r>
              <a:rPr lang="en-US" sz="2000" b="1" dirty="0" smtClean="0"/>
              <a:t>Mantle</a:t>
            </a:r>
            <a:endParaRPr lang="en-US" sz="2000" b="1" dirty="0"/>
          </a:p>
        </p:txBody>
      </p:sp>
      <p:pic>
        <p:nvPicPr>
          <p:cNvPr id="19" name="Picture 18" descr="Inbox (2232 mess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36089" y="2296034"/>
            <a:ext cx="5205968" cy="3813348"/>
          </a:xfrm>
          <a:prstGeom prst="rect">
            <a:avLst/>
          </a:prstGeom>
        </p:spPr>
      </p:pic>
    </p:spTree>
    <p:extLst>
      <p:ext uri="{BB962C8B-B14F-4D97-AF65-F5344CB8AC3E}">
        <p14:creationId xmlns:p14="http://schemas.microsoft.com/office/powerpoint/2010/main" val="36955666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a:t>
            </a:r>
            <a:endParaRPr lang="en-US" dirty="0"/>
          </a:p>
        </p:txBody>
      </p:sp>
      <p:sp>
        <p:nvSpPr>
          <p:cNvPr id="3" name="Content Placeholder 2"/>
          <p:cNvSpPr>
            <a:spLocks noGrp="1"/>
          </p:cNvSpPr>
          <p:nvPr>
            <p:ph sz="quarter" idx="1"/>
          </p:nvPr>
        </p:nvSpPr>
        <p:spPr>
          <a:xfrm>
            <a:off x="612648" y="1600199"/>
            <a:ext cx="8153400" cy="5088467"/>
          </a:xfrm>
        </p:spPr>
        <p:txBody>
          <a:bodyPr>
            <a:normAutofit fontScale="92500" lnSpcReduction="10000"/>
          </a:bodyPr>
          <a:lstStyle/>
          <a:p>
            <a:pPr>
              <a:buFont typeface="Arial"/>
              <a:buChar char="•"/>
            </a:pPr>
            <a:endParaRPr lang="en-US" dirty="0" smtClean="0"/>
          </a:p>
          <a:p>
            <a:pPr>
              <a:buFont typeface="Arial"/>
              <a:buChar char="•"/>
            </a:pPr>
            <a:endParaRPr lang="en-US" dirty="0"/>
          </a:p>
          <a:p>
            <a:pPr>
              <a:buFont typeface="Arial"/>
              <a:buChar char="•"/>
            </a:pPr>
            <a:r>
              <a:rPr lang="en-US" dirty="0" err="1" smtClean="0"/>
              <a:t>Nautiloidea</a:t>
            </a:r>
            <a:endParaRPr lang="en-US" dirty="0" smtClean="0"/>
          </a:p>
          <a:p>
            <a:pPr>
              <a:buFont typeface="Arial"/>
              <a:buChar char="•"/>
            </a:pPr>
            <a:endParaRPr lang="en-US" dirty="0"/>
          </a:p>
          <a:p>
            <a:pPr>
              <a:buFont typeface="Arial"/>
              <a:buChar char="•"/>
            </a:pPr>
            <a:endParaRPr lang="en-US" dirty="0" smtClean="0"/>
          </a:p>
          <a:p>
            <a:pPr marL="0" indent="0">
              <a:buNone/>
            </a:pPr>
            <a:endParaRPr lang="en-US" dirty="0" smtClean="0"/>
          </a:p>
          <a:p>
            <a:pPr>
              <a:buFont typeface="Arial"/>
              <a:buChar char="•"/>
            </a:pPr>
            <a:r>
              <a:rPr lang="en-US" dirty="0" err="1" smtClean="0"/>
              <a:t>Coleoidea</a:t>
            </a:r>
            <a:endParaRPr lang="en-US" dirty="0" smtClean="0"/>
          </a:p>
          <a:p>
            <a:pPr>
              <a:buFont typeface="Arial"/>
              <a:buChar char="•"/>
            </a:pPr>
            <a:endParaRPr lang="en-US" dirty="0"/>
          </a:p>
          <a:p>
            <a:pPr>
              <a:buFont typeface="Arial"/>
              <a:buChar char="•"/>
            </a:pPr>
            <a:endParaRPr lang="en-US" dirty="0" smtClean="0"/>
          </a:p>
          <a:p>
            <a:pPr>
              <a:buFont typeface="Arial"/>
              <a:buChar char="•"/>
            </a:pPr>
            <a:endParaRPr lang="en-US" dirty="0" smtClean="0"/>
          </a:p>
          <a:p>
            <a:pPr>
              <a:buFont typeface="Courier New"/>
              <a:buChar char="o"/>
            </a:pPr>
            <a:r>
              <a:rPr lang="en-US" dirty="0" err="1"/>
              <a:t>Ammonoidea</a:t>
            </a:r>
            <a:endParaRPr lang="en-US" dirty="0"/>
          </a:p>
          <a:p>
            <a:pPr>
              <a:buFont typeface="Arial"/>
              <a:buChar char="•"/>
            </a:pPr>
            <a:endParaRPr lang="en-US" dirty="0"/>
          </a:p>
        </p:txBody>
      </p:sp>
      <p:pic>
        <p:nvPicPr>
          <p:cNvPr id="4" name="Picture 3" descr="Lyme Regis Fossils_ Nautiloids and Nautil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234" y="1498602"/>
            <a:ext cx="2463800" cy="1854200"/>
          </a:xfrm>
          <a:prstGeom prst="rect">
            <a:avLst/>
          </a:prstGeom>
        </p:spPr>
      </p:pic>
      <p:pic>
        <p:nvPicPr>
          <p:cNvPr id="7" name="Picture 6" descr="Ammonoidea - Google Search-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234" y="5010374"/>
            <a:ext cx="2288118" cy="1864563"/>
          </a:xfrm>
          <a:prstGeom prst="rect">
            <a:avLst/>
          </a:prstGeom>
        </p:spPr>
      </p:pic>
      <p:pic>
        <p:nvPicPr>
          <p:cNvPr id="5" name="Picture 4" descr="Cephalopod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6234" y="3183472"/>
            <a:ext cx="5702300" cy="1932579"/>
          </a:xfrm>
          <a:prstGeom prst="rect">
            <a:avLst/>
          </a:prstGeom>
        </p:spPr>
      </p:pic>
    </p:spTree>
    <p:extLst>
      <p:ext uri="{BB962C8B-B14F-4D97-AF65-F5344CB8AC3E}">
        <p14:creationId xmlns:p14="http://schemas.microsoft.com/office/powerpoint/2010/main" val="29941084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ecology</a:t>
            </a:r>
            <a:endParaRPr lang="en-US" dirty="0"/>
          </a:p>
        </p:txBody>
      </p:sp>
      <p:sp>
        <p:nvSpPr>
          <p:cNvPr id="3" name="Content Placeholder 2"/>
          <p:cNvSpPr>
            <a:spLocks noGrp="1"/>
          </p:cNvSpPr>
          <p:nvPr>
            <p:ph sz="quarter" idx="1"/>
          </p:nvPr>
        </p:nvSpPr>
        <p:spPr>
          <a:xfrm>
            <a:off x="4131732" y="1600200"/>
            <a:ext cx="4634315" cy="4495800"/>
          </a:xfrm>
        </p:spPr>
        <p:txBody>
          <a:bodyPr/>
          <a:lstStyle/>
          <a:p>
            <a:pPr>
              <a:buFont typeface="Arial"/>
              <a:buChar char="•"/>
            </a:pPr>
            <a:r>
              <a:rPr lang="en-US" dirty="0" smtClean="0"/>
              <a:t>Strictly marine, none can tolerate freshwater</a:t>
            </a:r>
          </a:p>
          <a:p>
            <a:pPr>
              <a:buFont typeface="Arial"/>
              <a:buChar char="•"/>
            </a:pPr>
            <a:r>
              <a:rPr lang="en-US" dirty="0" smtClean="0"/>
              <a:t>Occupy most depths of ocean- from abyssal plain to sea </a:t>
            </a:r>
            <a:r>
              <a:rPr lang="en-US" dirty="0" smtClean="0"/>
              <a:t>surface</a:t>
            </a:r>
          </a:p>
          <a:p>
            <a:pPr>
              <a:buFont typeface="Arial"/>
              <a:buChar char="•"/>
            </a:pPr>
            <a:r>
              <a:rPr lang="en-US" dirty="0" smtClean="0"/>
              <a:t>All are predators and use tentacles to catch prey, beak to consume</a:t>
            </a:r>
            <a:endParaRPr lang="en-US" dirty="0"/>
          </a:p>
        </p:txBody>
      </p:sp>
      <p:pic>
        <p:nvPicPr>
          <p:cNvPr id="4" name="Picture 3" descr="Cuttlefish (cephalopod) Looking Into Camera With Tentacles Raised... Royalty Free Stock Photo, Pictures, Images And Stock Photography. Image 893227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82" y="1566046"/>
            <a:ext cx="3519084" cy="5258087"/>
          </a:xfrm>
          <a:prstGeom prst="rect">
            <a:avLst/>
          </a:prstGeom>
        </p:spPr>
      </p:pic>
    </p:spTree>
    <p:extLst>
      <p:ext uri="{BB962C8B-B14F-4D97-AF65-F5344CB8AC3E}">
        <p14:creationId xmlns:p14="http://schemas.microsoft.com/office/powerpoint/2010/main" val="8864908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Cephalopod Shells</a:t>
            </a:r>
            <a:endParaRPr lang="en-US" dirty="0"/>
          </a:p>
        </p:txBody>
      </p:sp>
      <p:pic>
        <p:nvPicPr>
          <p:cNvPr id="4" name="Picture 3" descr="FH Perry Builder | Relationshi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225" y="4080933"/>
            <a:ext cx="3276242" cy="2607734"/>
          </a:xfrm>
          <a:prstGeom prst="rect">
            <a:avLst/>
          </a:prstGeom>
        </p:spPr>
      </p:pic>
      <p:sp>
        <p:nvSpPr>
          <p:cNvPr id="5" name="Content Placeholder 2"/>
          <p:cNvSpPr txBox="1">
            <a:spLocks/>
          </p:cNvSpPr>
          <p:nvPr/>
        </p:nvSpPr>
        <p:spPr>
          <a:xfrm>
            <a:off x="612648" y="4115429"/>
            <a:ext cx="3231218" cy="278553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buFont typeface="Arial"/>
              <a:buChar char="•"/>
            </a:pPr>
            <a:r>
              <a:rPr lang="en-US" dirty="0" smtClean="0"/>
              <a:t>Calcified tube</a:t>
            </a:r>
          </a:p>
          <a:p>
            <a:pPr lvl="1">
              <a:buFont typeface="Arial"/>
              <a:buChar char="•"/>
            </a:pPr>
            <a:r>
              <a:rPr lang="en-US" dirty="0" smtClean="0"/>
              <a:t>Osmotic pump       empty water from chambers, buoyancy</a:t>
            </a:r>
          </a:p>
          <a:p>
            <a:pPr lvl="1">
              <a:buFont typeface="Arial"/>
              <a:buChar char="•"/>
            </a:pPr>
            <a:endParaRPr lang="en-US" dirty="0" smtClean="0"/>
          </a:p>
        </p:txBody>
      </p:sp>
      <p:sp>
        <p:nvSpPr>
          <p:cNvPr id="6" name="TextBox 5"/>
          <p:cNvSpPr txBox="1"/>
          <p:nvPr/>
        </p:nvSpPr>
        <p:spPr>
          <a:xfrm>
            <a:off x="5774270" y="6620930"/>
            <a:ext cx="4673599" cy="246221"/>
          </a:xfrm>
          <a:prstGeom prst="rect">
            <a:avLst/>
          </a:prstGeom>
          <a:noFill/>
        </p:spPr>
        <p:txBody>
          <a:bodyPr wrap="square" rtlCol="0">
            <a:spAutoFit/>
          </a:bodyPr>
          <a:lstStyle/>
          <a:p>
            <a:r>
              <a:rPr lang="en-US" sz="1000" dirty="0"/>
              <a:t>http://</a:t>
            </a:r>
            <a:r>
              <a:rPr lang="en-US" sz="1000" dirty="0" err="1"/>
              <a:t>www.fhperry.com</a:t>
            </a:r>
            <a:r>
              <a:rPr lang="en-US" sz="1000" dirty="0"/>
              <a:t>/pages/</a:t>
            </a:r>
            <a:r>
              <a:rPr lang="en-US" sz="1000" dirty="0" err="1"/>
              <a:t>relationships.html</a:t>
            </a:r>
            <a:endParaRPr lang="en-US" sz="1000" dirty="0"/>
          </a:p>
        </p:txBody>
      </p:sp>
      <p:pic>
        <p:nvPicPr>
          <p:cNvPr id="7" name="Picture 6" descr="Siphuncle - Wikipedia, the free encycloped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7708" y="5113867"/>
            <a:ext cx="1708031" cy="1676401"/>
          </a:xfrm>
          <a:prstGeom prst="rect">
            <a:avLst/>
          </a:prstGeom>
        </p:spPr>
      </p:pic>
      <p:sp>
        <p:nvSpPr>
          <p:cNvPr id="8" name="Right Arrow 7"/>
          <p:cNvSpPr/>
          <p:nvPr/>
        </p:nvSpPr>
        <p:spPr>
          <a:xfrm>
            <a:off x="3843865" y="4741293"/>
            <a:ext cx="457200" cy="2370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
          </p:nvPr>
        </p:nvSpPr>
        <p:spPr>
          <a:xfrm>
            <a:off x="612648" y="1600200"/>
            <a:ext cx="8153400" cy="2785533"/>
          </a:xfrm>
        </p:spPr>
        <p:txBody>
          <a:bodyPr/>
          <a:lstStyle/>
          <a:p>
            <a:pPr>
              <a:buFont typeface="Arial"/>
              <a:buChar char="•"/>
            </a:pPr>
            <a:r>
              <a:rPr lang="en-US" dirty="0" smtClean="0"/>
              <a:t>Nautilus possess a true external shell</a:t>
            </a:r>
          </a:p>
          <a:p>
            <a:pPr lvl="1">
              <a:buFont typeface="Arial"/>
              <a:buChar char="•"/>
            </a:pPr>
            <a:r>
              <a:rPr lang="en-US" dirty="0" err="1" smtClean="0"/>
              <a:t>Hypostracum</a:t>
            </a:r>
            <a:r>
              <a:rPr lang="en-US" dirty="0" smtClean="0"/>
              <a:t>, </a:t>
            </a:r>
            <a:r>
              <a:rPr lang="en-US" dirty="0" err="1" smtClean="0"/>
              <a:t>Ostracum</a:t>
            </a:r>
            <a:r>
              <a:rPr lang="en-US" dirty="0" smtClean="0"/>
              <a:t>, </a:t>
            </a:r>
            <a:r>
              <a:rPr lang="en-US" dirty="0" err="1" smtClean="0"/>
              <a:t>Periostracum</a:t>
            </a:r>
            <a:endParaRPr lang="en-US" dirty="0" smtClean="0"/>
          </a:p>
          <a:p>
            <a:pPr>
              <a:buFont typeface="Arial"/>
              <a:buChar char="•"/>
            </a:pPr>
            <a:r>
              <a:rPr lang="en-US" dirty="0" smtClean="0"/>
              <a:t>Shell spiral and divided by septa</a:t>
            </a:r>
          </a:p>
          <a:p>
            <a:pPr lvl="1">
              <a:buFont typeface="Arial"/>
              <a:buChar char="•"/>
            </a:pPr>
            <a:r>
              <a:rPr lang="en-US" dirty="0" smtClean="0"/>
              <a:t>Animal in largest outermost chamber</a:t>
            </a:r>
          </a:p>
          <a:p>
            <a:pPr>
              <a:buFont typeface="Arial"/>
              <a:buChar char="•"/>
            </a:pPr>
            <a:r>
              <a:rPr lang="en-US" dirty="0"/>
              <a:t>Septa penetrated by </a:t>
            </a:r>
            <a:r>
              <a:rPr lang="en-US" dirty="0" err="1" smtClean="0"/>
              <a:t>siphuncle</a:t>
            </a:r>
            <a:endParaRPr lang="en-US" dirty="0"/>
          </a:p>
          <a:p>
            <a:pPr>
              <a:buFont typeface="Arial"/>
              <a:buChar char="•"/>
            </a:pPr>
            <a:endParaRPr lang="en-US" dirty="0" smtClean="0"/>
          </a:p>
        </p:txBody>
      </p:sp>
    </p:spTree>
    <p:extLst>
      <p:ext uri="{BB962C8B-B14F-4D97-AF65-F5344CB8AC3E}">
        <p14:creationId xmlns:p14="http://schemas.microsoft.com/office/powerpoint/2010/main" val="1878542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Shells and Buoyancy Regulation</a:t>
            </a:r>
            <a:endParaRPr lang="en-US" dirty="0"/>
          </a:p>
        </p:txBody>
      </p:sp>
      <p:sp>
        <p:nvSpPr>
          <p:cNvPr id="3" name="Content Placeholder 2"/>
          <p:cNvSpPr>
            <a:spLocks noGrp="1"/>
          </p:cNvSpPr>
          <p:nvPr>
            <p:ph sz="quarter" idx="1"/>
          </p:nvPr>
        </p:nvSpPr>
        <p:spPr>
          <a:xfrm>
            <a:off x="612648" y="1600200"/>
            <a:ext cx="7566152" cy="4495800"/>
          </a:xfrm>
        </p:spPr>
        <p:txBody>
          <a:bodyPr/>
          <a:lstStyle/>
          <a:p>
            <a:pPr>
              <a:buFont typeface="Arial"/>
              <a:buChar char="•"/>
            </a:pPr>
            <a:r>
              <a:rPr lang="en-US" dirty="0" smtClean="0"/>
              <a:t>Nautilus: chambered shell</a:t>
            </a:r>
          </a:p>
          <a:p>
            <a:pPr lvl="1">
              <a:buFont typeface="Arial"/>
              <a:buChar char="•"/>
            </a:pPr>
            <a:r>
              <a:rPr lang="en-US" dirty="0" smtClean="0"/>
              <a:t>Gas diffusion into gap between mantle and shell</a:t>
            </a:r>
          </a:p>
          <a:p>
            <a:pPr>
              <a:buFont typeface="Arial"/>
              <a:buChar char="•"/>
            </a:pPr>
            <a:r>
              <a:rPr lang="en-US" dirty="0" smtClean="0"/>
              <a:t>Cuttlefish: internal chambered shell involved in buoyancy regulation</a:t>
            </a:r>
          </a:p>
          <a:p>
            <a:pPr>
              <a:buFont typeface="Arial"/>
              <a:buChar char="•"/>
            </a:pPr>
            <a:r>
              <a:rPr lang="en-US" dirty="0" smtClean="0"/>
              <a:t>Squid: internalized shell=pen</a:t>
            </a:r>
          </a:p>
          <a:p>
            <a:pPr>
              <a:buFont typeface="Arial"/>
              <a:buChar char="•"/>
            </a:pPr>
            <a:r>
              <a:rPr lang="en-US" dirty="0" smtClean="0"/>
              <a:t>Regulate water volume</a:t>
            </a:r>
          </a:p>
        </p:txBody>
      </p:sp>
      <p:pic>
        <p:nvPicPr>
          <p:cNvPr id="4" name="Picture 3" descr="File_Spirula spirula.jpg - Wikipedia, the free 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 y="5130798"/>
            <a:ext cx="4060749" cy="1659467"/>
          </a:xfrm>
          <a:prstGeom prst="rect">
            <a:avLst/>
          </a:prstGeom>
        </p:spPr>
      </p:pic>
      <p:pic>
        <p:nvPicPr>
          <p:cNvPr id="5" name="Picture 4" descr="cuttlebone - Google Sear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032" y="5298432"/>
            <a:ext cx="3881967" cy="1559568"/>
          </a:xfrm>
          <a:prstGeom prst="rect">
            <a:avLst/>
          </a:prstGeom>
        </p:spPr>
      </p:pic>
      <p:pic>
        <p:nvPicPr>
          <p:cNvPr id="6" name="Picture 5" descr="Herklots_1859_I_2_Sepia_officinalis_-_schelp.jpg (240×2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0702" y="3437466"/>
            <a:ext cx="2073297" cy="1844883"/>
          </a:xfrm>
          <a:prstGeom prst="rect">
            <a:avLst/>
          </a:prstGeom>
        </p:spPr>
      </p:pic>
    </p:spTree>
    <p:extLst>
      <p:ext uri="{BB962C8B-B14F-4D97-AF65-F5344CB8AC3E}">
        <p14:creationId xmlns:p14="http://schemas.microsoft.com/office/powerpoint/2010/main" val="3832115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a:t>
            </a:r>
            <a:endParaRPr lang="en-US" dirty="0"/>
          </a:p>
        </p:txBody>
      </p:sp>
      <p:sp>
        <p:nvSpPr>
          <p:cNvPr id="3" name="Content Placeholder 2"/>
          <p:cNvSpPr>
            <a:spLocks noGrp="1"/>
          </p:cNvSpPr>
          <p:nvPr>
            <p:ph sz="quarter" idx="1"/>
          </p:nvPr>
        </p:nvSpPr>
        <p:spPr>
          <a:xfrm>
            <a:off x="612648" y="1557866"/>
            <a:ext cx="8153400" cy="2406451"/>
          </a:xfrm>
        </p:spPr>
        <p:txBody>
          <a:bodyPr>
            <a:normAutofit fontScale="77500" lnSpcReduction="20000"/>
          </a:bodyPr>
          <a:lstStyle/>
          <a:p>
            <a:pPr>
              <a:buFont typeface="Arial"/>
              <a:buChar char="•"/>
            </a:pPr>
            <a:r>
              <a:rPr lang="en-US" dirty="0"/>
              <a:t>J</a:t>
            </a:r>
            <a:r>
              <a:rPr lang="en-US" dirty="0" smtClean="0"/>
              <a:t>et </a:t>
            </a:r>
            <a:r>
              <a:rPr lang="en-US" dirty="0"/>
              <a:t>propulsion</a:t>
            </a:r>
          </a:p>
          <a:p>
            <a:pPr lvl="1">
              <a:buFont typeface="Arial"/>
              <a:buChar char="•"/>
            </a:pPr>
            <a:r>
              <a:rPr lang="en-US" dirty="0" smtClean="0"/>
              <a:t>Nautilus: Expel </a:t>
            </a:r>
            <a:r>
              <a:rPr lang="en-US" dirty="0"/>
              <a:t>water from mantle cavity through </a:t>
            </a:r>
            <a:r>
              <a:rPr lang="en-US" dirty="0" smtClean="0"/>
              <a:t>funnel</a:t>
            </a:r>
          </a:p>
          <a:p>
            <a:pPr lvl="1">
              <a:buFont typeface="Arial"/>
              <a:buChar char="•"/>
            </a:pPr>
            <a:r>
              <a:rPr lang="en-US" dirty="0" smtClean="0"/>
              <a:t>Other cephalopods: contract and expand mantle tissue</a:t>
            </a:r>
          </a:p>
          <a:p>
            <a:pPr lvl="1">
              <a:buFont typeface="Arial"/>
              <a:buChar char="•"/>
            </a:pPr>
            <a:r>
              <a:rPr lang="en-US" dirty="0" smtClean="0"/>
              <a:t>Escaping </a:t>
            </a:r>
            <a:r>
              <a:rPr lang="en-US" dirty="0"/>
              <a:t>predators and capturing </a:t>
            </a:r>
            <a:r>
              <a:rPr lang="en-US" dirty="0" smtClean="0"/>
              <a:t>prey</a:t>
            </a:r>
          </a:p>
          <a:p>
            <a:pPr>
              <a:buFont typeface="Arial"/>
              <a:buChar char="•"/>
            </a:pPr>
            <a:r>
              <a:rPr lang="en-US" dirty="0" smtClean="0"/>
              <a:t>Arms (Octopus) or muscular lateral fins (squid and cuttlefish)</a:t>
            </a:r>
          </a:p>
        </p:txBody>
      </p:sp>
      <p:pic>
        <p:nvPicPr>
          <p:cNvPr id="4" name="Picture 3" descr="Cephalopod fin - Wikipedia, the free 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8982"/>
            <a:ext cx="9144000" cy="2809018"/>
          </a:xfrm>
          <a:prstGeom prst="rect">
            <a:avLst/>
          </a:prstGeom>
        </p:spPr>
      </p:pic>
    </p:spTree>
    <p:extLst>
      <p:ext uri="{BB962C8B-B14F-4D97-AF65-F5344CB8AC3E}">
        <p14:creationId xmlns:p14="http://schemas.microsoft.com/office/powerpoint/2010/main" val="212896370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4817</TotalTime>
  <Words>3071</Words>
  <Application>Microsoft Macintosh PowerPoint</Application>
  <PresentationFormat>On-screen Show (4:3)</PresentationFormat>
  <Paragraphs>287</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Median</vt:lpstr>
      <vt:lpstr>Mollusca: Class Cephalopoda</vt:lpstr>
      <vt:lpstr>Cephalophod Characteristics</vt:lpstr>
      <vt:lpstr>Cephalopod Morphology</vt:lpstr>
      <vt:lpstr>Cephalopod Morphology</vt:lpstr>
      <vt:lpstr>Taxonomy</vt:lpstr>
      <vt:lpstr>Cephalopod ecology</vt:lpstr>
      <vt:lpstr>Cephalopod Shells</vt:lpstr>
      <vt:lpstr>Shells and Buoyancy Regulation</vt:lpstr>
      <vt:lpstr>Movement</vt:lpstr>
      <vt:lpstr>Jet Propulsion</vt:lpstr>
      <vt:lpstr>Jet Propulsion</vt:lpstr>
      <vt:lpstr>Cephalopod protection</vt:lpstr>
      <vt:lpstr>Cephalopod protection</vt:lpstr>
      <vt:lpstr>Cephalopod protection</vt:lpstr>
      <vt:lpstr>Cephalopod protection</vt:lpstr>
      <vt:lpstr>Cephalopod protection</vt:lpstr>
      <vt:lpstr>Cephalopod protection</vt:lpstr>
      <vt:lpstr>Nervous System</vt:lpstr>
      <vt:lpstr>Squid giant axon: providing clues to nerve cell repair</vt:lpstr>
      <vt:lpstr>Feeding Mechanisms</vt:lpstr>
      <vt:lpstr>Digestive System</vt:lpstr>
      <vt:lpstr>Cephalopod Reproduction</vt:lpstr>
      <vt:lpstr>Paper Nautilus:  Argonauta</vt:lpstr>
      <vt:lpstr>Blue-ringed octopus</vt:lpstr>
      <vt:lpstr>Vampire squid Vampyroteuthis infernalis</vt:lpstr>
      <vt:lpstr>The Giant Squid:  Architeuthis dux</vt:lpstr>
      <vt:lpstr>Humboldt squid migration</vt:lpstr>
      <vt:lpstr>Awesome Videos!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Mollusca: Class Cephalopoda</dc:title>
  <dc:creator>Claire Ellis</dc:creator>
  <cp:lastModifiedBy>Claire Ellis</cp:lastModifiedBy>
  <cp:revision>148</cp:revision>
  <dcterms:created xsi:type="dcterms:W3CDTF">2013-04-22T21:41:05Z</dcterms:created>
  <dcterms:modified xsi:type="dcterms:W3CDTF">2013-04-29T05:41:32Z</dcterms:modified>
</cp:coreProperties>
</file>