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3" r:id="rId1"/>
  </p:sldMasterIdLst>
  <p:notesMasterIdLst>
    <p:notesMasterId r:id="rId29"/>
  </p:notesMasterIdLst>
  <p:sldIdLst>
    <p:sldId id="256" r:id="rId2"/>
    <p:sldId id="291" r:id="rId3"/>
    <p:sldId id="260" r:id="rId4"/>
    <p:sldId id="259" r:id="rId5"/>
    <p:sldId id="258" r:id="rId6"/>
    <p:sldId id="261" r:id="rId7"/>
    <p:sldId id="262" r:id="rId8"/>
    <p:sldId id="263" r:id="rId9"/>
    <p:sldId id="264" r:id="rId10"/>
    <p:sldId id="265" r:id="rId11"/>
    <p:sldId id="266" r:id="rId12"/>
    <p:sldId id="267" r:id="rId13"/>
    <p:sldId id="285" r:id="rId14"/>
    <p:sldId id="270" r:id="rId15"/>
    <p:sldId id="271" r:id="rId16"/>
    <p:sldId id="272" r:id="rId17"/>
    <p:sldId id="273" r:id="rId18"/>
    <p:sldId id="290" r:id="rId19"/>
    <p:sldId id="292" r:id="rId20"/>
    <p:sldId id="274" r:id="rId21"/>
    <p:sldId id="276" r:id="rId22"/>
    <p:sldId id="275" r:id="rId23"/>
    <p:sldId id="277" r:id="rId24"/>
    <p:sldId id="279" r:id="rId25"/>
    <p:sldId id="289" r:id="rId26"/>
    <p:sldId id="287" r:id="rId27"/>
    <p:sldId id="294"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40"/>
    <a:srgbClr val="66FF66"/>
    <a:srgbClr val="66FFCC"/>
    <a:srgbClr val="FF6666"/>
    <a:srgbClr val="FF6FCF"/>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8" autoAdjust="0"/>
    <p:restoredTop sz="85763" autoAdjust="0"/>
  </p:normalViewPr>
  <p:slideViewPr>
    <p:cSldViewPr snapToGrid="0" snapToObjects="1">
      <p:cViewPr varScale="1">
        <p:scale>
          <a:sx n="89" d="100"/>
          <a:sy n="89" d="100"/>
        </p:scale>
        <p:origin x="-1320" y="-96"/>
      </p:cViewPr>
      <p:guideLst>
        <p:guide orient="horz" pos="2160"/>
        <p:guide pos="2880"/>
      </p:guideLst>
    </p:cSldViewPr>
  </p:slideViewPr>
  <p:outlineViewPr>
    <p:cViewPr>
      <p:scale>
        <a:sx n="33" d="100"/>
        <a:sy n="33" d="100"/>
      </p:scale>
      <p:origin x="0" y="7808"/>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interSettings" Target="printerSettings/printerSettings1.bin"/><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Macintosh%20HD:Users:claireellis:Desktop:GOanalyses_summary.xlsx" TargetMode="External"/></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oleObject" Target="Macintosh%20HD:Users:claireellis:Desktop:GOanalyses_summary.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Sheet5!$F$1</c:f>
              <c:strCache>
                <c:ptCount val="1"/>
                <c:pt idx="0">
                  <c:v>Methylated CpGs 5x coverage</c:v>
                </c:pt>
              </c:strCache>
            </c:strRef>
          </c:tx>
          <c:dPt>
            <c:idx val="2"/>
            <c:bubble3D val="0"/>
            <c:spPr>
              <a:solidFill>
                <a:schemeClr val="bg1">
                  <a:lumMod val="65000"/>
                </a:schemeClr>
              </a:solidFill>
            </c:spPr>
          </c:dPt>
          <c:cat>
            <c:strRef>
              <c:f>Sheet5!$E$2:$E$4</c:f>
              <c:strCache>
                <c:ptCount val="3"/>
                <c:pt idx="0">
                  <c:v>Exons</c:v>
                </c:pt>
                <c:pt idx="1">
                  <c:v>Introns</c:v>
                </c:pt>
                <c:pt idx="2">
                  <c:v>Other</c:v>
                </c:pt>
              </c:strCache>
            </c:strRef>
          </c:cat>
          <c:val>
            <c:numRef>
              <c:f>Sheet5!$F$2:$F$4</c:f>
              <c:numCache>
                <c:formatCode>General</c:formatCode>
                <c:ptCount val="3"/>
                <c:pt idx="0">
                  <c:v>32.33</c:v>
                </c:pt>
                <c:pt idx="1">
                  <c:v>42.5</c:v>
                </c:pt>
                <c:pt idx="2">
                  <c:v>7.92</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spPr>
    <a:noFill/>
    <a:ln>
      <a:noFill/>
    </a:ln>
  </c:sp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pieChart>
        <c:varyColors val="1"/>
        <c:ser>
          <c:idx val="0"/>
          <c:order val="0"/>
          <c:dPt>
            <c:idx val="2"/>
            <c:bubble3D val="0"/>
            <c:spPr>
              <a:solidFill>
                <a:schemeClr val="bg1">
                  <a:lumMod val="65000"/>
                </a:schemeClr>
              </a:solidFill>
            </c:spPr>
          </c:dPt>
          <c:cat>
            <c:strRef>
              <c:f>Sheet5!$E$2:$E$4</c:f>
              <c:strCache>
                <c:ptCount val="3"/>
                <c:pt idx="0">
                  <c:v>Exons</c:v>
                </c:pt>
                <c:pt idx="1">
                  <c:v>Introns</c:v>
                </c:pt>
                <c:pt idx="2">
                  <c:v>Other</c:v>
                </c:pt>
              </c:strCache>
            </c:strRef>
          </c:cat>
          <c:val>
            <c:numRef>
              <c:f>Sheet5!$G$2:$G$4</c:f>
              <c:numCache>
                <c:formatCode>General</c:formatCode>
                <c:ptCount val="3"/>
                <c:pt idx="0">
                  <c:v>11.78</c:v>
                </c:pt>
                <c:pt idx="1">
                  <c:v>29.47</c:v>
                </c:pt>
                <c:pt idx="2">
                  <c:v>18.15</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spPr>
    <a:noFill/>
    <a:ln>
      <a:noFill/>
    </a:ln>
  </c:sp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70210B-9FDD-1344-B03B-3E75898C48B2}" type="datetimeFigureOut">
              <a:rPr lang="en-US" smtClean="0"/>
              <a:t>4/24/14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3FBCA06-6ED1-8F47-8E7B-B066DC370568}" type="slidenum">
              <a:rPr lang="en-US" smtClean="0"/>
              <a:t>‹#›</a:t>
            </a:fld>
            <a:endParaRPr lang="en-US"/>
          </a:p>
        </p:txBody>
      </p:sp>
    </p:spTree>
    <p:extLst>
      <p:ext uri="{BB962C8B-B14F-4D97-AF65-F5344CB8AC3E}">
        <p14:creationId xmlns:p14="http://schemas.microsoft.com/office/powerpoint/2010/main" val="363279805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Intent</a:t>
            </a:r>
            <a:r>
              <a:rPr lang="en-US" baseline="0" dirty="0" smtClean="0"/>
              <a:t> of this meeting for me to show my progress to date, discuss future research, proposed timeline for my degree, and approval on my Master’s proposal form</a:t>
            </a:r>
            <a:endParaRPr lang="en-US" dirty="0"/>
          </a:p>
        </p:txBody>
      </p:sp>
      <p:sp>
        <p:nvSpPr>
          <p:cNvPr id="4" name="Slide Number Placeholder 3"/>
          <p:cNvSpPr>
            <a:spLocks noGrp="1"/>
          </p:cNvSpPr>
          <p:nvPr>
            <p:ph type="sldNum" sz="quarter" idx="10"/>
          </p:nvPr>
        </p:nvSpPr>
        <p:spPr/>
        <p:txBody>
          <a:bodyPr/>
          <a:lstStyle/>
          <a:p>
            <a:fld id="{83FBCA06-6ED1-8F47-8E7B-B066DC370568}" type="slidenum">
              <a:rPr lang="en-US" smtClean="0"/>
              <a:t>1</a:t>
            </a:fld>
            <a:endParaRPr lang="en-US"/>
          </a:p>
        </p:txBody>
      </p:sp>
    </p:spTree>
    <p:extLst>
      <p:ext uri="{BB962C8B-B14F-4D97-AF65-F5344CB8AC3E}">
        <p14:creationId xmlns:p14="http://schemas.microsoft.com/office/powerpoint/2010/main" val="6765020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Found that a positive correlation exists between DNA methylation and gene expression in which genes with high expression levels had high methylation levels.  Interesting because previous research indicate the opposite- </a:t>
            </a:r>
            <a:r>
              <a:rPr lang="en-US" baseline="0" dirty="0" err="1" smtClean="0"/>
              <a:t>Riviere</a:t>
            </a:r>
            <a:r>
              <a:rPr lang="en-US" baseline="0" dirty="0" smtClean="0"/>
              <a:t> reported a negative correlation between DNA meth and gene expression of oyster developmental genes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Likely that relationship between methylation and gene expression is complex- and methylation pattern has been shown to be dependent on gene function. </a:t>
            </a:r>
            <a:r>
              <a:rPr lang="en-US" baseline="0" dirty="0" smtClean="0"/>
              <a:t>Different findings may be </a:t>
            </a:r>
            <a:r>
              <a:rPr lang="en-US" baseline="0" dirty="0" smtClean="0"/>
              <a:t>attributable to differences in cell type or differing role of methylation throughout oyster life history stages.  Also, </a:t>
            </a:r>
            <a:r>
              <a:rPr lang="en-US" baseline="0" dirty="0" err="1" smtClean="0"/>
              <a:t>Riviere</a:t>
            </a:r>
            <a:r>
              <a:rPr lang="en-US" baseline="0" dirty="0" smtClean="0"/>
              <a:t> specifically looked at </a:t>
            </a:r>
            <a:r>
              <a:rPr lang="en-US" baseline="0" dirty="0" err="1" smtClean="0"/>
              <a:t>homeobox</a:t>
            </a:r>
            <a:r>
              <a:rPr lang="en-US" baseline="0" dirty="0" smtClean="0"/>
              <a:t> </a:t>
            </a:r>
            <a:r>
              <a:rPr lang="en-US" baseline="0" dirty="0" err="1" smtClean="0"/>
              <a:t>orthologs</a:t>
            </a:r>
            <a:r>
              <a:rPr lang="en-US" baseline="0" dirty="0" smtClean="0"/>
              <a:t> and we examined the entire </a:t>
            </a:r>
            <a:r>
              <a:rPr lang="en-US" baseline="0" dirty="0" err="1" smtClean="0"/>
              <a:t>transcriptome</a:t>
            </a:r>
            <a:r>
              <a:rPr lang="en-US" baseline="0" dirty="0" smtClean="0"/>
              <a:t>.</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Promoter methylation has been associated with transcriptional silencing, however we found a significant difference in promoter methylation in high versus low expression.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BA537278-1C1A-9644-A4D4-0DE3B2DA0409}" type="slidenum">
              <a:rPr lang="en-US" smtClean="0"/>
              <a:t>12</a:t>
            </a:fld>
            <a:endParaRPr lang="en-US"/>
          </a:p>
        </p:txBody>
      </p:sp>
    </p:spTree>
    <p:extLst>
      <p:ext uri="{BB962C8B-B14F-4D97-AF65-F5344CB8AC3E}">
        <p14:creationId xmlns:p14="http://schemas.microsoft.com/office/powerpoint/2010/main" val="19144962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Study of interest because most </a:t>
            </a:r>
            <a:r>
              <a:rPr lang="en-US" baseline="0" dirty="0" smtClean="0"/>
              <a:t>studies concern mammals or model species </a:t>
            </a:r>
            <a:r>
              <a:rPr lang="en-US" baseline="0" dirty="0" smtClean="0"/>
              <a:t>we </a:t>
            </a:r>
            <a:r>
              <a:rPr lang="en-US" baseline="0" dirty="0" smtClean="0"/>
              <a:t>provided info on non-model invert. </a:t>
            </a:r>
            <a:endParaRPr lang="en-US" dirty="0" smtClean="0"/>
          </a:p>
          <a:p>
            <a:r>
              <a:rPr lang="en-US" dirty="0" smtClean="0"/>
              <a:t>Methylation only observed in </a:t>
            </a:r>
            <a:r>
              <a:rPr lang="en-US" dirty="0" err="1" smtClean="0"/>
              <a:t>CpG</a:t>
            </a:r>
            <a:r>
              <a:rPr lang="en-US" dirty="0" smtClean="0"/>
              <a:t> motifs-</a:t>
            </a:r>
            <a:r>
              <a:rPr lang="en-US" baseline="0" dirty="0" smtClean="0"/>
              <a:t> Drosophila has low methylation levels and mostly in </a:t>
            </a:r>
            <a:r>
              <a:rPr lang="en-US" baseline="0" dirty="0" err="1" smtClean="0"/>
              <a:t>CpT</a:t>
            </a:r>
            <a:r>
              <a:rPr lang="en-US" baseline="0" dirty="0" smtClean="0"/>
              <a:t> dinucleotide context</a:t>
            </a:r>
          </a:p>
          <a:p>
            <a:r>
              <a:rPr lang="en-US" baseline="0" dirty="0" smtClean="0"/>
              <a:t>This was the first characterization of DNA methylation in bivalve mitochondrial DNA.  Lack of meth is consistent with previous invert research (</a:t>
            </a:r>
            <a:r>
              <a:rPr lang="en-US" baseline="0" dirty="0" err="1" smtClean="0"/>
              <a:t>unmethylated</a:t>
            </a:r>
            <a:r>
              <a:rPr lang="en-US" baseline="0" dirty="0" smtClean="0"/>
              <a:t> in honey bee brain tissue and in sea squirt).  Mammalian system also confirms lack of methylation among </a:t>
            </a:r>
            <a:r>
              <a:rPr lang="en-US" baseline="0" dirty="0" err="1" smtClean="0"/>
              <a:t>CpGs</a:t>
            </a:r>
            <a:r>
              <a:rPr lang="en-US" baseline="0" dirty="0" smtClean="0"/>
              <a:t> in human </a:t>
            </a:r>
            <a:r>
              <a:rPr lang="en-US" baseline="0" dirty="0" err="1" smtClean="0"/>
              <a:t>mtDNA</a:t>
            </a:r>
            <a:r>
              <a:rPr lang="en-US" baseline="0" dirty="0" smtClean="0"/>
              <a:t>.</a:t>
            </a:r>
          </a:p>
          <a:p>
            <a:r>
              <a:rPr lang="en-US" baseline="0" dirty="0" smtClean="0"/>
              <a:t>Overall 15% of </a:t>
            </a:r>
            <a:r>
              <a:rPr lang="en-US" baseline="0" dirty="0" err="1" smtClean="0"/>
              <a:t>CpGs</a:t>
            </a:r>
            <a:r>
              <a:rPr lang="en-US" baseline="0" dirty="0" smtClean="0"/>
              <a:t> methylated in oyster male gamete genome.  Oyster is at an intermediate level (</a:t>
            </a:r>
            <a:r>
              <a:rPr lang="en-US" baseline="0" dirty="0" err="1" smtClean="0"/>
              <a:t>Ciona</a:t>
            </a:r>
            <a:r>
              <a:rPr lang="en-US" baseline="0" dirty="0" smtClean="0"/>
              <a:t>/sea squirt 23%, scallop 21%, freshwater snail 2%) and methylation does not significantly vary among tissue </a:t>
            </a:r>
            <a:r>
              <a:rPr lang="en-US" baseline="0" dirty="0" smtClean="0"/>
              <a:t>type.</a:t>
            </a:r>
          </a:p>
          <a:p>
            <a:r>
              <a:rPr lang="en-US" baseline="0" dirty="0" smtClean="0"/>
              <a:t>Distribution </a:t>
            </a:r>
            <a:r>
              <a:rPr lang="en-US" baseline="0" dirty="0" smtClean="0"/>
              <a:t>of DNA methylation in invertebrate genomes is diverse and most genomes exhibit interspersed regions of methylated and </a:t>
            </a:r>
            <a:r>
              <a:rPr lang="en-US" baseline="0" dirty="0" err="1" smtClean="0"/>
              <a:t>unmethylated</a:t>
            </a:r>
            <a:r>
              <a:rPr lang="en-US" baseline="0" dirty="0" smtClean="0"/>
              <a:t> DNA.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No definitive</a:t>
            </a:r>
            <a:r>
              <a:rPr lang="en-US" baseline="0" dirty="0" smtClean="0"/>
              <a:t> evidence of a link between DNA meth and function, however based on RNA-</a:t>
            </a:r>
            <a:r>
              <a:rPr lang="en-US" baseline="0" dirty="0" err="1" smtClean="0"/>
              <a:t>seq</a:t>
            </a:r>
            <a:r>
              <a:rPr lang="en-US" baseline="0" dirty="0" smtClean="0"/>
              <a:t> data there’s likely an association between methylation status and gene expression. Regulation likely context dependent whether you find it in gene bodies or promoter regions.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In mammals, primary function of DNA methylation is to suppress gene expression through increased promoter DNA methylation, however function of methylation in invertebrates ins variable and likely differs among taxa. Roles include regulating transcriptional activity, alternatively exon splicing, and developmental activity.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Limited methylation in select genes may contribute to increased phenotypic plasticity in highly fluctuating environments (</a:t>
            </a:r>
            <a:r>
              <a:rPr lang="en-US" baseline="0" dirty="0" err="1" smtClean="0"/>
              <a:t>roberts</a:t>
            </a:r>
            <a:r>
              <a:rPr lang="en-US" baseline="0" dirty="0" smtClean="0"/>
              <a:t> and </a:t>
            </a:r>
            <a:r>
              <a:rPr lang="en-US" baseline="0" dirty="0" err="1" smtClean="0"/>
              <a:t>gavery</a:t>
            </a:r>
            <a:r>
              <a:rPr lang="en-US" baseline="0" dirty="0" smtClean="0"/>
              <a:t> 2012).  </a:t>
            </a:r>
          </a:p>
          <a:p>
            <a:endParaRPr lang="en-US" dirty="0"/>
          </a:p>
        </p:txBody>
      </p:sp>
      <p:sp>
        <p:nvSpPr>
          <p:cNvPr id="4" name="Slide Number Placeholder 3"/>
          <p:cNvSpPr>
            <a:spLocks noGrp="1"/>
          </p:cNvSpPr>
          <p:nvPr>
            <p:ph type="sldNum" sz="quarter" idx="10"/>
          </p:nvPr>
        </p:nvSpPr>
        <p:spPr/>
        <p:txBody>
          <a:bodyPr/>
          <a:lstStyle/>
          <a:p>
            <a:fld id="{83FBCA06-6ED1-8F47-8E7B-B066DC370568}" type="slidenum">
              <a:rPr lang="en-US" smtClean="0"/>
              <a:t>13</a:t>
            </a:fld>
            <a:endParaRPr lang="en-US"/>
          </a:p>
        </p:txBody>
      </p:sp>
    </p:spTree>
    <p:extLst>
      <p:ext uri="{BB962C8B-B14F-4D97-AF65-F5344CB8AC3E}">
        <p14:creationId xmlns:p14="http://schemas.microsoft.com/office/powerpoint/2010/main" val="41515619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Characterization of DNA</a:t>
            </a:r>
            <a:r>
              <a:rPr lang="en-US" baseline="0" dirty="0" smtClean="0"/>
              <a:t> methylation during oyster larval </a:t>
            </a:r>
            <a:r>
              <a:rPr lang="en-US" baseline="0" dirty="0" smtClean="0"/>
              <a:t>development.  Previously examined (</a:t>
            </a:r>
            <a:r>
              <a:rPr lang="en-US" baseline="0" dirty="0" err="1" smtClean="0"/>
              <a:t>Riviere</a:t>
            </a:r>
            <a:r>
              <a:rPr lang="en-US" baseline="0" dirty="0" smtClean="0"/>
              <a:t>) revealing that DNA methylation varies through early development and treatment with a DNA </a:t>
            </a:r>
            <a:r>
              <a:rPr lang="en-US" baseline="0" dirty="0" err="1" smtClean="0"/>
              <a:t>methyltransferase</a:t>
            </a:r>
            <a:r>
              <a:rPr lang="en-US" baseline="0" dirty="0" smtClean="0"/>
              <a:t> inhibitor leads to developmental alterations</a:t>
            </a:r>
            <a:r>
              <a:rPr lang="en-US" baseline="0" dirty="0" smtClean="0"/>
              <a:t>.  This study </a:t>
            </a:r>
            <a:r>
              <a:rPr lang="en-US" baseline="0" dirty="0" smtClean="0"/>
              <a:t>also </a:t>
            </a:r>
            <a:r>
              <a:rPr lang="en-US" baseline="0" dirty="0" smtClean="0"/>
              <a:t>found an inverse correlation between methylation and gene expression. </a:t>
            </a:r>
          </a:p>
          <a:p>
            <a:r>
              <a:rPr lang="en-US" baseline="0" dirty="0" smtClean="0"/>
              <a:t>We want to examine this at a more in-depth level and genome-wide scale</a:t>
            </a:r>
            <a:endParaRPr lang="en-US" dirty="0"/>
          </a:p>
        </p:txBody>
      </p:sp>
      <p:sp>
        <p:nvSpPr>
          <p:cNvPr id="4" name="Slide Number Placeholder 3"/>
          <p:cNvSpPr>
            <a:spLocks noGrp="1"/>
          </p:cNvSpPr>
          <p:nvPr>
            <p:ph type="sldNum" sz="quarter" idx="10"/>
          </p:nvPr>
        </p:nvSpPr>
        <p:spPr/>
        <p:txBody>
          <a:bodyPr/>
          <a:lstStyle/>
          <a:p>
            <a:fld id="{BA537278-1C1A-9644-A4D4-0DE3B2DA0409}" type="slidenum">
              <a:rPr lang="en-US" smtClean="0"/>
              <a:t>14</a:t>
            </a:fld>
            <a:endParaRPr lang="en-US"/>
          </a:p>
        </p:txBody>
      </p:sp>
    </p:spTree>
    <p:extLst>
      <p:ext uri="{BB962C8B-B14F-4D97-AF65-F5344CB8AC3E}">
        <p14:creationId xmlns:p14="http://schemas.microsoft.com/office/powerpoint/2010/main" val="23543534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dirty="0" smtClean="0"/>
              <a:t>2 males strip spawned, sperm fertilized eggs from one female</a:t>
            </a:r>
          </a:p>
          <a:p>
            <a:endParaRPr lang="en-US" dirty="0"/>
          </a:p>
        </p:txBody>
      </p:sp>
      <p:sp>
        <p:nvSpPr>
          <p:cNvPr id="4" name="Slide Number Placeholder 3"/>
          <p:cNvSpPr>
            <a:spLocks noGrp="1"/>
          </p:cNvSpPr>
          <p:nvPr>
            <p:ph type="sldNum" sz="quarter" idx="10"/>
          </p:nvPr>
        </p:nvSpPr>
        <p:spPr/>
        <p:txBody>
          <a:bodyPr/>
          <a:lstStyle/>
          <a:p>
            <a:fld id="{BA537278-1C1A-9644-A4D4-0DE3B2DA0409}" type="slidenum">
              <a:rPr lang="en-US" smtClean="0"/>
              <a:t>15</a:t>
            </a:fld>
            <a:endParaRPr lang="en-US"/>
          </a:p>
        </p:txBody>
      </p:sp>
    </p:spTree>
    <p:extLst>
      <p:ext uri="{BB962C8B-B14F-4D97-AF65-F5344CB8AC3E}">
        <p14:creationId xmlns:p14="http://schemas.microsoft.com/office/powerpoint/2010/main" val="25668494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Schematic</a:t>
            </a:r>
            <a:endParaRPr lang="en-US" dirty="0"/>
          </a:p>
        </p:txBody>
      </p:sp>
      <p:sp>
        <p:nvSpPr>
          <p:cNvPr id="4" name="Slide Number Placeholder 3"/>
          <p:cNvSpPr>
            <a:spLocks noGrp="1"/>
          </p:cNvSpPr>
          <p:nvPr>
            <p:ph type="sldNum" sz="quarter" idx="10"/>
          </p:nvPr>
        </p:nvSpPr>
        <p:spPr/>
        <p:txBody>
          <a:bodyPr/>
          <a:lstStyle/>
          <a:p>
            <a:fld id="{BA537278-1C1A-9644-A4D4-0DE3B2DA0409}" type="slidenum">
              <a:rPr lang="en-US" smtClean="0"/>
              <a:t>16</a:t>
            </a:fld>
            <a:endParaRPr lang="en-US"/>
          </a:p>
        </p:txBody>
      </p:sp>
    </p:spTree>
    <p:extLst>
      <p:ext uri="{BB962C8B-B14F-4D97-AF65-F5344CB8AC3E}">
        <p14:creationId xmlns:p14="http://schemas.microsoft.com/office/powerpoint/2010/main" val="34222391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Sperm sample offers</a:t>
            </a:r>
            <a:r>
              <a:rPr lang="en-US" baseline="0" dirty="0" smtClean="0"/>
              <a:t> a single cell type, which will allow us to remove any potential bias of cell type specific methylation patterns.</a:t>
            </a:r>
          </a:p>
          <a:p>
            <a:r>
              <a:rPr lang="en-US" baseline="0" dirty="0" smtClean="0"/>
              <a:t>The larvae sample was selected for 5 days post fertilization because there are significant changes in tissue specific gene expression occurring.</a:t>
            </a:r>
          </a:p>
          <a:p>
            <a:r>
              <a:rPr lang="en-US" baseline="0" dirty="0" smtClean="0"/>
              <a:t>Sampling multiple individuals will provide insight into the degree of natural epigenetic variation.  </a:t>
            </a:r>
          </a:p>
          <a:p>
            <a:r>
              <a:rPr lang="en-US" baseline="0" dirty="0" err="1" smtClean="0"/>
              <a:t>Heritabiity</a:t>
            </a:r>
            <a:r>
              <a:rPr lang="en-US" baseline="0" dirty="0" smtClean="0"/>
              <a:t> vs. Individual variability</a:t>
            </a:r>
            <a:endParaRPr lang="en-US" dirty="0" smtClean="0"/>
          </a:p>
          <a:p>
            <a:endParaRPr lang="en-US" dirty="0"/>
          </a:p>
        </p:txBody>
      </p:sp>
      <p:sp>
        <p:nvSpPr>
          <p:cNvPr id="4" name="Slide Number Placeholder 3"/>
          <p:cNvSpPr>
            <a:spLocks noGrp="1"/>
          </p:cNvSpPr>
          <p:nvPr>
            <p:ph type="sldNum" sz="quarter" idx="10"/>
          </p:nvPr>
        </p:nvSpPr>
        <p:spPr/>
        <p:txBody>
          <a:bodyPr/>
          <a:lstStyle/>
          <a:p>
            <a:fld id="{BA537278-1C1A-9644-A4D4-0DE3B2DA0409}" type="slidenum">
              <a:rPr lang="en-US" smtClean="0"/>
              <a:t>17</a:t>
            </a:fld>
            <a:endParaRPr lang="en-US"/>
          </a:p>
        </p:txBody>
      </p:sp>
    </p:spTree>
    <p:extLst>
      <p:ext uri="{BB962C8B-B14F-4D97-AF65-F5344CB8AC3E}">
        <p14:creationId xmlns:p14="http://schemas.microsoft.com/office/powerpoint/2010/main" val="11829192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Using genome visualization tools- Integrative</a:t>
            </a:r>
            <a:r>
              <a:rPr lang="en-US" baseline="0" dirty="0" smtClean="0"/>
              <a:t> genomics viewer.  S</a:t>
            </a:r>
            <a:r>
              <a:rPr lang="en-US" dirty="0" smtClean="0"/>
              <a:t>hows a single scaffold of the genome.</a:t>
            </a:r>
            <a:r>
              <a:rPr lang="en-US" baseline="0" dirty="0" smtClean="0"/>
              <a:t>  Each bar represents percent methylation for an individual CG loci.</a:t>
            </a:r>
            <a:endParaRPr lang="en-US" dirty="0"/>
          </a:p>
        </p:txBody>
      </p:sp>
      <p:sp>
        <p:nvSpPr>
          <p:cNvPr id="4" name="Slide Number Placeholder 3"/>
          <p:cNvSpPr>
            <a:spLocks noGrp="1"/>
          </p:cNvSpPr>
          <p:nvPr>
            <p:ph type="sldNum" sz="quarter" idx="10"/>
          </p:nvPr>
        </p:nvSpPr>
        <p:spPr/>
        <p:txBody>
          <a:bodyPr/>
          <a:lstStyle/>
          <a:p>
            <a:fld id="{83FBCA06-6ED1-8F47-8E7B-B066DC370568}" type="slidenum">
              <a:rPr lang="en-US" smtClean="0"/>
              <a:t>18</a:t>
            </a:fld>
            <a:endParaRPr lang="en-US"/>
          </a:p>
        </p:txBody>
      </p:sp>
    </p:spTree>
    <p:extLst>
      <p:ext uri="{BB962C8B-B14F-4D97-AF65-F5344CB8AC3E}">
        <p14:creationId xmlns:p14="http://schemas.microsoft.com/office/powerpoint/2010/main" val="16019932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Visualize</a:t>
            </a:r>
            <a:r>
              <a:rPr lang="en-US" baseline="0" dirty="0" smtClean="0"/>
              <a:t> genome-wide methylation distribution for all common loci between sperm and larvae.  Mean methylation level 12% for all 6 samples.  A total of 40,654 loci per sample are represented in these plots</a:t>
            </a:r>
            <a:endParaRPr lang="en-US" dirty="0"/>
          </a:p>
        </p:txBody>
      </p:sp>
      <p:sp>
        <p:nvSpPr>
          <p:cNvPr id="4" name="Slide Number Placeholder 3"/>
          <p:cNvSpPr>
            <a:spLocks noGrp="1"/>
          </p:cNvSpPr>
          <p:nvPr>
            <p:ph type="sldNum" sz="quarter" idx="10"/>
          </p:nvPr>
        </p:nvSpPr>
        <p:spPr/>
        <p:txBody>
          <a:bodyPr/>
          <a:lstStyle/>
          <a:p>
            <a:fld id="{83FBCA06-6ED1-8F47-8E7B-B066DC370568}" type="slidenum">
              <a:rPr lang="en-US" smtClean="0"/>
              <a:t>19</a:t>
            </a:fld>
            <a:endParaRPr lang="en-US"/>
          </a:p>
        </p:txBody>
      </p:sp>
    </p:spTree>
    <p:extLst>
      <p:ext uri="{BB962C8B-B14F-4D97-AF65-F5344CB8AC3E}">
        <p14:creationId xmlns:p14="http://schemas.microsoft.com/office/powerpoint/2010/main" val="13226142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err="1" smtClean="0"/>
              <a:t>Dendograms</a:t>
            </a:r>
            <a:r>
              <a:rPr lang="en-US" baseline="0" dirty="0" smtClean="0"/>
              <a:t>/</a:t>
            </a:r>
            <a:r>
              <a:rPr lang="en-US" dirty="0" smtClean="0"/>
              <a:t>Hierarchical</a:t>
            </a:r>
            <a:r>
              <a:rPr lang="en-US" baseline="0" dirty="0" smtClean="0"/>
              <a:t> clustering of the six sperm and larvae methylation profiles using Pearson’s correlation distance.</a:t>
            </a:r>
          </a:p>
          <a:p>
            <a:r>
              <a:rPr lang="en-US" baseline="0" dirty="0" smtClean="0"/>
              <a:t>Expected males to have more similar methylation profiles and cluster together, however males are clustering with their respective larvae.</a:t>
            </a:r>
          </a:p>
          <a:p>
            <a:r>
              <a:rPr lang="en-US" baseline="0" dirty="0" smtClean="0"/>
              <a:t>Male 3 and larvae + male 1 and larvae</a:t>
            </a:r>
            <a:endParaRPr lang="en-US" dirty="0"/>
          </a:p>
        </p:txBody>
      </p:sp>
      <p:sp>
        <p:nvSpPr>
          <p:cNvPr id="4" name="Slide Number Placeholder 3"/>
          <p:cNvSpPr>
            <a:spLocks noGrp="1"/>
          </p:cNvSpPr>
          <p:nvPr>
            <p:ph type="sldNum" sz="quarter" idx="10"/>
          </p:nvPr>
        </p:nvSpPr>
        <p:spPr/>
        <p:txBody>
          <a:bodyPr/>
          <a:lstStyle/>
          <a:p>
            <a:fld id="{83FBCA06-6ED1-8F47-8E7B-B066DC370568}" type="slidenum">
              <a:rPr lang="en-US" smtClean="0"/>
              <a:t>20</a:t>
            </a:fld>
            <a:endParaRPr lang="en-US"/>
          </a:p>
        </p:txBody>
      </p:sp>
    </p:spTree>
    <p:extLst>
      <p:ext uri="{BB962C8B-B14F-4D97-AF65-F5344CB8AC3E}">
        <p14:creationId xmlns:p14="http://schemas.microsoft.com/office/powerpoint/2010/main" val="9370791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Principal</a:t>
            </a:r>
            <a:r>
              <a:rPr lang="en-US" baseline="0" dirty="0" smtClean="0"/>
              <a:t> component analysis (PCA) of six sperm and larvae methylation profiles, plot shows principal component 1 and principal component 2 for each sample.  Samples closer to each other in principal component space are similar in their methylation profiles.</a:t>
            </a:r>
            <a:endParaRPr lang="en-US" dirty="0"/>
          </a:p>
        </p:txBody>
      </p:sp>
      <p:sp>
        <p:nvSpPr>
          <p:cNvPr id="4" name="Slide Number Placeholder 3"/>
          <p:cNvSpPr>
            <a:spLocks noGrp="1"/>
          </p:cNvSpPr>
          <p:nvPr>
            <p:ph type="sldNum" sz="quarter" idx="10"/>
          </p:nvPr>
        </p:nvSpPr>
        <p:spPr/>
        <p:txBody>
          <a:bodyPr/>
          <a:lstStyle/>
          <a:p>
            <a:fld id="{83FBCA06-6ED1-8F47-8E7B-B066DC370568}" type="slidenum">
              <a:rPr lang="en-US" smtClean="0"/>
              <a:t>21</a:t>
            </a:fld>
            <a:endParaRPr lang="en-US"/>
          </a:p>
        </p:txBody>
      </p:sp>
    </p:spTree>
    <p:extLst>
      <p:ext uri="{BB962C8B-B14F-4D97-AF65-F5344CB8AC3E}">
        <p14:creationId xmlns:p14="http://schemas.microsoft.com/office/powerpoint/2010/main" val="2663319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Oysters are sessile marine animals, most cope and adapt to extreme environmental</a:t>
            </a:r>
            <a:r>
              <a:rPr lang="en-US" baseline="0" dirty="0" smtClean="0"/>
              <a:t> conditions that are associated with the intertidal zone.  Oysters exposed to constant fluctuations in temperature and salinity and therefore must implement mechanisms to cope with these stressors, and epigenetic mechanisms such as DNA methylation may explain how these organisms are able to adapt.</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Goals</a:t>
            </a:r>
            <a:r>
              <a:rPr lang="en-US" baseline="0" dirty="0" smtClean="0"/>
              <a:t> </a:t>
            </a:r>
            <a:r>
              <a:rPr lang="en-US" dirty="0" smtClean="0"/>
              <a:t>of this research is to use the Pacific</a:t>
            </a:r>
            <a:r>
              <a:rPr lang="en-US" baseline="0" dirty="0" smtClean="0"/>
              <a:t> oyster as a model organism</a:t>
            </a:r>
            <a:r>
              <a:rPr lang="en-US" dirty="0" smtClean="0"/>
              <a:t> to characterize DNA methylation patterns on a genome-wise level and determine putative role of methylation</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Pacific oyster an excellent model for studying epigenetic modification because genomic resources for</a:t>
            </a:r>
            <a:r>
              <a:rPr lang="en-US" baseline="0" dirty="0" smtClean="0"/>
              <a:t> this species have recently become available (oyster genome) and </a:t>
            </a:r>
            <a:r>
              <a:rPr lang="en-US" dirty="0" smtClean="0"/>
              <a:t>its</a:t>
            </a:r>
            <a:r>
              <a:rPr lang="en-US" baseline="0" dirty="0" smtClean="0"/>
              <a:t> economic importance.</a:t>
            </a:r>
            <a:endParaRPr lang="en-US" dirty="0"/>
          </a:p>
        </p:txBody>
      </p:sp>
      <p:sp>
        <p:nvSpPr>
          <p:cNvPr id="4" name="Slide Number Placeholder 3"/>
          <p:cNvSpPr>
            <a:spLocks noGrp="1"/>
          </p:cNvSpPr>
          <p:nvPr>
            <p:ph type="sldNum" sz="quarter" idx="10"/>
          </p:nvPr>
        </p:nvSpPr>
        <p:spPr/>
        <p:txBody>
          <a:bodyPr/>
          <a:lstStyle/>
          <a:p>
            <a:fld id="{BA537278-1C1A-9644-A4D4-0DE3B2DA0409}" type="slidenum">
              <a:rPr lang="en-US" smtClean="0"/>
              <a:t>3</a:t>
            </a:fld>
            <a:endParaRPr lang="en-US"/>
          </a:p>
        </p:txBody>
      </p:sp>
    </p:spTree>
    <p:extLst>
      <p:ext uri="{BB962C8B-B14F-4D97-AF65-F5344CB8AC3E}">
        <p14:creationId xmlns:p14="http://schemas.microsoft.com/office/powerpoint/2010/main" val="16329503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Scatter plots of % methylation values for each pair in six oyster samples.  Numbers on the upper right corner</a:t>
            </a:r>
            <a:r>
              <a:rPr lang="en-US" baseline="0" dirty="0" smtClean="0"/>
              <a:t> denote pair-wise Pearson’s correlation scores.  The histograms on the diagonal are %methylation histograms (% methylation per cytosine)</a:t>
            </a:r>
            <a:endParaRPr lang="en-US" dirty="0"/>
          </a:p>
        </p:txBody>
      </p:sp>
      <p:sp>
        <p:nvSpPr>
          <p:cNvPr id="4" name="Slide Number Placeholder 3"/>
          <p:cNvSpPr>
            <a:spLocks noGrp="1"/>
          </p:cNvSpPr>
          <p:nvPr>
            <p:ph type="sldNum" sz="quarter" idx="10"/>
          </p:nvPr>
        </p:nvSpPr>
        <p:spPr/>
        <p:txBody>
          <a:bodyPr/>
          <a:lstStyle/>
          <a:p>
            <a:fld id="{83FBCA06-6ED1-8F47-8E7B-B066DC370568}" type="slidenum">
              <a:rPr lang="en-US" smtClean="0"/>
              <a:t>22</a:t>
            </a:fld>
            <a:endParaRPr lang="en-US"/>
          </a:p>
        </p:txBody>
      </p:sp>
    </p:spTree>
    <p:extLst>
      <p:ext uri="{BB962C8B-B14F-4D97-AF65-F5344CB8AC3E}">
        <p14:creationId xmlns:p14="http://schemas.microsoft.com/office/powerpoint/2010/main" val="36039159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Males had more similar</a:t>
            </a:r>
            <a:r>
              <a:rPr lang="en-US" baseline="0" dirty="0" smtClean="0"/>
              <a:t> methylation profiles with their offspring than to each other.  Different than what we expected- as spermatozoa samples were a single cell type and larvae samples were mixed tissues.  </a:t>
            </a:r>
            <a:endParaRPr lang="en-US" dirty="0"/>
          </a:p>
        </p:txBody>
      </p:sp>
      <p:sp>
        <p:nvSpPr>
          <p:cNvPr id="4" name="Slide Number Placeholder 3"/>
          <p:cNvSpPr>
            <a:spLocks noGrp="1"/>
          </p:cNvSpPr>
          <p:nvPr>
            <p:ph type="sldNum" sz="quarter" idx="10"/>
          </p:nvPr>
        </p:nvSpPr>
        <p:spPr/>
        <p:txBody>
          <a:bodyPr/>
          <a:lstStyle/>
          <a:p>
            <a:fld id="{83FBCA06-6ED1-8F47-8E7B-B066DC370568}" type="slidenum">
              <a:rPr lang="en-US" smtClean="0"/>
              <a:t>23</a:t>
            </a:fld>
            <a:endParaRPr lang="en-US"/>
          </a:p>
        </p:txBody>
      </p:sp>
    </p:spTree>
    <p:extLst>
      <p:ext uri="{BB962C8B-B14F-4D97-AF65-F5344CB8AC3E}">
        <p14:creationId xmlns:p14="http://schemas.microsoft.com/office/powerpoint/2010/main" val="26180886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Looking at aberrant DNA methylation</a:t>
            </a:r>
            <a:r>
              <a:rPr lang="en-US" baseline="0" dirty="0" smtClean="0"/>
              <a:t> patterns (</a:t>
            </a:r>
            <a:r>
              <a:rPr lang="en-US" dirty="0" smtClean="0"/>
              <a:t>Hyper-high, hypo-low)</a:t>
            </a:r>
          </a:p>
          <a:p>
            <a:r>
              <a:rPr lang="en-US" dirty="0" smtClean="0"/>
              <a:t>DMRs- genomic regions with different methylation statuses among </a:t>
            </a:r>
            <a:r>
              <a:rPr lang="en-US" dirty="0" smtClean="0"/>
              <a:t>samples</a:t>
            </a:r>
            <a:r>
              <a:rPr lang="en-US" dirty="0" smtClean="0"/>
              <a:t>. Viewed as possible </a:t>
            </a:r>
            <a:r>
              <a:rPr lang="en-US" baseline="0" dirty="0" smtClean="0"/>
              <a:t>regions involved in gene transcriptional regulation</a:t>
            </a:r>
          </a:p>
          <a:p>
            <a:endParaRPr lang="en-US" baseline="0" dirty="0" smtClean="0"/>
          </a:p>
          <a:p>
            <a:r>
              <a:rPr lang="en-US" baseline="0" dirty="0" smtClean="0"/>
              <a:t>Genes with housekeeping functions=</a:t>
            </a:r>
            <a:r>
              <a:rPr lang="en-US" baseline="0" dirty="0" err="1" smtClean="0"/>
              <a:t>hypermethylated</a:t>
            </a:r>
            <a:endParaRPr lang="en-US" dirty="0"/>
          </a:p>
        </p:txBody>
      </p:sp>
      <p:sp>
        <p:nvSpPr>
          <p:cNvPr id="4" name="Slide Number Placeholder 3"/>
          <p:cNvSpPr>
            <a:spLocks noGrp="1"/>
          </p:cNvSpPr>
          <p:nvPr>
            <p:ph type="sldNum" sz="quarter" idx="10"/>
          </p:nvPr>
        </p:nvSpPr>
        <p:spPr/>
        <p:txBody>
          <a:bodyPr/>
          <a:lstStyle/>
          <a:p>
            <a:fld id="{83FBCA06-6ED1-8F47-8E7B-B066DC370568}" type="slidenum">
              <a:rPr lang="en-US" smtClean="0"/>
              <a:t>24</a:t>
            </a:fld>
            <a:endParaRPr lang="en-US"/>
          </a:p>
        </p:txBody>
      </p:sp>
    </p:spTree>
    <p:extLst>
      <p:ext uri="{BB962C8B-B14F-4D97-AF65-F5344CB8AC3E}">
        <p14:creationId xmlns:p14="http://schemas.microsoft.com/office/powerpoint/2010/main" val="9611876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Master’s proposal form</a:t>
            </a:r>
            <a:endParaRPr lang="en-US" dirty="0" smtClean="0"/>
          </a:p>
          <a:p>
            <a:r>
              <a:rPr lang="en-US" dirty="0" smtClean="0"/>
              <a:t>Courses that not be completed towards</a:t>
            </a:r>
            <a:r>
              <a:rPr lang="en-US" baseline="0" dirty="0" smtClean="0"/>
              <a:t> my MS degree- </a:t>
            </a:r>
            <a:r>
              <a:rPr lang="en-US" dirty="0" smtClean="0"/>
              <a:t>Course removal request</a:t>
            </a:r>
            <a:r>
              <a:rPr lang="en-US" baseline="0" dirty="0" smtClean="0"/>
              <a:t> form to fill out</a:t>
            </a:r>
          </a:p>
        </p:txBody>
      </p:sp>
      <p:sp>
        <p:nvSpPr>
          <p:cNvPr id="4" name="Slide Number Placeholder 3"/>
          <p:cNvSpPr>
            <a:spLocks noGrp="1"/>
          </p:cNvSpPr>
          <p:nvPr>
            <p:ph type="sldNum" sz="quarter" idx="10"/>
          </p:nvPr>
        </p:nvSpPr>
        <p:spPr/>
        <p:txBody>
          <a:bodyPr/>
          <a:lstStyle/>
          <a:p>
            <a:fld id="{83FBCA06-6ED1-8F47-8E7B-B066DC370568}" type="slidenum">
              <a:rPr lang="en-US" smtClean="0"/>
              <a:t>26</a:t>
            </a:fld>
            <a:endParaRPr lang="en-US"/>
          </a:p>
        </p:txBody>
      </p:sp>
    </p:spTree>
    <p:extLst>
      <p:ext uri="{BB962C8B-B14F-4D97-AF65-F5344CB8AC3E}">
        <p14:creationId xmlns:p14="http://schemas.microsoft.com/office/powerpoint/2010/main" val="27380794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Chapter</a:t>
            </a:r>
            <a:r>
              <a:rPr lang="en-US" baseline="0" dirty="0" smtClean="0"/>
              <a:t> 1: Characterized genome-wide DNA methylation profile in male gamete cells using whole-genome bisulfite sequencing.</a:t>
            </a:r>
          </a:p>
          <a:p>
            <a:r>
              <a:rPr lang="en-US" baseline="0" dirty="0" err="1" smtClean="0"/>
              <a:t>RNAseq</a:t>
            </a:r>
            <a:r>
              <a:rPr lang="en-US" baseline="0" dirty="0" smtClean="0"/>
              <a:t> used to examine relationship between DNA methylation and transcript expression</a:t>
            </a:r>
          </a:p>
          <a:p>
            <a:r>
              <a:rPr lang="en-US" baseline="0" dirty="0" smtClean="0"/>
              <a:t>While we’re starting to understand DNA methylation in this species, there are still several questions that remain.  Importantly we do not fully understand the relationship between methylation and gene expression, nor DNA methylation patterns in a single cell type.  Examining a single cell type is important as methylation levels and patterns may different between multiple cell types and life history stages, and our research attempted to limit this potential variability.  Spermatozoa an ideal resource for studying a single cell type and also provides the secondary benefit of understanding more about oyster spermatogenesis.  </a:t>
            </a:r>
          </a:p>
        </p:txBody>
      </p:sp>
      <p:sp>
        <p:nvSpPr>
          <p:cNvPr id="4" name="Slide Number Placeholder 3"/>
          <p:cNvSpPr>
            <a:spLocks noGrp="1"/>
          </p:cNvSpPr>
          <p:nvPr>
            <p:ph type="sldNum" sz="quarter" idx="10"/>
          </p:nvPr>
        </p:nvSpPr>
        <p:spPr/>
        <p:txBody>
          <a:bodyPr/>
          <a:lstStyle/>
          <a:p>
            <a:fld id="{83FBCA06-6ED1-8F47-8E7B-B066DC370568}" type="slidenum">
              <a:rPr lang="en-US" smtClean="0"/>
              <a:t>27</a:t>
            </a:fld>
            <a:endParaRPr lang="en-US"/>
          </a:p>
        </p:txBody>
      </p:sp>
    </p:spTree>
    <p:extLst>
      <p:ext uri="{BB962C8B-B14F-4D97-AF65-F5344CB8AC3E}">
        <p14:creationId xmlns:p14="http://schemas.microsoft.com/office/powerpoint/2010/main" val="24169376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Chapter</a:t>
            </a:r>
            <a:r>
              <a:rPr lang="en-US" baseline="0" dirty="0" smtClean="0"/>
              <a:t> 1: Characterized genome-wide DNA methylation profile in male gamete cells using whole-genome bisulfite sequencing. And </a:t>
            </a:r>
            <a:r>
              <a:rPr lang="en-US" baseline="0" dirty="0" err="1" smtClean="0"/>
              <a:t>RNAseq</a:t>
            </a:r>
            <a:r>
              <a:rPr lang="en-US" baseline="0" dirty="0" smtClean="0"/>
              <a:t> for meth </a:t>
            </a:r>
            <a:r>
              <a:rPr lang="en-US" baseline="0" dirty="0" err="1" smtClean="0"/>
              <a:t>vs</a:t>
            </a:r>
            <a:r>
              <a:rPr lang="en-US" baseline="0" dirty="0" smtClean="0"/>
              <a:t> expression</a:t>
            </a:r>
          </a:p>
          <a:p>
            <a:r>
              <a:rPr lang="en-US" baseline="0" dirty="0" smtClean="0"/>
              <a:t>While we’re starting to understand DNA methylation in this species, </a:t>
            </a:r>
            <a:r>
              <a:rPr lang="en-US" baseline="0" dirty="0" smtClean="0"/>
              <a:t>still had some </a:t>
            </a:r>
            <a:r>
              <a:rPr lang="en-US" baseline="0" dirty="0" smtClean="0"/>
              <a:t>questions </a:t>
            </a:r>
            <a:r>
              <a:rPr lang="en-US" baseline="0" dirty="0" err="1" smtClean="0"/>
              <a:t>esp</a:t>
            </a:r>
            <a:r>
              <a:rPr lang="en-US" baseline="0" dirty="0" smtClean="0"/>
              <a:t> the relationship between methylation and gene expression, nor DNA methylation patterns in a single cell type.  Examining a single cell type is important as methylation levels and patterns vary across cell types and life history stages..  Spermatozoa </a:t>
            </a:r>
            <a:r>
              <a:rPr lang="en-US" baseline="0" dirty="0" smtClean="0"/>
              <a:t>ideal </a:t>
            </a:r>
            <a:r>
              <a:rPr lang="en-US" baseline="0" dirty="0" smtClean="0"/>
              <a:t>for a single cell type.  </a:t>
            </a:r>
          </a:p>
        </p:txBody>
      </p:sp>
      <p:sp>
        <p:nvSpPr>
          <p:cNvPr id="4" name="Slide Number Placeholder 3"/>
          <p:cNvSpPr>
            <a:spLocks noGrp="1"/>
          </p:cNvSpPr>
          <p:nvPr>
            <p:ph type="sldNum" sz="quarter" idx="10"/>
          </p:nvPr>
        </p:nvSpPr>
        <p:spPr/>
        <p:txBody>
          <a:bodyPr/>
          <a:lstStyle/>
          <a:p>
            <a:fld id="{83FBCA06-6ED1-8F47-8E7B-B066DC370568}" type="slidenum">
              <a:rPr lang="en-US" smtClean="0"/>
              <a:t>4</a:t>
            </a:fld>
            <a:endParaRPr lang="en-US"/>
          </a:p>
        </p:txBody>
      </p:sp>
    </p:spTree>
    <p:extLst>
      <p:ext uri="{BB962C8B-B14F-4D97-AF65-F5344CB8AC3E}">
        <p14:creationId xmlns:p14="http://schemas.microsoft.com/office/powerpoint/2010/main" val="2416937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-Genome-wide</a:t>
            </a:r>
            <a:r>
              <a:rPr lang="en-US" baseline="0" dirty="0" smtClean="0"/>
              <a:t> high throughput bisulfite sequencing conducted on male gonad tissue to provide a comprehensive view and reveal methylation patterns</a:t>
            </a:r>
          </a:p>
          <a:p>
            <a:r>
              <a:rPr lang="en-US" baseline="0" dirty="0" smtClean="0"/>
              <a:t>-Using this approach, characterized methylation in male gonad tissue on a genome-wide scale, which still obtaining coverage at a single base pair resolution.</a:t>
            </a:r>
          </a:p>
          <a:p>
            <a:r>
              <a:rPr lang="en-US" baseline="0" dirty="0" smtClean="0"/>
              <a:t>Analysis reduced to differentiating between single nucleotide polymorphisms resulting from bisulfite </a:t>
            </a:r>
            <a:r>
              <a:rPr lang="en-US" baseline="0" dirty="0" err="1" smtClean="0"/>
              <a:t>converstion</a:t>
            </a:r>
            <a:r>
              <a:rPr lang="en-US" baseline="0" dirty="0" smtClean="0"/>
              <a:t> (</a:t>
            </a:r>
            <a:r>
              <a:rPr lang="en-US" baseline="0" dirty="0" err="1" smtClean="0"/>
              <a:t>cytosines</a:t>
            </a:r>
            <a:r>
              <a:rPr lang="en-US" baseline="0" dirty="0" smtClean="0"/>
              <a:t> and thymidine) .  </a:t>
            </a:r>
          </a:p>
          <a:p>
            <a:endParaRPr lang="en-US" baseline="0" dirty="0" smtClean="0"/>
          </a:p>
          <a:p>
            <a:r>
              <a:rPr lang="en-US" baseline="0" dirty="0" smtClean="0"/>
              <a:t>Uses bisulfite treatment of DNA to determine it’s pattern of methylation.  Treatment with bisulfite converts cytosine residues to uracil, but leaves 5-methylcytosine residues unaffected.  Thus, bisulfite treatment introduces specific changes in the DNA sequence that depend on the methylation status of the individual cytosine residues, yielding single-nucleotide resolution information about the methylation status of DNA. </a:t>
            </a:r>
            <a:endParaRPr lang="en-US" dirty="0" smtClean="0"/>
          </a:p>
          <a:p>
            <a:endParaRPr lang="en-US" dirty="0"/>
          </a:p>
        </p:txBody>
      </p:sp>
      <p:sp>
        <p:nvSpPr>
          <p:cNvPr id="4" name="Slide Number Placeholder 3"/>
          <p:cNvSpPr>
            <a:spLocks noGrp="1"/>
          </p:cNvSpPr>
          <p:nvPr>
            <p:ph type="sldNum" sz="quarter" idx="10"/>
          </p:nvPr>
        </p:nvSpPr>
        <p:spPr/>
        <p:txBody>
          <a:bodyPr/>
          <a:lstStyle/>
          <a:p>
            <a:fld id="{83FBCA06-6ED1-8F47-8E7B-B066DC370568}" type="slidenum">
              <a:rPr lang="en-US" smtClean="0"/>
              <a:t>5</a:t>
            </a:fld>
            <a:endParaRPr lang="en-US"/>
          </a:p>
        </p:txBody>
      </p:sp>
    </p:spTree>
    <p:extLst>
      <p:ext uri="{BB962C8B-B14F-4D97-AF65-F5344CB8AC3E}">
        <p14:creationId xmlns:p14="http://schemas.microsoft.com/office/powerpoint/2010/main" val="41954989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Potential</a:t>
            </a:r>
            <a:r>
              <a:rPr lang="en-US" baseline="0" dirty="0" smtClean="0"/>
              <a:t> function of DNA methylation- relationship between methylation and expression (or gene function). Snapshot of RNA presence and quantity from a genome at a given moment in time.  Look at relationships between epigenetic and genetic variations.  Particularly interested in relationship between gene expression and promoter methylation, as primary function of DNA methylation in mammals is to suppress gene expression through increased promoter methylation</a:t>
            </a:r>
          </a:p>
        </p:txBody>
      </p:sp>
      <p:sp>
        <p:nvSpPr>
          <p:cNvPr id="4" name="Slide Number Placeholder 3"/>
          <p:cNvSpPr>
            <a:spLocks noGrp="1"/>
          </p:cNvSpPr>
          <p:nvPr>
            <p:ph type="sldNum" sz="quarter" idx="10"/>
          </p:nvPr>
        </p:nvSpPr>
        <p:spPr/>
        <p:txBody>
          <a:bodyPr/>
          <a:lstStyle/>
          <a:p>
            <a:fld id="{BA537278-1C1A-9644-A4D4-0DE3B2DA0409}" type="slidenum">
              <a:rPr lang="en-US" smtClean="0"/>
              <a:t>6</a:t>
            </a:fld>
            <a:endParaRPr lang="en-US"/>
          </a:p>
        </p:txBody>
      </p:sp>
    </p:spTree>
    <p:extLst>
      <p:ext uri="{BB962C8B-B14F-4D97-AF65-F5344CB8AC3E}">
        <p14:creationId xmlns:p14="http://schemas.microsoft.com/office/powerpoint/2010/main" val="11338839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Using oyster reference</a:t>
            </a:r>
            <a:r>
              <a:rPr lang="en-US" baseline="0" dirty="0" smtClean="0"/>
              <a:t> genome for mapping</a:t>
            </a:r>
          </a:p>
          <a:p>
            <a:r>
              <a:rPr lang="en-US" dirty="0" smtClean="0"/>
              <a:t>5x coverage threshold </a:t>
            </a:r>
            <a:r>
              <a:rPr lang="en-US" dirty="0" smtClean="0"/>
              <a:t>(need at </a:t>
            </a:r>
            <a:r>
              <a:rPr lang="en-US" dirty="0" smtClean="0"/>
              <a:t>least five reads in that region</a:t>
            </a:r>
            <a:r>
              <a:rPr lang="en-US" baseline="0" dirty="0" smtClean="0"/>
              <a:t> in order quantitatively call methylation)</a:t>
            </a:r>
            <a:r>
              <a:rPr lang="en-US" dirty="0" smtClean="0"/>
              <a:t>, information for</a:t>
            </a:r>
            <a:r>
              <a:rPr lang="en-US" baseline="0" dirty="0" smtClean="0"/>
              <a:t> 7.64 million </a:t>
            </a:r>
            <a:r>
              <a:rPr lang="en-US" baseline="0" dirty="0" err="1" smtClean="0"/>
              <a:t>CpGs</a:t>
            </a:r>
            <a:endParaRPr lang="en-US" baseline="0" dirty="0" smtClean="0"/>
          </a:p>
          <a:p>
            <a:r>
              <a:rPr lang="en-US" baseline="0" dirty="0" smtClean="0"/>
              <a:t>Overall 15% of the </a:t>
            </a:r>
            <a:r>
              <a:rPr lang="en-US" baseline="0" dirty="0" err="1" smtClean="0"/>
              <a:t>CpG</a:t>
            </a:r>
            <a:r>
              <a:rPr lang="en-US" baseline="0" dirty="0" smtClean="0"/>
              <a:t> </a:t>
            </a:r>
            <a:r>
              <a:rPr lang="en-US" baseline="0" dirty="0" err="1" smtClean="0"/>
              <a:t>dinucleotides</a:t>
            </a:r>
            <a:r>
              <a:rPr lang="en-US" baseline="0" dirty="0" smtClean="0"/>
              <a:t> determined to be methylated- comparable with other invertebrate </a:t>
            </a:r>
            <a:r>
              <a:rPr lang="en-US" baseline="0" dirty="0" err="1" smtClean="0"/>
              <a:t>sp’s</a:t>
            </a:r>
            <a:endParaRPr lang="en-US" baseline="0" dirty="0" smtClean="0"/>
          </a:p>
          <a:p>
            <a:r>
              <a:rPr lang="en-US" baseline="0" dirty="0" smtClean="0"/>
              <a:t>Majority of methylated regions occurring among intragenic regions (exons and introns) </a:t>
            </a:r>
          </a:p>
          <a:p>
            <a:r>
              <a:rPr lang="en-US" baseline="0" dirty="0" smtClean="0"/>
              <a:t>Mitochondrial genome lacked DNA methylation (consistent with other studies)</a:t>
            </a:r>
          </a:p>
          <a:p>
            <a:r>
              <a:rPr lang="en-US" baseline="0" dirty="0" smtClean="0"/>
              <a:t>Positive association of meth </a:t>
            </a:r>
            <a:r>
              <a:rPr lang="en-US" baseline="0" dirty="0" err="1" smtClean="0"/>
              <a:t>vs</a:t>
            </a:r>
            <a:r>
              <a:rPr lang="en-US" baseline="0" dirty="0" smtClean="0"/>
              <a:t> expression (both in gene bodies and promoter regions)</a:t>
            </a:r>
          </a:p>
          <a:p>
            <a:r>
              <a:rPr lang="en-US" baseline="0" dirty="0" smtClean="0"/>
              <a:t>Analysis </a:t>
            </a:r>
            <a:r>
              <a:rPr lang="en-US" baseline="0" dirty="0" smtClean="0"/>
              <a:t>of DNA methylation and gene expression data revealed a positive association between methylation status, both within gene bodies and promoter regions, and expression- DNA methylation is likely involved in gene regulatory activity.</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7E942F17-146D-634E-BB62-1BD047D7997F}" type="slidenum">
              <a:rPr lang="en-US" smtClean="0"/>
              <a:t>7</a:t>
            </a:fld>
            <a:endParaRPr lang="en-US"/>
          </a:p>
        </p:txBody>
      </p:sp>
    </p:spTree>
    <p:extLst>
      <p:ext uri="{BB962C8B-B14F-4D97-AF65-F5344CB8AC3E}">
        <p14:creationId xmlns:p14="http://schemas.microsoft.com/office/powerpoint/2010/main" val="2063260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Frequency of methylation </a:t>
            </a:r>
            <a:r>
              <a:rPr lang="en-US" baseline="0" dirty="0" smtClean="0"/>
              <a:t>- 7.64 million </a:t>
            </a:r>
            <a:r>
              <a:rPr lang="en-US" baseline="0" dirty="0" err="1" smtClean="0"/>
              <a:t>CpG</a:t>
            </a:r>
            <a:r>
              <a:rPr lang="en-US" baseline="0" dirty="0" smtClean="0"/>
              <a:t> </a:t>
            </a:r>
            <a:r>
              <a:rPr lang="en-US" baseline="0" dirty="0" err="1" smtClean="0"/>
              <a:t>dinucleotides</a:t>
            </a:r>
            <a:r>
              <a:rPr lang="en-US" baseline="0" dirty="0" smtClean="0"/>
              <a:t> were examined for the distribution of methylation.</a:t>
            </a:r>
          </a:p>
          <a:p>
            <a:r>
              <a:rPr lang="en-US" baseline="0" dirty="0" smtClean="0"/>
              <a:t>Extreme methylation levels- with DNA being primarily either methylated or </a:t>
            </a:r>
            <a:r>
              <a:rPr lang="en-US" baseline="0" dirty="0" err="1" smtClean="0"/>
              <a:t>unmethylated</a:t>
            </a:r>
            <a:r>
              <a:rPr lang="en-US" baseline="0" dirty="0" smtClean="0"/>
              <a:t> in the genome.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7E942F17-146D-634E-BB62-1BD047D7997F}" type="slidenum">
              <a:rPr lang="en-US" smtClean="0"/>
              <a:t>8</a:t>
            </a:fld>
            <a:endParaRPr lang="en-US"/>
          </a:p>
        </p:txBody>
      </p:sp>
    </p:spTree>
    <p:extLst>
      <p:ext uri="{BB962C8B-B14F-4D97-AF65-F5344CB8AC3E}">
        <p14:creationId xmlns:p14="http://schemas.microsoft.com/office/powerpoint/2010/main" val="2063260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Genomic visualization</a:t>
            </a:r>
            <a:r>
              <a:rPr lang="en-US" baseline="0" dirty="0" smtClean="0"/>
              <a:t> tools</a:t>
            </a:r>
          </a:p>
          <a:p>
            <a:r>
              <a:rPr lang="en-US" dirty="0" smtClean="0"/>
              <a:t>Visualize</a:t>
            </a:r>
            <a:r>
              <a:rPr lang="en-US" baseline="0" dirty="0" smtClean="0"/>
              <a:t> patterns of methylated and non-methylated regions of oyster genome, as they relate to various genomic areas.</a:t>
            </a:r>
          </a:p>
          <a:p>
            <a:r>
              <a:rPr lang="en-US" baseline="0" dirty="0" smtClean="0"/>
              <a:t>Showing a scaffold of the oyster genome, each dot represents a single </a:t>
            </a:r>
            <a:r>
              <a:rPr lang="en-US" baseline="0" dirty="0" err="1" smtClean="0"/>
              <a:t>CpG</a:t>
            </a:r>
            <a:r>
              <a:rPr lang="en-US" baseline="0" dirty="0" smtClean="0"/>
              <a:t> dinucleotide.</a:t>
            </a:r>
          </a:p>
          <a:p>
            <a:r>
              <a:rPr lang="en-US" baseline="0" dirty="0" err="1" smtClean="0"/>
              <a:t>Vizualize</a:t>
            </a:r>
            <a:r>
              <a:rPr lang="en-US" baseline="0" dirty="0" smtClean="0"/>
              <a:t> what areas of the oyster genome the methylated and </a:t>
            </a:r>
            <a:r>
              <a:rPr lang="en-US" baseline="0" dirty="0" err="1" smtClean="0"/>
              <a:t>nonmethylated</a:t>
            </a:r>
            <a:r>
              <a:rPr lang="en-US" baseline="0" dirty="0" smtClean="0"/>
              <a:t> areas correspond to.</a:t>
            </a:r>
          </a:p>
        </p:txBody>
      </p:sp>
      <p:sp>
        <p:nvSpPr>
          <p:cNvPr id="4" name="Slide Number Placeholder 3"/>
          <p:cNvSpPr>
            <a:spLocks noGrp="1"/>
          </p:cNvSpPr>
          <p:nvPr>
            <p:ph type="sldNum" sz="quarter" idx="10"/>
          </p:nvPr>
        </p:nvSpPr>
        <p:spPr/>
        <p:txBody>
          <a:bodyPr/>
          <a:lstStyle/>
          <a:p>
            <a:fld id="{7E942F17-146D-634E-BB62-1BD047D7997F}" type="slidenum">
              <a:rPr lang="en-US" smtClean="0"/>
              <a:t>9</a:t>
            </a:fld>
            <a:endParaRPr lang="en-US"/>
          </a:p>
        </p:txBody>
      </p:sp>
    </p:spTree>
    <p:extLst>
      <p:ext uri="{BB962C8B-B14F-4D97-AF65-F5344CB8AC3E}">
        <p14:creationId xmlns:p14="http://schemas.microsoft.com/office/powerpoint/2010/main" val="20632606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Where methylation is with respect</a:t>
            </a:r>
            <a:r>
              <a:rPr lang="en-US" baseline="0" dirty="0" smtClean="0"/>
              <a:t> to genomic regions. Proportion of meth regions shown as percentage contributions to specific oyster genomic regions.  Genomic regions are also scaled according to their contribution to the entire oyster genome.  </a:t>
            </a:r>
          </a:p>
          <a:p>
            <a:r>
              <a:rPr lang="en-US" b="1" baseline="0" dirty="0" smtClean="0"/>
              <a:t>Methylation occurs primarily in exons and introns (dark blue comparatively larger).</a:t>
            </a:r>
          </a:p>
          <a:p>
            <a:r>
              <a:rPr lang="en-US" baseline="0" dirty="0" smtClean="0"/>
              <a:t>Methylated (ratio &gt;0.5), sparsely methylated (ration between 0-&gt;.5) </a:t>
            </a:r>
            <a:r>
              <a:rPr lang="en-US" baseline="0" dirty="0" err="1" smtClean="0"/>
              <a:t>unmethylated</a:t>
            </a:r>
            <a:r>
              <a:rPr lang="en-US" baseline="0" dirty="0" smtClean="0"/>
              <a:t> (ratio =0) or uncovered regions of </a:t>
            </a:r>
            <a:r>
              <a:rPr lang="en-US" baseline="0" dirty="0" err="1" smtClean="0"/>
              <a:t>CpG</a:t>
            </a:r>
            <a:r>
              <a:rPr lang="en-US" baseline="0" dirty="0" smtClean="0"/>
              <a:t> </a:t>
            </a:r>
            <a:r>
              <a:rPr lang="en-US" baseline="0" dirty="0" err="1" smtClean="0"/>
              <a:t>dinucleotides</a:t>
            </a:r>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A537278-1C1A-9644-A4D4-0DE3B2DA0409}" type="slidenum">
              <a:rPr lang="en-US" smtClean="0"/>
              <a:t>11</a:t>
            </a:fld>
            <a:endParaRPr lang="en-US"/>
          </a:p>
        </p:txBody>
      </p:sp>
    </p:spTree>
    <p:extLst>
      <p:ext uri="{BB962C8B-B14F-4D97-AF65-F5344CB8AC3E}">
        <p14:creationId xmlns:p14="http://schemas.microsoft.com/office/powerpoint/2010/main" val="19144962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pPr algn="ctr" eaLnBrk="1" latinLnBrk="0" hangingPunct="1"/>
            <a:fld id="{23A271A1-F6D6-438B-A432-4747EE7ECD40}" type="datetimeFigureOut">
              <a:rPr lang="en-US" smtClean="0"/>
              <a:pPr algn="ctr" eaLnBrk="1" latinLnBrk="0" hangingPunct="1"/>
              <a:t>4/24/14</a:t>
            </a:fld>
            <a:endParaRPr lang="en-US" sz="2000" dirty="0">
              <a:solidFill>
                <a:srgbClr val="FFFFFF"/>
              </a:solidFill>
            </a:endParaRPr>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pPr algn="r" eaLnBrk="1" latinLnBrk="0" hangingPunct="1"/>
            <a:endParaRPr kumimoji="0" lang="en-US" dirty="0">
              <a:solidFill>
                <a:schemeClr val="tx2"/>
              </a:solidFill>
            </a:endParaRPr>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7F5CE407-6216-4202-80E4-A30DC2F709B2}"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eaLnBrk="1" latinLnBrk="0" hangingPunct="1"/>
            <a:fld id="{23A271A1-F6D6-438B-A432-4747EE7ECD40}" type="datetimeFigureOut">
              <a:rPr lang="en-US" smtClean="0"/>
              <a:pPr eaLnBrk="1" latinLnBrk="0" hangingPunct="1"/>
              <a:t>4/24/14</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F0C94032-CD4C-4C25-B0C2-CEC720522D92}" type="slidenum">
              <a:rPr kumimoji="0" lang="en-US" smtClean="0"/>
              <a:pPr eaLnBrk="1" latinLnBrk="0" hangingPunct="1"/>
              <a:t>‹#›</a:t>
            </a:fld>
            <a:endParaRPr kumimoji="0"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pPr eaLnBrk="1" latinLnBrk="0" hangingPunct="1"/>
            <a:fld id="{23A271A1-F6D6-438B-A432-4747EE7ECD40}" type="datetimeFigureOut">
              <a:rPr lang="en-US" smtClean="0"/>
              <a:pPr eaLnBrk="1" latinLnBrk="0" hangingPunct="1"/>
              <a:t>4/24/14</a:t>
            </a:fld>
            <a:endParaRPr lang="en-US" dirty="0"/>
          </a:p>
        </p:txBody>
      </p:sp>
      <p:sp>
        <p:nvSpPr>
          <p:cNvPr id="5" name="Footer Placeholder 4"/>
          <p:cNvSpPr>
            <a:spLocks noGrp="1"/>
          </p:cNvSpPr>
          <p:nvPr>
            <p:ph type="ftr" sz="quarter" idx="11"/>
          </p:nvPr>
        </p:nvSpPr>
        <p:spPr>
          <a:xfrm>
            <a:off x="457201" y="6248207"/>
            <a:ext cx="5573483" cy="365125"/>
          </a:xfrm>
        </p:spPr>
        <p:txBody>
          <a:bodyPr/>
          <a:lstStyle/>
          <a:p>
            <a:endParaRPr kumimoji="0" lang="en-US" dirty="0"/>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F0C94032-CD4C-4C25-B0C2-CEC720522D92}" type="slidenum">
              <a:rPr kumimoji="0" lang="en-US" smtClean="0"/>
              <a:pPr eaLnBrk="1" latinLnBrk="0" hangingPunct="1"/>
              <a:t>‹#›</a:t>
            </a:fld>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pPr eaLnBrk="1" latinLnBrk="0" hangingPunct="1"/>
            <a:fld id="{23A271A1-F6D6-438B-A432-4747EE7ECD40}" type="datetimeFigureOut">
              <a:rPr lang="en-US" smtClean="0"/>
              <a:pPr eaLnBrk="1" latinLnBrk="0" hangingPunct="1"/>
              <a:t>4/24/14</a:t>
            </a:fld>
            <a:endParaRPr lang="en-US" dirty="0"/>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F0C94032-CD4C-4C25-B0C2-CEC720522D92}" type="slidenum">
              <a:rPr kumimoji="0" lang="en-US" smtClean="0"/>
              <a:pPr eaLnBrk="1" latinLnBrk="0" hangingPunct="1"/>
              <a:t>‹#›</a:t>
            </a:fld>
            <a:endParaRPr kumimoji="0" lang="en-US" dirty="0">
              <a:solidFill>
                <a:srgbClr val="FFFFFF"/>
              </a:solidFill>
            </a:endParaRPr>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pPr eaLnBrk="1" latinLnBrk="0" hangingPunct="1"/>
            <a:fld id="{23A271A1-F6D6-438B-A432-4747EE7ECD40}" type="datetimeFigureOut">
              <a:rPr lang="en-US" smtClean="0"/>
              <a:pPr eaLnBrk="1" latinLnBrk="0" hangingPunct="1"/>
              <a:t>4/24/14</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pPr algn="ctr" eaLnBrk="1" latinLnBrk="0" hangingPunct="1"/>
            <a:fld id="{F0C94032-CD4C-4C25-B0C2-CEC720522D92}" type="slidenum">
              <a:rPr kumimoji="0" lang="en-US" smtClean="0"/>
              <a:pPr algn="ctr" eaLnBrk="1" latinLnBrk="0" hangingPunct="1"/>
              <a:t>‹#›</a:t>
            </a:fld>
            <a:endParaRPr kumimoji="0" lang="en-US" sz="2400" dirty="0">
              <a:solidFill>
                <a:srgbClr val="FFFFFF"/>
              </a:solidFill>
            </a:endParaRPr>
          </a:p>
        </p:txBody>
      </p:sp>
      <p:sp>
        <p:nvSpPr>
          <p:cNvPr id="14" name="Footer Placeholder 13"/>
          <p:cNvSpPr>
            <a:spLocks noGrp="1"/>
          </p:cNvSpPr>
          <p:nvPr>
            <p:ph type="ftr" sz="quarter" idx="12"/>
          </p:nvPr>
        </p:nvSpPr>
        <p:spPr/>
        <p:txBody>
          <a:bodyPr/>
          <a:lstStyle/>
          <a:p>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pPr eaLnBrk="1" latinLnBrk="0" hangingPunct="1"/>
            <a:fld id="{23A271A1-F6D6-438B-A432-4747EE7ECD40}" type="datetimeFigureOut">
              <a:rPr lang="en-US" smtClean="0"/>
              <a:pPr eaLnBrk="1" latinLnBrk="0" hangingPunct="1"/>
              <a:t>4/24/14</a:t>
            </a:fld>
            <a:endParaRPr lang="en-US"/>
          </a:p>
        </p:txBody>
      </p:sp>
      <p:sp>
        <p:nvSpPr>
          <p:cNvPr id="10" name="Slide Number Placeholder 9"/>
          <p:cNvSpPr>
            <a:spLocks noGrp="1"/>
          </p:cNvSpPr>
          <p:nvPr>
            <p:ph type="sldNum" sz="quarter" idx="16"/>
          </p:nvPr>
        </p:nvSpPr>
        <p:spPr/>
        <p:txBody>
          <a:bodyPr rtlCol="0"/>
          <a:lstStyle/>
          <a:p>
            <a:pPr algn="ctr" eaLnBrk="1" latinLnBrk="0" hangingPunct="1"/>
            <a:fld id="{F0C94032-CD4C-4C25-B0C2-CEC720522D92}" type="slidenum">
              <a:rPr kumimoji="0" lang="en-US" smtClean="0"/>
              <a:pPr algn="ctr" eaLnBrk="1" latinLnBrk="0" hangingPunct="1"/>
              <a:t>‹#›</a:t>
            </a:fld>
            <a:endParaRPr kumimoji="0" lang="en-US"/>
          </a:p>
        </p:txBody>
      </p:sp>
      <p:sp>
        <p:nvSpPr>
          <p:cNvPr id="12" name="Footer Placeholder 11"/>
          <p:cNvSpPr>
            <a:spLocks noGrp="1"/>
          </p:cNvSpPr>
          <p:nvPr>
            <p:ph type="ftr" sz="quarter" idx="17"/>
          </p:nvPr>
        </p:nvSpPr>
        <p:spPr/>
        <p:txBody>
          <a:bodyPr rtlCol="0"/>
          <a:lstStyle/>
          <a:p>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pPr eaLnBrk="1" latinLnBrk="0" hangingPunct="1"/>
            <a:fld id="{23A271A1-F6D6-438B-A432-4747EE7ECD40}" type="datetimeFigureOut">
              <a:rPr lang="en-US" smtClean="0"/>
              <a:pPr eaLnBrk="1" latinLnBrk="0" hangingPunct="1"/>
              <a:t>4/24/14</a:t>
            </a:fld>
            <a:endParaRPr lang="en-US"/>
          </a:p>
        </p:txBody>
      </p:sp>
      <p:sp>
        <p:nvSpPr>
          <p:cNvPr id="12" name="Slide Number Placeholder 11"/>
          <p:cNvSpPr>
            <a:spLocks noGrp="1"/>
          </p:cNvSpPr>
          <p:nvPr>
            <p:ph type="sldNum" sz="quarter" idx="16"/>
          </p:nvPr>
        </p:nvSpPr>
        <p:spPr/>
        <p:txBody>
          <a:bodyPr rtlCol="0"/>
          <a:lstStyle/>
          <a:p>
            <a:pPr algn="ctr" eaLnBrk="1" latinLnBrk="0" hangingPunct="1"/>
            <a:fld id="{F0C94032-CD4C-4C25-B0C2-CEC720522D92}" type="slidenum">
              <a:rPr kumimoji="0" lang="en-US" smtClean="0"/>
              <a:pPr algn="ctr" eaLnBrk="1" latinLnBrk="0" hangingPunct="1"/>
              <a:t>‹#›</a:t>
            </a:fld>
            <a:endParaRPr kumimoji="0" lang="en-US"/>
          </a:p>
        </p:txBody>
      </p:sp>
      <p:sp>
        <p:nvSpPr>
          <p:cNvPr id="14" name="Footer Placeholder 13"/>
          <p:cNvSpPr>
            <a:spLocks noGrp="1"/>
          </p:cNvSpPr>
          <p:nvPr>
            <p:ph type="ftr" sz="quarter" idx="17"/>
          </p:nvPr>
        </p:nvSpPr>
        <p:spPr/>
        <p:txBody>
          <a:bodyPr rtlCol="0"/>
          <a:lstStyle/>
          <a:p>
            <a:endParaRPr kumimoji="0"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eaLnBrk="1" latinLnBrk="0" hangingPunct="1"/>
            <a:fld id="{23A271A1-F6D6-438B-A432-4747EE7ECD40}" type="datetimeFigureOut">
              <a:rPr lang="en-US" smtClean="0"/>
              <a:pPr eaLnBrk="1" latinLnBrk="0" hangingPunct="1"/>
              <a:t>4/24/14</a:t>
            </a:fld>
            <a:endParaRPr lang="en-US"/>
          </a:p>
        </p:txBody>
      </p:sp>
      <p:sp>
        <p:nvSpPr>
          <p:cNvPr id="4" name="Footer Placeholder 3"/>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F0C94032-CD4C-4C25-B0C2-CEC720522D92}" type="slidenum">
              <a:rPr kumimoji="0" lang="en-US" smtClean="0"/>
              <a:pPr eaLnBrk="1" latinLnBrk="0" hangingPunct="1"/>
              <a:t>‹#›</a:t>
            </a:fld>
            <a:endParaRPr kumimoji="0" lang="en-US" dirty="0">
              <a:solidFill>
                <a:srgbClr val="FFFFFF"/>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eaLnBrk="1" latinLnBrk="0" hangingPunct="1"/>
            <a:fld id="{23A271A1-F6D6-438B-A432-4747EE7ECD40}" type="datetimeFigureOut">
              <a:rPr lang="en-US" smtClean="0"/>
              <a:pPr eaLnBrk="1" latinLnBrk="0" hangingPunct="1"/>
              <a:t>4/24/14</a:t>
            </a:fld>
            <a:endParaRPr lang="en-US"/>
          </a:p>
        </p:txBody>
      </p:sp>
      <p:sp>
        <p:nvSpPr>
          <p:cNvPr id="3" name="Footer Placeholder 2"/>
          <p:cNvSpPr>
            <a:spLocks noGrp="1"/>
          </p:cNvSpPr>
          <p:nvPr>
            <p:ph type="ftr" sz="quarter" idx="11"/>
          </p:nvPr>
        </p:nvSpPr>
        <p:spPr/>
        <p:txBody>
          <a:bodyPr/>
          <a:lstStyle/>
          <a:p>
            <a:endParaRPr kumimoji="0" lang="en-US" dirty="0"/>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F0C94032-CD4C-4C25-B0C2-CEC720522D92}" type="slidenum">
              <a:rPr kumimoji="0" lang="en-US" smtClean="0"/>
              <a:pPr eaLnBrk="1" latinLnBrk="0" hangingPunct="1"/>
              <a:t>‹#›</a:t>
            </a:fld>
            <a:endParaRPr kumimoji="0" lang="en-US" dirty="0">
              <a:solidFill>
                <a:schemeClr val="tx2"/>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pPr eaLnBrk="1" latinLnBrk="0" hangingPunct="1"/>
            <a:fld id="{23A271A1-F6D6-438B-A432-4747EE7ECD40}" type="datetimeFigureOut">
              <a:rPr lang="en-US" smtClean="0"/>
              <a:pPr eaLnBrk="1" latinLnBrk="0" hangingPunct="1"/>
              <a:t>4/24/14</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7F5CE407-6216-4202-80E4-A30DC2F709B2}" type="slidenum">
              <a:rPr lang="en-US" smtClean="0"/>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pPr eaLnBrk="1" latinLnBrk="0" hangingPunct="1"/>
            <a:fld id="{23A271A1-F6D6-438B-A432-4747EE7ECD40}" type="datetimeFigureOut">
              <a:rPr lang="en-US" smtClean="0"/>
              <a:pPr eaLnBrk="1" latinLnBrk="0" hangingPunct="1"/>
              <a:t>4/24/14</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pPr algn="ctr" eaLnBrk="1" latinLnBrk="0" hangingPunct="1"/>
            <a:fld id="{F0C94032-CD4C-4C25-B0C2-CEC720522D92}" type="slidenum">
              <a:rPr kumimoji="0" lang="en-US" smtClean="0"/>
              <a:pPr algn="ctr" eaLnBrk="1" latinLnBrk="0" hangingPunct="1"/>
              <a:t>‹#›</a:t>
            </a:fld>
            <a:endParaRPr kumimoji="0" lang="en-US" sz="2800" dirty="0"/>
          </a:p>
        </p:txBody>
      </p:sp>
      <p:sp>
        <p:nvSpPr>
          <p:cNvPr id="14" name="Footer Placeholder 13"/>
          <p:cNvSpPr>
            <a:spLocks noGrp="1"/>
          </p:cNvSpPr>
          <p:nvPr>
            <p:ph type="ftr" sz="quarter" idx="12"/>
          </p:nvPr>
        </p:nvSpPr>
        <p:spPr>
          <a:xfrm>
            <a:off x="1600200" y="6248206"/>
            <a:ext cx="4572000" cy="365125"/>
          </a:xfrm>
        </p:spPr>
        <p:txBody>
          <a:bodyPr rtlCol="0"/>
          <a:lstStyle/>
          <a:p>
            <a:endParaRPr kumimoji="0" lang="en-US" dirty="0"/>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Drag picture to placeholder or click icon to add</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pPr eaLnBrk="1" latinLnBrk="0" hangingPunct="1"/>
            <a:fld id="{23A271A1-F6D6-438B-A432-4747EE7ECD40}" type="datetimeFigureOut">
              <a:rPr lang="en-US" smtClean="0"/>
              <a:pPr eaLnBrk="1" latinLnBrk="0" hangingPunct="1"/>
              <a:t>4/24/14</a:t>
            </a:fld>
            <a:endParaRPr lang="en-US" sz="1400" dirty="0">
              <a:solidFill>
                <a:schemeClr val="tx2"/>
              </a:solidFill>
            </a:endParaRPr>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pPr algn="r" eaLnBrk="1" latinLnBrk="0" hangingPunct="1"/>
            <a:endParaRPr kumimoji="0" lang="en-US" sz="1400" dirty="0">
              <a:solidFill>
                <a:schemeClr val="tx2"/>
              </a:solidFill>
            </a:endParaRPr>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pPr algn="ctr" eaLnBrk="1" latinLnBrk="0" hangingPunct="1"/>
            <a:fld id="{F0C94032-CD4C-4C25-B0C2-CEC720522D92}" type="slidenum">
              <a:rPr kumimoji="0" lang="en-US" smtClean="0"/>
              <a:pPr algn="ctr" eaLnBrk="1" latinLnBrk="0" hangingPunct="1"/>
              <a:t>‹#›</a:t>
            </a:fld>
            <a:endParaRPr kumimoji="0" lang="en-US" sz="1400" b="1" dirty="0">
              <a:solidFill>
                <a:srgbClr val="FFFFFF"/>
              </a:solidFill>
            </a:endParaRPr>
          </a:p>
        </p:txBody>
      </p:sp>
    </p:spTree>
  </p:cSld>
  <p:clrMap bg1="lt1" tx1="dk1" bg2="lt2" tx2="dk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 id="2147484014"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 Id="rId3" Type="http://schemas.openxmlformats.org/officeDocument/2006/relationships/chart" Target="../charts/char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6.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7.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9.jp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image" Target="../media/image20.jpg"/><Relationship Id="rId5" Type="http://schemas.openxmlformats.org/officeDocument/2006/relationships/image" Target="../media/image21.jp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jpg"/><Relationship Id="rId7" Type="http://schemas.openxmlformats.org/officeDocument/2006/relationships/image" Target="../media/image26.jp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4" Type="http://schemas.openxmlformats.org/officeDocument/2006/relationships/image" Target="../media/image28.jp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1.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2.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4.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5.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jpg"/><Relationship Id="rId5" Type="http://schemas.openxmlformats.org/officeDocument/2006/relationships/image" Target="../media/image9.jp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jpg"/><Relationship Id="rId5" Type="http://schemas.openxmlformats.org/officeDocument/2006/relationships/image" Target="../media/image9.jp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12.emf"/><Relationship Id="rId4" Type="http://schemas.openxmlformats.org/officeDocument/2006/relationships/image" Target="../media/image13.em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14.tiff"/><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smtClean="0"/>
              <a:t>Committee Meeting April 24</a:t>
            </a:r>
            <a:r>
              <a:rPr lang="en-US" baseline="30000" dirty="0" smtClean="0"/>
              <a:t>th</a:t>
            </a:r>
            <a:r>
              <a:rPr lang="en-US" dirty="0" smtClean="0"/>
              <a:t> 2014</a:t>
            </a:r>
            <a:endParaRPr lang="en-US" dirty="0"/>
          </a:p>
        </p:txBody>
      </p:sp>
      <p:sp>
        <p:nvSpPr>
          <p:cNvPr id="4" name="TextBox 3"/>
          <p:cNvSpPr txBox="1"/>
          <p:nvPr/>
        </p:nvSpPr>
        <p:spPr>
          <a:xfrm>
            <a:off x="406400" y="3683000"/>
            <a:ext cx="8420100" cy="2677656"/>
          </a:xfrm>
          <a:prstGeom prst="rect">
            <a:avLst/>
          </a:prstGeom>
          <a:noFill/>
        </p:spPr>
        <p:txBody>
          <a:bodyPr wrap="square" rtlCol="0">
            <a:spAutoFit/>
          </a:bodyPr>
          <a:lstStyle/>
          <a:p>
            <a:pPr algn="ctr"/>
            <a:r>
              <a:rPr lang="en-US" sz="3600" dirty="0" smtClean="0">
                <a:solidFill>
                  <a:schemeClr val="tx2"/>
                </a:solidFill>
              </a:rPr>
              <a:t>Characterizing </a:t>
            </a:r>
            <a:r>
              <a:rPr lang="en-US" sz="3600" dirty="0">
                <a:solidFill>
                  <a:schemeClr val="tx2"/>
                </a:solidFill>
              </a:rPr>
              <a:t>e</a:t>
            </a:r>
            <a:r>
              <a:rPr lang="en-US" sz="3600" dirty="0" smtClean="0">
                <a:solidFill>
                  <a:schemeClr val="tx2"/>
                </a:solidFill>
              </a:rPr>
              <a:t>pigenetic variation in </a:t>
            </a:r>
            <a:r>
              <a:rPr lang="en-US" sz="3600" dirty="0">
                <a:solidFill>
                  <a:schemeClr val="tx2"/>
                </a:solidFill>
              </a:rPr>
              <a:t>the Pacific </a:t>
            </a:r>
            <a:r>
              <a:rPr lang="en-US" sz="3600" dirty="0" smtClean="0">
                <a:solidFill>
                  <a:schemeClr val="tx2"/>
                </a:solidFill>
              </a:rPr>
              <a:t>oyster </a:t>
            </a:r>
            <a:r>
              <a:rPr lang="en-US" sz="3600" dirty="0">
                <a:solidFill>
                  <a:schemeClr val="tx2"/>
                </a:solidFill>
              </a:rPr>
              <a:t>(</a:t>
            </a:r>
            <a:r>
              <a:rPr lang="en-US" sz="3600" i="1" dirty="0" err="1">
                <a:solidFill>
                  <a:schemeClr val="tx2"/>
                </a:solidFill>
              </a:rPr>
              <a:t>Crassostrea</a:t>
            </a:r>
            <a:r>
              <a:rPr lang="en-US" sz="3600" i="1" dirty="0">
                <a:solidFill>
                  <a:schemeClr val="tx2"/>
                </a:solidFill>
              </a:rPr>
              <a:t> </a:t>
            </a:r>
            <a:r>
              <a:rPr lang="en-US" sz="3600" i="1" dirty="0" err="1">
                <a:solidFill>
                  <a:schemeClr val="tx2"/>
                </a:solidFill>
              </a:rPr>
              <a:t>gigas</a:t>
            </a:r>
            <a:r>
              <a:rPr lang="en-US" sz="3600" i="1" dirty="0">
                <a:solidFill>
                  <a:schemeClr val="tx2"/>
                </a:solidFill>
              </a:rPr>
              <a:t>)</a:t>
            </a:r>
            <a:br>
              <a:rPr lang="en-US" sz="3600" i="1" dirty="0">
                <a:solidFill>
                  <a:schemeClr val="tx2"/>
                </a:solidFill>
              </a:rPr>
            </a:br>
            <a:r>
              <a:rPr lang="en-US" sz="2400" dirty="0" smtClean="0">
                <a:solidFill>
                  <a:schemeClr val="tx2"/>
                </a:solidFill>
              </a:rPr>
              <a:t>Claire Olson</a:t>
            </a:r>
          </a:p>
          <a:p>
            <a:pPr algn="ctr"/>
            <a:r>
              <a:rPr lang="en-US" sz="2400" dirty="0" smtClean="0">
                <a:solidFill>
                  <a:schemeClr val="tx2"/>
                </a:solidFill>
              </a:rPr>
              <a:t>School of Aquatic and Fishery Sciences</a:t>
            </a:r>
          </a:p>
          <a:p>
            <a:pPr algn="ctr"/>
            <a:r>
              <a:rPr lang="en-US" sz="2400" dirty="0">
                <a:solidFill>
                  <a:schemeClr val="tx2"/>
                </a:solidFill>
              </a:rPr>
              <a:t>University of Washington </a:t>
            </a:r>
          </a:p>
          <a:p>
            <a:pPr algn="ctr"/>
            <a:endParaRPr lang="en-US" sz="2400" dirty="0">
              <a:solidFill>
                <a:schemeClr val="tx2"/>
              </a:solidFill>
            </a:endParaRPr>
          </a:p>
        </p:txBody>
      </p:sp>
      <p:pic>
        <p:nvPicPr>
          <p:cNvPr id="2" name="Picture 1" descr="2011-11-10 at 16.21.37.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8523" y="77307"/>
            <a:ext cx="4783524" cy="35728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9421089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pPr>
              <a:buFont typeface="Arial"/>
              <a:buChar char="•"/>
            </a:pPr>
            <a:r>
              <a:rPr lang="en-US" dirty="0"/>
              <a:t>Methylation occurring predominantly </a:t>
            </a:r>
            <a:r>
              <a:rPr lang="en-US" dirty="0" smtClean="0"/>
              <a:t>in </a:t>
            </a:r>
            <a:r>
              <a:rPr lang="en-US" dirty="0"/>
              <a:t>intragenic regions (expressed portions and introns</a:t>
            </a:r>
            <a:r>
              <a:rPr lang="en-US" dirty="0" smtClean="0"/>
              <a:t>)</a:t>
            </a:r>
            <a:endParaRPr lang="en-US" dirty="0"/>
          </a:p>
        </p:txBody>
      </p:sp>
      <p:graphicFrame>
        <p:nvGraphicFramePr>
          <p:cNvPr id="28" name="Chart 27"/>
          <p:cNvGraphicFramePr/>
          <p:nvPr>
            <p:extLst>
              <p:ext uri="{D42A27DB-BD31-4B8C-83A1-F6EECF244321}">
                <p14:modId xmlns:p14="http://schemas.microsoft.com/office/powerpoint/2010/main" val="2223588673"/>
              </p:ext>
            </p:extLst>
          </p:nvPr>
        </p:nvGraphicFramePr>
        <p:xfrm>
          <a:off x="-211644" y="3655052"/>
          <a:ext cx="5530687" cy="331841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0" name="Chart 29"/>
          <p:cNvGraphicFramePr/>
          <p:nvPr>
            <p:extLst>
              <p:ext uri="{D42A27DB-BD31-4B8C-83A1-F6EECF244321}">
                <p14:modId xmlns:p14="http://schemas.microsoft.com/office/powerpoint/2010/main" val="74977698"/>
              </p:ext>
            </p:extLst>
          </p:nvPr>
        </p:nvGraphicFramePr>
        <p:xfrm>
          <a:off x="3616963" y="3657242"/>
          <a:ext cx="5527037" cy="3316222"/>
        </p:xfrm>
        <a:graphic>
          <a:graphicData uri="http://schemas.openxmlformats.org/drawingml/2006/chart">
            <c:chart xmlns:c="http://schemas.openxmlformats.org/drawingml/2006/chart" xmlns:r="http://schemas.openxmlformats.org/officeDocument/2006/relationships" r:id="rId3"/>
          </a:graphicData>
        </a:graphic>
      </p:graphicFrame>
      <p:grpSp>
        <p:nvGrpSpPr>
          <p:cNvPr id="31" name="Group 30"/>
          <p:cNvGrpSpPr/>
          <p:nvPr/>
        </p:nvGrpSpPr>
        <p:grpSpPr>
          <a:xfrm>
            <a:off x="7501363" y="2363446"/>
            <a:ext cx="4389200" cy="1233766"/>
            <a:chOff x="10167092" y="27434395"/>
            <a:chExt cx="5838706" cy="1633876"/>
          </a:xfrm>
        </p:grpSpPr>
        <p:sp>
          <p:nvSpPr>
            <p:cNvPr id="32" name="Rectangle 31"/>
            <p:cNvSpPr/>
            <p:nvPr/>
          </p:nvSpPr>
          <p:spPr>
            <a:xfrm>
              <a:off x="10167092" y="27563388"/>
              <a:ext cx="362428" cy="307889"/>
            </a:xfrm>
            <a:prstGeom prst="rect">
              <a:avLst/>
            </a:prstGeom>
            <a:solidFill>
              <a:srgbClr val="5483C1"/>
            </a:solidFill>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sp>
          <p:nvSpPr>
            <p:cNvPr id="33" name="Rectangle 32"/>
            <p:cNvSpPr/>
            <p:nvPr/>
          </p:nvSpPr>
          <p:spPr>
            <a:xfrm>
              <a:off x="10167092" y="28161885"/>
              <a:ext cx="362428" cy="307889"/>
            </a:xfrm>
            <a:prstGeom prst="rect">
              <a:avLst/>
            </a:prstGeom>
            <a:solidFill>
              <a:srgbClr val="E15E5C"/>
            </a:solidFill>
          </p:spPr>
          <p:style>
            <a:lnRef idx="1">
              <a:schemeClr val="accent2"/>
            </a:lnRef>
            <a:fillRef idx="3">
              <a:schemeClr val="accent2"/>
            </a:fillRef>
            <a:effectRef idx="2">
              <a:schemeClr val="accent2"/>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sp>
          <p:nvSpPr>
            <p:cNvPr id="34" name="Rectangle 33"/>
            <p:cNvSpPr/>
            <p:nvPr/>
          </p:nvSpPr>
          <p:spPr>
            <a:xfrm>
              <a:off x="10167092" y="28760382"/>
              <a:ext cx="362428" cy="307889"/>
            </a:xfrm>
            <a:prstGeom prst="rect">
              <a:avLst/>
            </a:prstGeom>
            <a:solidFill>
              <a:srgbClr val="A6A6A6"/>
            </a:solidFill>
            <a:ln>
              <a:solidFill>
                <a:schemeClr val="bg1">
                  <a:lumMod val="65000"/>
                </a:schemeClr>
              </a:solidFill>
            </a:ln>
          </p:spPr>
          <p:style>
            <a:lnRef idx="1">
              <a:schemeClr val="accent2"/>
            </a:lnRef>
            <a:fillRef idx="3">
              <a:schemeClr val="accent2"/>
            </a:fillRef>
            <a:effectRef idx="2">
              <a:schemeClr val="accent2"/>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sp>
          <p:nvSpPr>
            <p:cNvPr id="35" name="TextBox 34"/>
            <p:cNvSpPr txBox="1"/>
            <p:nvPr/>
          </p:nvSpPr>
          <p:spPr>
            <a:xfrm>
              <a:off x="10529520" y="27434395"/>
              <a:ext cx="5476278" cy="400110"/>
            </a:xfrm>
            <a:prstGeom prst="rect">
              <a:avLst/>
            </a:prstGeom>
            <a:noFill/>
          </p:spPr>
          <p:txBody>
            <a:bodyPr wrap="square" rtlCol="0">
              <a:spAutoFit/>
            </a:bodyPr>
            <a:lstStyle/>
            <a:p>
              <a:r>
                <a:rPr lang="en-US" sz="2000" kern="1200" dirty="0" smtClean="0">
                  <a:solidFill>
                    <a:srgbClr val="000000"/>
                  </a:solidFill>
                  <a:cs typeface="Baskerville"/>
                </a:rPr>
                <a:t>Exons</a:t>
              </a:r>
            </a:p>
          </p:txBody>
        </p:sp>
        <p:sp>
          <p:nvSpPr>
            <p:cNvPr id="36" name="TextBox 35"/>
            <p:cNvSpPr txBox="1"/>
            <p:nvPr/>
          </p:nvSpPr>
          <p:spPr>
            <a:xfrm>
              <a:off x="10529520" y="28013202"/>
              <a:ext cx="5476278" cy="400110"/>
            </a:xfrm>
            <a:prstGeom prst="rect">
              <a:avLst/>
            </a:prstGeom>
            <a:noFill/>
          </p:spPr>
          <p:txBody>
            <a:bodyPr wrap="square" rtlCol="0">
              <a:spAutoFit/>
            </a:bodyPr>
            <a:lstStyle/>
            <a:p>
              <a:r>
                <a:rPr lang="en-US" sz="2000" kern="1200" dirty="0" smtClean="0">
                  <a:solidFill>
                    <a:srgbClr val="000000"/>
                  </a:solidFill>
                  <a:cs typeface="Baskerville"/>
                </a:rPr>
                <a:t>Introns</a:t>
              </a:r>
            </a:p>
          </p:txBody>
        </p:sp>
        <p:sp>
          <p:nvSpPr>
            <p:cNvPr id="37" name="TextBox 36"/>
            <p:cNvSpPr txBox="1"/>
            <p:nvPr/>
          </p:nvSpPr>
          <p:spPr>
            <a:xfrm>
              <a:off x="10529520" y="28630497"/>
              <a:ext cx="5476278" cy="400110"/>
            </a:xfrm>
            <a:prstGeom prst="rect">
              <a:avLst/>
            </a:prstGeom>
            <a:noFill/>
          </p:spPr>
          <p:txBody>
            <a:bodyPr wrap="square" rtlCol="0">
              <a:spAutoFit/>
            </a:bodyPr>
            <a:lstStyle/>
            <a:p>
              <a:r>
                <a:rPr lang="en-US" sz="2000" kern="1200" dirty="0" smtClean="0">
                  <a:solidFill>
                    <a:srgbClr val="000000"/>
                  </a:solidFill>
                  <a:cs typeface="Baskerville"/>
                </a:rPr>
                <a:t>Other</a:t>
              </a:r>
            </a:p>
          </p:txBody>
        </p:sp>
      </p:grpSp>
      <p:sp>
        <p:nvSpPr>
          <p:cNvPr id="38" name="Rectangle 37"/>
          <p:cNvSpPr/>
          <p:nvPr/>
        </p:nvSpPr>
        <p:spPr>
          <a:xfrm>
            <a:off x="7349829" y="2300297"/>
            <a:ext cx="1666340" cy="147022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extBox 38"/>
          <p:cNvSpPr txBox="1"/>
          <p:nvPr/>
        </p:nvSpPr>
        <p:spPr>
          <a:xfrm>
            <a:off x="747328" y="3197512"/>
            <a:ext cx="3808307" cy="584776"/>
          </a:xfrm>
          <a:prstGeom prst="rect">
            <a:avLst/>
          </a:prstGeom>
          <a:noFill/>
        </p:spPr>
        <p:txBody>
          <a:bodyPr wrap="square" rtlCol="0">
            <a:spAutoFit/>
          </a:bodyPr>
          <a:lstStyle/>
          <a:p>
            <a:pPr algn="ctr"/>
            <a:r>
              <a:rPr lang="en-US" sz="3200" dirty="0" smtClean="0"/>
              <a:t>Methylated </a:t>
            </a:r>
            <a:r>
              <a:rPr lang="en-US" sz="3200" dirty="0" err="1" smtClean="0"/>
              <a:t>CpGs</a:t>
            </a:r>
            <a:endParaRPr lang="en-US" sz="3200" dirty="0"/>
          </a:p>
        </p:txBody>
      </p:sp>
      <p:sp>
        <p:nvSpPr>
          <p:cNvPr id="40" name="TextBox 39"/>
          <p:cNvSpPr txBox="1"/>
          <p:nvPr/>
        </p:nvSpPr>
        <p:spPr>
          <a:xfrm>
            <a:off x="4885540" y="3197512"/>
            <a:ext cx="2982262" cy="584776"/>
          </a:xfrm>
          <a:prstGeom prst="rect">
            <a:avLst/>
          </a:prstGeom>
          <a:noFill/>
        </p:spPr>
        <p:txBody>
          <a:bodyPr wrap="square" rtlCol="0">
            <a:spAutoFit/>
          </a:bodyPr>
          <a:lstStyle/>
          <a:p>
            <a:pPr algn="ctr"/>
            <a:r>
              <a:rPr lang="en-US" sz="3200" dirty="0" smtClean="0"/>
              <a:t>All </a:t>
            </a:r>
            <a:r>
              <a:rPr lang="en-US" sz="3200" dirty="0" err="1" smtClean="0"/>
              <a:t>CpGs</a:t>
            </a:r>
            <a:endParaRPr lang="en-US" sz="3200" dirty="0"/>
          </a:p>
        </p:txBody>
      </p:sp>
      <p:sp>
        <p:nvSpPr>
          <p:cNvPr id="18" name="Title 1"/>
          <p:cNvSpPr>
            <a:spLocks noGrp="1"/>
          </p:cNvSpPr>
          <p:nvPr>
            <p:ph type="title"/>
          </p:nvPr>
        </p:nvSpPr>
        <p:spPr>
          <a:xfrm>
            <a:off x="612648" y="228600"/>
            <a:ext cx="8153400" cy="990600"/>
          </a:xfrm>
        </p:spPr>
        <p:txBody>
          <a:bodyPr>
            <a:normAutofit fontScale="90000"/>
          </a:bodyPr>
          <a:lstStyle/>
          <a:p>
            <a:r>
              <a:rPr lang="en-US" dirty="0" smtClean="0"/>
              <a:t>Distribution of methylation within genomic regions</a:t>
            </a:r>
            <a:endParaRPr lang="en-US" dirty="0"/>
          </a:p>
        </p:txBody>
      </p:sp>
    </p:spTree>
    <p:extLst>
      <p:ext uri="{BB962C8B-B14F-4D97-AF65-F5344CB8AC3E}">
        <p14:creationId xmlns:p14="http://schemas.microsoft.com/office/powerpoint/2010/main" val="1130007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Distribution of methylation within genomic regions</a:t>
            </a:r>
            <a:endParaRPr lang="en-US" dirty="0"/>
          </a:p>
        </p:txBody>
      </p:sp>
      <p:pic>
        <p:nvPicPr>
          <p:cNvPr id="3" name="Picture 2" descr="Figure2_OlsonandRoberts.pdf"/>
          <p:cNvPicPr>
            <a:picLocks noChangeAspect="1"/>
          </p:cNvPicPr>
          <p:nvPr/>
        </p:nvPicPr>
        <p:blipFill rotWithShape="1">
          <a:blip r:embed="rId3">
            <a:extLst>
              <a:ext uri="{28A0092B-C50C-407E-A947-70E740481C1C}">
                <a14:useLocalDpi xmlns:a14="http://schemas.microsoft.com/office/drawing/2010/main" val="0"/>
              </a:ext>
            </a:extLst>
          </a:blip>
          <a:srcRect l="5969" t="7881" r="8014" b="7180"/>
          <a:stretch/>
        </p:blipFill>
        <p:spPr>
          <a:xfrm>
            <a:off x="1228396" y="1551184"/>
            <a:ext cx="6875731" cy="5246519"/>
          </a:xfrm>
          <a:prstGeom prst="rect">
            <a:avLst/>
          </a:prstGeom>
        </p:spPr>
      </p:pic>
    </p:spTree>
    <p:extLst>
      <p:ext uri="{BB962C8B-B14F-4D97-AF65-F5344CB8AC3E}">
        <p14:creationId xmlns:p14="http://schemas.microsoft.com/office/powerpoint/2010/main" val="321612762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Chapter 1: methylation </a:t>
            </a:r>
            <a:r>
              <a:rPr lang="en-US" dirty="0" err="1" smtClean="0"/>
              <a:t>vs</a:t>
            </a:r>
            <a:r>
              <a:rPr lang="en-US" dirty="0" smtClean="0"/>
              <a:t> expression</a:t>
            </a:r>
            <a:endParaRPr lang="en-US" dirty="0"/>
          </a:p>
        </p:txBody>
      </p:sp>
      <p:pic>
        <p:nvPicPr>
          <p:cNvPr id="4" name="Picture 3" descr="Figure3_OlsonandRoberts.pdf"/>
          <p:cNvPicPr>
            <a:picLocks noChangeAspect="1"/>
          </p:cNvPicPr>
          <p:nvPr/>
        </p:nvPicPr>
        <p:blipFill rotWithShape="1">
          <a:blip r:embed="rId3">
            <a:extLst>
              <a:ext uri="{28A0092B-C50C-407E-A947-70E740481C1C}">
                <a14:useLocalDpi xmlns:a14="http://schemas.microsoft.com/office/drawing/2010/main" val="0"/>
              </a:ext>
            </a:extLst>
          </a:blip>
          <a:srcRect l="14873" t="7438" r="2660" b="6490"/>
          <a:stretch/>
        </p:blipFill>
        <p:spPr>
          <a:xfrm>
            <a:off x="1545582" y="1519949"/>
            <a:ext cx="6554218" cy="5285995"/>
          </a:xfrm>
          <a:prstGeom prst="rect">
            <a:avLst/>
          </a:prstGeom>
        </p:spPr>
      </p:pic>
    </p:spTree>
    <p:extLst>
      <p:ext uri="{BB962C8B-B14F-4D97-AF65-F5344CB8AC3E}">
        <p14:creationId xmlns:p14="http://schemas.microsoft.com/office/powerpoint/2010/main" val="219547215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12648" y="1870315"/>
            <a:ext cx="4754482" cy="5001954"/>
          </a:xfrm>
        </p:spPr>
        <p:txBody>
          <a:bodyPr>
            <a:normAutofit fontScale="77500" lnSpcReduction="20000"/>
          </a:bodyPr>
          <a:lstStyle/>
          <a:p>
            <a:pPr>
              <a:buFont typeface="Arial"/>
              <a:buChar char="•"/>
            </a:pPr>
            <a:r>
              <a:rPr lang="en-US" dirty="0" smtClean="0"/>
              <a:t>Characterization of methylation in a single cell type</a:t>
            </a:r>
          </a:p>
          <a:p>
            <a:pPr>
              <a:buFont typeface="Arial"/>
              <a:buChar char="•"/>
            </a:pPr>
            <a:r>
              <a:rPr lang="en-US" dirty="0" smtClean="0"/>
              <a:t>Methylation only observed in </a:t>
            </a:r>
            <a:r>
              <a:rPr lang="en-US" dirty="0" err="1" smtClean="0"/>
              <a:t>CpG</a:t>
            </a:r>
            <a:r>
              <a:rPr lang="en-US" dirty="0" smtClean="0"/>
              <a:t> motifs</a:t>
            </a:r>
          </a:p>
          <a:p>
            <a:pPr>
              <a:buFont typeface="Arial"/>
              <a:buChar char="•"/>
            </a:pPr>
            <a:r>
              <a:rPr lang="en-US" dirty="0" smtClean="0"/>
              <a:t>Lack of methylation in oyster </a:t>
            </a:r>
            <a:r>
              <a:rPr lang="en-US" dirty="0" err="1" smtClean="0"/>
              <a:t>mtDNA</a:t>
            </a:r>
            <a:endParaRPr lang="en-US" dirty="0" smtClean="0"/>
          </a:p>
          <a:p>
            <a:pPr>
              <a:buFont typeface="Arial"/>
              <a:buChar char="•"/>
            </a:pPr>
            <a:r>
              <a:rPr lang="en-US" dirty="0"/>
              <a:t>15% overall genome methylation</a:t>
            </a:r>
          </a:p>
          <a:p>
            <a:pPr lvl="1">
              <a:buFont typeface="Arial"/>
              <a:buChar char="•"/>
            </a:pPr>
            <a:r>
              <a:rPr lang="en-US" dirty="0"/>
              <a:t>Intermediate </a:t>
            </a:r>
            <a:r>
              <a:rPr lang="en-US" dirty="0" smtClean="0"/>
              <a:t>level</a:t>
            </a:r>
          </a:p>
          <a:p>
            <a:pPr lvl="1">
              <a:buFont typeface="Arial"/>
              <a:buChar char="•"/>
            </a:pPr>
            <a:r>
              <a:rPr lang="en-US" dirty="0" smtClean="0"/>
              <a:t>Methylation not variable between tissue types</a:t>
            </a:r>
          </a:p>
          <a:p>
            <a:pPr>
              <a:buFont typeface="Arial"/>
              <a:buChar char="•"/>
            </a:pPr>
            <a:r>
              <a:rPr lang="en-US" dirty="0" smtClean="0"/>
              <a:t>DNA methylation predominantly in exons and </a:t>
            </a:r>
            <a:r>
              <a:rPr lang="en-US" dirty="0" smtClean="0"/>
              <a:t>introns</a:t>
            </a:r>
          </a:p>
          <a:p>
            <a:pPr>
              <a:buFont typeface="Arial"/>
              <a:buChar char="•"/>
            </a:pPr>
            <a:r>
              <a:rPr lang="en-US" dirty="0" smtClean="0"/>
              <a:t>Likely </a:t>
            </a:r>
            <a:r>
              <a:rPr lang="en-US" dirty="0" smtClean="0"/>
              <a:t>association between methylation status and gene expression</a:t>
            </a:r>
          </a:p>
          <a:p>
            <a:pPr lvl="1">
              <a:buFont typeface="Arial"/>
              <a:buChar char="•"/>
            </a:pPr>
            <a:endParaRPr lang="en-US" dirty="0" smtClean="0"/>
          </a:p>
        </p:txBody>
      </p:sp>
      <p:sp>
        <p:nvSpPr>
          <p:cNvPr id="5" name="Title 1"/>
          <p:cNvSpPr>
            <a:spLocks noGrp="1"/>
          </p:cNvSpPr>
          <p:nvPr>
            <p:ph type="title"/>
          </p:nvPr>
        </p:nvSpPr>
        <p:spPr>
          <a:xfrm>
            <a:off x="612648" y="228600"/>
            <a:ext cx="8153400" cy="990600"/>
          </a:xfrm>
        </p:spPr>
        <p:txBody>
          <a:bodyPr>
            <a:normAutofit/>
          </a:bodyPr>
          <a:lstStyle/>
          <a:p>
            <a:r>
              <a:rPr lang="en-US" dirty="0" smtClean="0"/>
              <a:t>Chapter 1: Summary</a:t>
            </a:r>
            <a:endParaRPr lang="en-US" dirty="0"/>
          </a:p>
        </p:txBody>
      </p:sp>
      <p:pic>
        <p:nvPicPr>
          <p:cNvPr id="6" name="Picture 5" descr="IMG_269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5912" y="1789045"/>
            <a:ext cx="3478695" cy="463825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56873903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Chapter 2: DNA methylation and oyster development</a:t>
            </a:r>
            <a:endParaRPr lang="en-US" dirty="0"/>
          </a:p>
        </p:txBody>
      </p:sp>
      <p:sp>
        <p:nvSpPr>
          <p:cNvPr id="3" name="Content Placeholder 2"/>
          <p:cNvSpPr>
            <a:spLocks noGrp="1"/>
          </p:cNvSpPr>
          <p:nvPr>
            <p:ph sz="quarter" idx="1"/>
          </p:nvPr>
        </p:nvSpPr>
        <p:spPr>
          <a:xfrm>
            <a:off x="612648" y="1600200"/>
            <a:ext cx="8277352" cy="5003800"/>
          </a:xfrm>
        </p:spPr>
        <p:txBody>
          <a:bodyPr>
            <a:normAutofit/>
          </a:bodyPr>
          <a:lstStyle/>
          <a:p>
            <a:pPr>
              <a:buFont typeface="Arial"/>
              <a:buChar char="•"/>
            </a:pPr>
            <a:r>
              <a:rPr lang="en-US" dirty="0" smtClean="0"/>
              <a:t>Characterize methylation landscape </a:t>
            </a:r>
          </a:p>
          <a:p>
            <a:pPr>
              <a:buFont typeface="Arial"/>
              <a:buChar char="•"/>
            </a:pPr>
            <a:r>
              <a:rPr lang="en-US" dirty="0" smtClean="0"/>
              <a:t>ID potential functions of DNA methylation throughout various stages of oyster development</a:t>
            </a:r>
          </a:p>
          <a:p>
            <a:pPr lvl="1">
              <a:buFont typeface="Arial"/>
              <a:buChar char="•"/>
            </a:pPr>
            <a:r>
              <a:rPr lang="en-US" dirty="0" smtClean="0"/>
              <a:t>Sperm, eggs and Larvae</a:t>
            </a:r>
            <a:endParaRPr lang="en-US" dirty="0"/>
          </a:p>
          <a:p>
            <a:pPr lvl="1">
              <a:buFont typeface="Arial"/>
              <a:buChar char="•"/>
            </a:pPr>
            <a:endParaRPr lang="en-US" dirty="0"/>
          </a:p>
        </p:txBody>
      </p:sp>
      <p:pic>
        <p:nvPicPr>
          <p:cNvPr id="4" name="Picture 3" descr="pl3b2.1.jpg__1600×1200_.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1462" y="3544315"/>
            <a:ext cx="3674533" cy="3313686"/>
          </a:xfrm>
          <a:prstGeom prst="rect">
            <a:avLst/>
          </a:prstGeom>
        </p:spPr>
      </p:pic>
      <p:pic>
        <p:nvPicPr>
          <p:cNvPr id="5" name="Picture 4" descr="genefish_-_Claire_441_201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917" y="3544314"/>
            <a:ext cx="4481545" cy="3313685"/>
          </a:xfrm>
          <a:prstGeom prst="rect">
            <a:avLst/>
          </a:prstGeom>
        </p:spPr>
      </p:pic>
    </p:spTree>
    <p:extLst>
      <p:ext uri="{BB962C8B-B14F-4D97-AF65-F5344CB8AC3E}">
        <p14:creationId xmlns:p14="http://schemas.microsoft.com/office/powerpoint/2010/main" val="33002542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Chapter 2: Developmental methylation</a:t>
            </a:r>
            <a:endParaRPr lang="en-US" dirty="0"/>
          </a:p>
        </p:txBody>
      </p:sp>
      <p:sp>
        <p:nvSpPr>
          <p:cNvPr id="3" name="Content Placeholder 2"/>
          <p:cNvSpPr>
            <a:spLocks noGrp="1"/>
          </p:cNvSpPr>
          <p:nvPr>
            <p:ph sz="quarter" idx="1"/>
          </p:nvPr>
        </p:nvSpPr>
        <p:spPr/>
        <p:txBody>
          <a:bodyPr/>
          <a:lstStyle/>
          <a:p>
            <a:pPr>
              <a:buFont typeface="Arial"/>
              <a:buChar char="•"/>
            </a:pPr>
            <a:r>
              <a:rPr lang="en-US" dirty="0" smtClean="0"/>
              <a:t>Sperm and larvae </a:t>
            </a:r>
            <a:r>
              <a:rPr lang="en-US" dirty="0" err="1" smtClean="0"/>
              <a:t>methylome</a:t>
            </a:r>
            <a:endParaRPr lang="en-US" dirty="0" smtClean="0"/>
          </a:p>
          <a:p>
            <a:pPr lvl="1">
              <a:buFont typeface="Arial"/>
              <a:buChar char="•"/>
            </a:pPr>
            <a:r>
              <a:rPr lang="en-US" dirty="0"/>
              <a:t>2</a:t>
            </a:r>
            <a:r>
              <a:rPr lang="en-US" dirty="0" smtClean="0"/>
              <a:t> males strip spawned, fertilized eggs from one female </a:t>
            </a:r>
          </a:p>
          <a:p>
            <a:pPr lvl="1">
              <a:buFont typeface="Arial"/>
              <a:buChar char="•"/>
            </a:pPr>
            <a:r>
              <a:rPr lang="en-US" dirty="0" smtClean="0"/>
              <a:t>Sperm &amp; eggs frozen </a:t>
            </a:r>
          </a:p>
          <a:p>
            <a:pPr lvl="1">
              <a:buFont typeface="Arial"/>
              <a:buChar char="•"/>
            </a:pPr>
            <a:r>
              <a:rPr lang="en-US" dirty="0" smtClean="0"/>
              <a:t>Larvae collected 3 days and 5 days post-fertilization</a:t>
            </a:r>
          </a:p>
        </p:txBody>
      </p:sp>
      <p:pic>
        <p:nvPicPr>
          <p:cNvPr id="4" name="Picture 3" descr="5_6_13-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7399" y="4413918"/>
            <a:ext cx="3170964" cy="2431932"/>
          </a:xfrm>
          <a:prstGeom prst="rect">
            <a:avLst/>
          </a:prstGeom>
        </p:spPr>
      </p:pic>
      <p:pic>
        <p:nvPicPr>
          <p:cNvPr id="5" name="Picture 4" descr="5_6_13-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08238" y="4005680"/>
            <a:ext cx="2431932" cy="3248408"/>
          </a:xfrm>
          <a:prstGeom prst="rect">
            <a:avLst/>
          </a:prstGeom>
        </p:spPr>
      </p:pic>
      <p:pic>
        <p:nvPicPr>
          <p:cNvPr id="6" name="Picture 5" descr="5_6_13-6.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38363" y="4413918"/>
            <a:ext cx="3224319" cy="2438007"/>
          </a:xfrm>
          <a:prstGeom prst="rect">
            <a:avLst/>
          </a:prstGeom>
        </p:spPr>
      </p:pic>
    </p:spTree>
    <p:extLst>
      <p:ext uri="{BB962C8B-B14F-4D97-AF65-F5344CB8AC3E}">
        <p14:creationId xmlns:p14="http://schemas.microsoft.com/office/powerpoint/2010/main" val="332008765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Chapter 2: Developmental methylation</a:t>
            </a:r>
            <a:endParaRPr lang="en-US" dirty="0"/>
          </a:p>
        </p:txBody>
      </p:sp>
      <p:pic>
        <p:nvPicPr>
          <p:cNvPr id="4" name="Picture 3" descr="File_Crassostrea_gigas_p1040848.jpg_-_Wikipedia__the_free_encyclopedi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648" y="1837267"/>
            <a:ext cx="1595004" cy="1072675"/>
          </a:xfrm>
          <a:prstGeom prst="rect">
            <a:avLst/>
          </a:prstGeom>
        </p:spPr>
      </p:pic>
      <p:pic>
        <p:nvPicPr>
          <p:cNvPr id="10" name="Picture 9" descr="File_Crassostrea_gigas_p1040848.jpg_-_Wikipedia__the_free_encyclopedi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6644" y="3191933"/>
            <a:ext cx="1595004" cy="1072675"/>
          </a:xfrm>
          <a:prstGeom prst="rect">
            <a:avLst/>
          </a:prstGeom>
        </p:spPr>
      </p:pic>
      <p:pic>
        <p:nvPicPr>
          <p:cNvPr id="15" name="Picture 14" descr="male-symbol.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03868" y="2247149"/>
            <a:ext cx="658360" cy="662793"/>
          </a:xfrm>
          <a:prstGeom prst="rect">
            <a:avLst/>
          </a:prstGeom>
        </p:spPr>
      </p:pic>
      <p:pic>
        <p:nvPicPr>
          <p:cNvPr id="21" name="Picture 20" descr="File_Crassostrea_gigas_p1040848.jpg_-_Wikipedia__the_free_encyclopedi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0452" y="1837267"/>
            <a:ext cx="1595004" cy="1072675"/>
          </a:xfrm>
          <a:prstGeom prst="rect">
            <a:avLst/>
          </a:prstGeom>
        </p:spPr>
      </p:pic>
      <p:pic>
        <p:nvPicPr>
          <p:cNvPr id="23" name="Picture 22" descr="female_symbol.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4056" y="3586062"/>
            <a:ext cx="569731" cy="969198"/>
          </a:xfrm>
          <a:prstGeom prst="rect">
            <a:avLst/>
          </a:prstGeom>
        </p:spPr>
      </p:pic>
      <p:cxnSp>
        <p:nvCxnSpPr>
          <p:cNvPr id="32" name="Straight Arrow Connector 31"/>
          <p:cNvCxnSpPr/>
          <p:nvPr/>
        </p:nvCxnSpPr>
        <p:spPr>
          <a:xfrm>
            <a:off x="1962229" y="2782553"/>
            <a:ext cx="1559904" cy="85262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4" name="Straight Arrow Connector 33"/>
          <p:cNvCxnSpPr/>
          <p:nvPr/>
        </p:nvCxnSpPr>
        <p:spPr>
          <a:xfrm flipH="1">
            <a:off x="5503333" y="2909942"/>
            <a:ext cx="1637119" cy="72523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pic>
        <p:nvPicPr>
          <p:cNvPr id="49" name="Picture 48" descr="flip_cap_tube_-_Google_Search.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22838" y="2782553"/>
            <a:ext cx="665018" cy="1320799"/>
          </a:xfrm>
          <a:prstGeom prst="rect">
            <a:avLst/>
          </a:prstGeom>
        </p:spPr>
      </p:pic>
      <p:pic>
        <p:nvPicPr>
          <p:cNvPr id="50" name="Picture 49" descr="flip_cap_tube_-_Google_Search.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22838" y="5424153"/>
            <a:ext cx="665018" cy="1320799"/>
          </a:xfrm>
          <a:prstGeom prst="rect">
            <a:avLst/>
          </a:prstGeom>
        </p:spPr>
      </p:pic>
      <p:pic>
        <p:nvPicPr>
          <p:cNvPr id="22" name="Picture 21" descr="male-symbol.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1672" y="2247149"/>
            <a:ext cx="658360" cy="662793"/>
          </a:xfrm>
          <a:prstGeom prst="rect">
            <a:avLst/>
          </a:prstGeom>
        </p:spPr>
      </p:pic>
      <p:pic>
        <p:nvPicPr>
          <p:cNvPr id="58" name="Picture 57" descr="flip_cap_tube_-_Google_Search.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66654" y="5424153"/>
            <a:ext cx="665018" cy="1320799"/>
          </a:xfrm>
          <a:prstGeom prst="rect">
            <a:avLst/>
          </a:prstGeom>
        </p:spPr>
      </p:pic>
      <p:sp>
        <p:nvSpPr>
          <p:cNvPr id="59" name="TextBox 58"/>
          <p:cNvSpPr txBox="1"/>
          <p:nvPr/>
        </p:nvSpPr>
        <p:spPr>
          <a:xfrm>
            <a:off x="6730565" y="5057909"/>
            <a:ext cx="1339876" cy="400110"/>
          </a:xfrm>
          <a:prstGeom prst="rect">
            <a:avLst/>
          </a:prstGeom>
          <a:noFill/>
        </p:spPr>
        <p:txBody>
          <a:bodyPr wrap="square" rtlCol="0">
            <a:spAutoFit/>
          </a:bodyPr>
          <a:lstStyle/>
          <a:p>
            <a:pPr algn="ctr"/>
            <a:r>
              <a:rPr lang="en-US" sz="2000" b="1" dirty="0" smtClean="0"/>
              <a:t>Day 3</a:t>
            </a:r>
            <a:endParaRPr lang="en-US" sz="2000" b="1" dirty="0"/>
          </a:p>
        </p:txBody>
      </p:sp>
      <p:sp>
        <p:nvSpPr>
          <p:cNvPr id="60" name="TextBox 59"/>
          <p:cNvSpPr txBox="1"/>
          <p:nvPr/>
        </p:nvSpPr>
        <p:spPr>
          <a:xfrm>
            <a:off x="7789962" y="5057909"/>
            <a:ext cx="1339876" cy="400110"/>
          </a:xfrm>
          <a:prstGeom prst="rect">
            <a:avLst/>
          </a:prstGeom>
          <a:noFill/>
        </p:spPr>
        <p:txBody>
          <a:bodyPr wrap="square" rtlCol="0">
            <a:spAutoFit/>
          </a:bodyPr>
          <a:lstStyle/>
          <a:p>
            <a:pPr algn="ctr"/>
            <a:r>
              <a:rPr lang="en-US" sz="2000" b="1" dirty="0" smtClean="0"/>
              <a:t>Day 5</a:t>
            </a:r>
            <a:endParaRPr lang="en-US" sz="2000" b="1" dirty="0"/>
          </a:p>
        </p:txBody>
      </p:sp>
      <p:pic>
        <p:nvPicPr>
          <p:cNvPr id="61" name="Picture 60" descr="Fiberglass_Tank___Foldable_Tank_br_type___moz_____Fischer_Chemical_Limited.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89192" y="4763632"/>
            <a:ext cx="2501900" cy="1905000"/>
          </a:xfrm>
          <a:prstGeom prst="rect">
            <a:avLst/>
          </a:prstGeom>
        </p:spPr>
      </p:pic>
      <p:sp>
        <p:nvSpPr>
          <p:cNvPr id="63" name="TextBox 62"/>
          <p:cNvSpPr txBox="1"/>
          <p:nvPr/>
        </p:nvSpPr>
        <p:spPr>
          <a:xfrm>
            <a:off x="3535391" y="5457706"/>
            <a:ext cx="1422400" cy="400110"/>
          </a:xfrm>
          <a:prstGeom prst="rect">
            <a:avLst/>
          </a:prstGeom>
          <a:noFill/>
        </p:spPr>
        <p:txBody>
          <a:bodyPr wrap="square" rtlCol="0">
            <a:spAutoFit/>
          </a:bodyPr>
          <a:lstStyle/>
          <a:p>
            <a:pPr algn="ctr"/>
            <a:r>
              <a:rPr lang="en-US" sz="2000" b="1" dirty="0" smtClean="0"/>
              <a:t>Tank 3</a:t>
            </a:r>
            <a:endParaRPr lang="en-US" sz="2000" b="1" dirty="0"/>
          </a:p>
        </p:txBody>
      </p:sp>
      <p:sp>
        <p:nvSpPr>
          <p:cNvPr id="64" name="TextBox 63"/>
          <p:cNvSpPr txBox="1"/>
          <p:nvPr/>
        </p:nvSpPr>
        <p:spPr>
          <a:xfrm>
            <a:off x="4246591" y="4763632"/>
            <a:ext cx="1422400" cy="400110"/>
          </a:xfrm>
          <a:prstGeom prst="rect">
            <a:avLst/>
          </a:prstGeom>
          <a:noFill/>
        </p:spPr>
        <p:txBody>
          <a:bodyPr wrap="square" rtlCol="0">
            <a:spAutoFit/>
          </a:bodyPr>
          <a:lstStyle/>
          <a:p>
            <a:pPr algn="ctr"/>
            <a:r>
              <a:rPr lang="en-US" sz="2000" b="1" dirty="0" smtClean="0"/>
              <a:t>Tank 1</a:t>
            </a:r>
            <a:endParaRPr lang="en-US" sz="2000" b="1" dirty="0"/>
          </a:p>
        </p:txBody>
      </p:sp>
      <p:sp>
        <p:nvSpPr>
          <p:cNvPr id="67" name="TextBox 66"/>
          <p:cNvSpPr txBox="1"/>
          <p:nvPr/>
        </p:nvSpPr>
        <p:spPr>
          <a:xfrm>
            <a:off x="7061566" y="3191933"/>
            <a:ext cx="1366513" cy="707886"/>
          </a:xfrm>
          <a:prstGeom prst="rect">
            <a:avLst/>
          </a:prstGeom>
          <a:noFill/>
        </p:spPr>
        <p:txBody>
          <a:bodyPr wrap="square" rtlCol="0">
            <a:spAutoFit/>
          </a:bodyPr>
          <a:lstStyle/>
          <a:p>
            <a:pPr algn="ctr"/>
            <a:r>
              <a:rPr lang="en-US" sz="2000" b="1" dirty="0" smtClean="0"/>
              <a:t>Sperm </a:t>
            </a:r>
          </a:p>
          <a:p>
            <a:pPr algn="ctr"/>
            <a:r>
              <a:rPr lang="en-US" sz="2000" b="1" dirty="0" smtClean="0"/>
              <a:t>(+ Eggs</a:t>
            </a:r>
            <a:r>
              <a:rPr lang="en-US" sz="2000" b="1" dirty="0"/>
              <a:t>)</a:t>
            </a:r>
          </a:p>
        </p:txBody>
      </p:sp>
      <p:sp>
        <p:nvSpPr>
          <p:cNvPr id="20" name="TextBox 19"/>
          <p:cNvSpPr txBox="1"/>
          <p:nvPr/>
        </p:nvSpPr>
        <p:spPr>
          <a:xfrm>
            <a:off x="767915" y="1489209"/>
            <a:ext cx="1339876" cy="400110"/>
          </a:xfrm>
          <a:prstGeom prst="rect">
            <a:avLst/>
          </a:prstGeom>
          <a:noFill/>
        </p:spPr>
        <p:txBody>
          <a:bodyPr wrap="square" rtlCol="0">
            <a:spAutoFit/>
          </a:bodyPr>
          <a:lstStyle/>
          <a:p>
            <a:pPr algn="ctr"/>
            <a:r>
              <a:rPr lang="en-US" sz="2000" b="1" dirty="0" smtClean="0"/>
              <a:t>Male 1</a:t>
            </a:r>
            <a:endParaRPr lang="en-US" sz="2000" b="1" dirty="0"/>
          </a:p>
        </p:txBody>
      </p:sp>
      <p:sp>
        <p:nvSpPr>
          <p:cNvPr id="24" name="TextBox 23"/>
          <p:cNvSpPr txBox="1"/>
          <p:nvPr/>
        </p:nvSpPr>
        <p:spPr>
          <a:xfrm>
            <a:off x="7314765" y="1489209"/>
            <a:ext cx="1339876" cy="400110"/>
          </a:xfrm>
          <a:prstGeom prst="rect">
            <a:avLst/>
          </a:prstGeom>
          <a:noFill/>
        </p:spPr>
        <p:txBody>
          <a:bodyPr wrap="square" rtlCol="0">
            <a:spAutoFit/>
          </a:bodyPr>
          <a:lstStyle/>
          <a:p>
            <a:pPr algn="ctr"/>
            <a:r>
              <a:rPr lang="en-US" sz="2000" b="1" dirty="0" smtClean="0"/>
              <a:t>Male 3</a:t>
            </a:r>
            <a:endParaRPr lang="en-US" sz="2000" b="1" dirty="0"/>
          </a:p>
        </p:txBody>
      </p:sp>
    </p:spTree>
    <p:extLst>
      <p:ext uri="{BB962C8B-B14F-4D97-AF65-F5344CB8AC3E}">
        <p14:creationId xmlns:p14="http://schemas.microsoft.com/office/powerpoint/2010/main" val="301544571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Chapter 2: Developmental methylation</a:t>
            </a:r>
            <a:endParaRPr lang="en-US" dirty="0"/>
          </a:p>
        </p:txBody>
      </p:sp>
      <p:sp>
        <p:nvSpPr>
          <p:cNvPr id="3" name="Content Placeholder 2"/>
          <p:cNvSpPr>
            <a:spLocks noGrp="1"/>
          </p:cNvSpPr>
          <p:nvPr>
            <p:ph sz="quarter" idx="1"/>
          </p:nvPr>
        </p:nvSpPr>
        <p:spPr>
          <a:xfrm>
            <a:off x="612647" y="1600200"/>
            <a:ext cx="8153401" cy="1517291"/>
          </a:xfrm>
        </p:spPr>
        <p:txBody>
          <a:bodyPr>
            <a:normAutofit fontScale="92500" lnSpcReduction="20000"/>
          </a:bodyPr>
          <a:lstStyle/>
          <a:p>
            <a:pPr>
              <a:buFont typeface="Arial"/>
              <a:buChar char="•"/>
            </a:pPr>
            <a:r>
              <a:rPr lang="en-US" dirty="0" smtClean="0"/>
              <a:t>Sperm: single cell type (removes bias of cell-specific methylation)</a:t>
            </a:r>
          </a:p>
          <a:p>
            <a:pPr>
              <a:buFont typeface="Arial"/>
              <a:buChar char="•"/>
            </a:pPr>
            <a:r>
              <a:rPr lang="en-US" dirty="0" smtClean="0"/>
              <a:t>Larvae: significant changes in tissue-specific gene expression occurring</a:t>
            </a:r>
          </a:p>
        </p:txBody>
      </p:sp>
      <p:pic>
        <p:nvPicPr>
          <p:cNvPr id="6" name="Picture 5" descr="5_6_13-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5243" y="3295329"/>
            <a:ext cx="2660810" cy="3562671"/>
          </a:xfrm>
          <a:prstGeom prst="rect">
            <a:avLst/>
          </a:prstGeom>
        </p:spPr>
      </p:pic>
      <p:pic>
        <p:nvPicPr>
          <p:cNvPr id="7" name="Picture 6" descr="5_6_13-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5417" y="3295329"/>
            <a:ext cx="2663979" cy="3562671"/>
          </a:xfrm>
          <a:prstGeom prst="rect">
            <a:avLst/>
          </a:prstGeom>
        </p:spPr>
      </p:pic>
    </p:spTree>
    <p:extLst>
      <p:ext uri="{BB962C8B-B14F-4D97-AF65-F5344CB8AC3E}">
        <p14:creationId xmlns:p14="http://schemas.microsoft.com/office/powerpoint/2010/main" val="19338273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affold1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78718"/>
            <a:ext cx="9144000" cy="4836934"/>
          </a:xfrm>
          <a:prstGeom prst="rect">
            <a:avLst/>
          </a:prstGeom>
        </p:spPr>
      </p:pic>
      <p:sp>
        <p:nvSpPr>
          <p:cNvPr id="6" name="Title 1"/>
          <p:cNvSpPr>
            <a:spLocks noGrp="1"/>
          </p:cNvSpPr>
          <p:nvPr>
            <p:ph type="title"/>
          </p:nvPr>
        </p:nvSpPr>
        <p:spPr>
          <a:xfrm>
            <a:off x="612648" y="228600"/>
            <a:ext cx="8153400" cy="990600"/>
          </a:xfrm>
        </p:spPr>
        <p:txBody>
          <a:bodyPr>
            <a:normAutofit fontScale="90000"/>
          </a:bodyPr>
          <a:lstStyle/>
          <a:p>
            <a:r>
              <a:rPr lang="en-US" dirty="0" smtClean="0"/>
              <a:t>Chapter 2: Developmental methylation</a:t>
            </a:r>
            <a:endParaRPr lang="en-US" dirty="0"/>
          </a:p>
        </p:txBody>
      </p:sp>
      <p:sp>
        <p:nvSpPr>
          <p:cNvPr id="8" name="Rectangle 7"/>
          <p:cNvSpPr/>
          <p:nvPr/>
        </p:nvSpPr>
        <p:spPr>
          <a:xfrm>
            <a:off x="0" y="5353208"/>
            <a:ext cx="1200150" cy="116244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3048" y="6063218"/>
            <a:ext cx="1209802" cy="276999"/>
          </a:xfrm>
          <a:prstGeom prst="rect">
            <a:avLst/>
          </a:prstGeom>
          <a:noFill/>
        </p:spPr>
        <p:txBody>
          <a:bodyPr wrap="square" rtlCol="0">
            <a:spAutoFit/>
          </a:bodyPr>
          <a:lstStyle/>
          <a:p>
            <a:r>
              <a:rPr lang="en-US" sz="1200" dirty="0" smtClean="0"/>
              <a:t>Genes</a:t>
            </a:r>
            <a:endParaRPr lang="en-US" sz="1200" dirty="0"/>
          </a:p>
        </p:txBody>
      </p:sp>
      <p:sp>
        <p:nvSpPr>
          <p:cNvPr id="9" name="TextBox 8"/>
          <p:cNvSpPr txBox="1"/>
          <p:nvPr/>
        </p:nvSpPr>
        <p:spPr>
          <a:xfrm>
            <a:off x="3048" y="5708808"/>
            <a:ext cx="1484504" cy="276999"/>
          </a:xfrm>
          <a:prstGeom prst="rect">
            <a:avLst/>
          </a:prstGeom>
          <a:noFill/>
        </p:spPr>
        <p:txBody>
          <a:bodyPr wrap="square" rtlCol="0">
            <a:spAutoFit/>
          </a:bodyPr>
          <a:lstStyle/>
          <a:p>
            <a:r>
              <a:rPr lang="en-US" sz="1200" dirty="0" smtClean="0"/>
              <a:t>Male 1 coverage</a:t>
            </a:r>
            <a:endParaRPr lang="en-US" sz="1200" dirty="0"/>
          </a:p>
        </p:txBody>
      </p:sp>
      <p:sp>
        <p:nvSpPr>
          <p:cNvPr id="10" name="TextBox 9"/>
          <p:cNvSpPr txBox="1"/>
          <p:nvPr/>
        </p:nvSpPr>
        <p:spPr>
          <a:xfrm>
            <a:off x="3048" y="5353208"/>
            <a:ext cx="1484504" cy="276999"/>
          </a:xfrm>
          <a:prstGeom prst="rect">
            <a:avLst/>
          </a:prstGeom>
          <a:noFill/>
        </p:spPr>
        <p:txBody>
          <a:bodyPr wrap="square" rtlCol="0">
            <a:spAutoFit/>
          </a:bodyPr>
          <a:lstStyle/>
          <a:p>
            <a:r>
              <a:rPr lang="en-US" sz="1200" dirty="0" smtClean="0"/>
              <a:t>Female coverage</a:t>
            </a:r>
            <a:endParaRPr lang="en-US" sz="1200" dirty="0"/>
          </a:p>
        </p:txBody>
      </p:sp>
      <p:sp>
        <p:nvSpPr>
          <p:cNvPr id="18" name="Rectangle 17"/>
          <p:cNvSpPr/>
          <p:nvPr/>
        </p:nvSpPr>
        <p:spPr>
          <a:xfrm>
            <a:off x="15748" y="2983884"/>
            <a:ext cx="1192404" cy="226695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3048" y="4762658"/>
            <a:ext cx="1484504" cy="276999"/>
          </a:xfrm>
          <a:prstGeom prst="rect">
            <a:avLst/>
          </a:prstGeom>
          <a:noFill/>
        </p:spPr>
        <p:txBody>
          <a:bodyPr wrap="square" rtlCol="0">
            <a:spAutoFit/>
          </a:bodyPr>
          <a:lstStyle/>
          <a:p>
            <a:r>
              <a:rPr lang="en-US" sz="1200" dirty="0" smtClean="0"/>
              <a:t>Larv3 Day 5</a:t>
            </a:r>
            <a:endParaRPr lang="en-US" sz="1200" dirty="0"/>
          </a:p>
        </p:txBody>
      </p:sp>
      <p:sp>
        <p:nvSpPr>
          <p:cNvPr id="12" name="TextBox 11"/>
          <p:cNvSpPr txBox="1"/>
          <p:nvPr/>
        </p:nvSpPr>
        <p:spPr>
          <a:xfrm>
            <a:off x="3048" y="4464208"/>
            <a:ext cx="1484504" cy="276999"/>
          </a:xfrm>
          <a:prstGeom prst="rect">
            <a:avLst/>
          </a:prstGeom>
          <a:noFill/>
        </p:spPr>
        <p:txBody>
          <a:bodyPr wrap="square" rtlCol="0">
            <a:spAutoFit/>
          </a:bodyPr>
          <a:lstStyle/>
          <a:p>
            <a:r>
              <a:rPr lang="en-US" sz="1200" dirty="0" smtClean="0"/>
              <a:t>Larv3 Day 3</a:t>
            </a:r>
            <a:endParaRPr lang="en-US" sz="1200" dirty="0"/>
          </a:p>
        </p:txBody>
      </p:sp>
      <p:sp>
        <p:nvSpPr>
          <p:cNvPr id="13" name="TextBox 12"/>
          <p:cNvSpPr txBox="1"/>
          <p:nvPr/>
        </p:nvSpPr>
        <p:spPr>
          <a:xfrm>
            <a:off x="3048" y="4155459"/>
            <a:ext cx="1484504" cy="276999"/>
          </a:xfrm>
          <a:prstGeom prst="rect">
            <a:avLst/>
          </a:prstGeom>
          <a:noFill/>
        </p:spPr>
        <p:txBody>
          <a:bodyPr wrap="square" rtlCol="0">
            <a:spAutoFit/>
          </a:bodyPr>
          <a:lstStyle/>
          <a:p>
            <a:r>
              <a:rPr lang="en-US" sz="1200" dirty="0" smtClean="0"/>
              <a:t>Larv1 Day 5</a:t>
            </a:r>
            <a:endParaRPr lang="en-US" sz="1200" dirty="0"/>
          </a:p>
        </p:txBody>
      </p:sp>
      <p:sp>
        <p:nvSpPr>
          <p:cNvPr id="14" name="TextBox 13"/>
          <p:cNvSpPr txBox="1"/>
          <p:nvPr/>
        </p:nvSpPr>
        <p:spPr>
          <a:xfrm>
            <a:off x="3048" y="3853060"/>
            <a:ext cx="1484504" cy="276999"/>
          </a:xfrm>
          <a:prstGeom prst="rect">
            <a:avLst/>
          </a:prstGeom>
          <a:noFill/>
        </p:spPr>
        <p:txBody>
          <a:bodyPr wrap="square" rtlCol="0">
            <a:spAutoFit/>
          </a:bodyPr>
          <a:lstStyle/>
          <a:p>
            <a:r>
              <a:rPr lang="en-US" sz="1200" dirty="0" smtClean="0"/>
              <a:t>Larv1 Day 3</a:t>
            </a:r>
            <a:endParaRPr lang="en-US" sz="1200" dirty="0"/>
          </a:p>
        </p:txBody>
      </p:sp>
      <p:sp>
        <p:nvSpPr>
          <p:cNvPr id="15" name="TextBox 14"/>
          <p:cNvSpPr txBox="1"/>
          <p:nvPr/>
        </p:nvSpPr>
        <p:spPr>
          <a:xfrm>
            <a:off x="3048" y="3550661"/>
            <a:ext cx="1484504" cy="276999"/>
          </a:xfrm>
          <a:prstGeom prst="rect">
            <a:avLst/>
          </a:prstGeom>
          <a:noFill/>
        </p:spPr>
        <p:txBody>
          <a:bodyPr wrap="square" rtlCol="0">
            <a:spAutoFit/>
          </a:bodyPr>
          <a:lstStyle/>
          <a:p>
            <a:r>
              <a:rPr lang="en-US" sz="1200" dirty="0" smtClean="0"/>
              <a:t>Male 3</a:t>
            </a:r>
            <a:endParaRPr lang="en-US" sz="1200" dirty="0"/>
          </a:p>
        </p:txBody>
      </p:sp>
      <p:sp>
        <p:nvSpPr>
          <p:cNvPr id="16" name="TextBox 15"/>
          <p:cNvSpPr txBox="1"/>
          <p:nvPr/>
        </p:nvSpPr>
        <p:spPr>
          <a:xfrm>
            <a:off x="3048" y="3248262"/>
            <a:ext cx="1484504" cy="276999"/>
          </a:xfrm>
          <a:prstGeom prst="rect">
            <a:avLst/>
          </a:prstGeom>
          <a:noFill/>
        </p:spPr>
        <p:txBody>
          <a:bodyPr wrap="square" rtlCol="0">
            <a:spAutoFit/>
          </a:bodyPr>
          <a:lstStyle/>
          <a:p>
            <a:r>
              <a:rPr lang="en-US" sz="1200" dirty="0" smtClean="0"/>
              <a:t>Male 1</a:t>
            </a:r>
            <a:endParaRPr lang="en-US" sz="1200" dirty="0"/>
          </a:p>
        </p:txBody>
      </p:sp>
      <p:sp>
        <p:nvSpPr>
          <p:cNvPr id="17" name="TextBox 16"/>
          <p:cNvSpPr txBox="1"/>
          <p:nvPr/>
        </p:nvSpPr>
        <p:spPr>
          <a:xfrm>
            <a:off x="3048" y="2939513"/>
            <a:ext cx="1484504" cy="276999"/>
          </a:xfrm>
          <a:prstGeom prst="rect">
            <a:avLst/>
          </a:prstGeom>
          <a:noFill/>
        </p:spPr>
        <p:txBody>
          <a:bodyPr wrap="square" rtlCol="0">
            <a:spAutoFit/>
          </a:bodyPr>
          <a:lstStyle/>
          <a:p>
            <a:r>
              <a:rPr lang="en-US" sz="1200" dirty="0" smtClean="0"/>
              <a:t>Female</a:t>
            </a:r>
            <a:endParaRPr lang="en-US" sz="1200" dirty="0"/>
          </a:p>
        </p:txBody>
      </p:sp>
    </p:spTree>
    <p:extLst>
      <p:ext uri="{BB962C8B-B14F-4D97-AF65-F5344CB8AC3E}">
        <p14:creationId xmlns:p14="http://schemas.microsoft.com/office/powerpoint/2010/main" val="307442104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enomeBars_3xCoverage.jpg"/>
          <p:cNvPicPr>
            <a:picLocks noChangeAspect="1"/>
          </p:cNvPicPr>
          <p:nvPr/>
        </p:nvPicPr>
        <p:blipFill rotWithShape="1">
          <a:blip r:embed="rId3">
            <a:extLst>
              <a:ext uri="{28A0092B-C50C-407E-A947-70E740481C1C}">
                <a14:useLocalDpi xmlns:a14="http://schemas.microsoft.com/office/drawing/2010/main" val="0"/>
              </a:ext>
            </a:extLst>
          </a:blip>
          <a:srcRect t="1868"/>
          <a:stretch/>
        </p:blipFill>
        <p:spPr>
          <a:xfrm>
            <a:off x="1778000" y="1536700"/>
            <a:ext cx="6985000" cy="5321300"/>
          </a:xfrm>
          <a:prstGeom prst="rect">
            <a:avLst/>
          </a:prstGeom>
        </p:spPr>
      </p:pic>
      <p:sp>
        <p:nvSpPr>
          <p:cNvPr id="8" name="Content Placeholder 2"/>
          <p:cNvSpPr>
            <a:spLocks noGrp="1"/>
          </p:cNvSpPr>
          <p:nvPr>
            <p:ph sz="quarter" idx="1"/>
          </p:nvPr>
        </p:nvSpPr>
        <p:spPr>
          <a:xfrm>
            <a:off x="88900" y="1876693"/>
            <a:ext cx="1689100" cy="4495800"/>
          </a:xfrm>
        </p:spPr>
        <p:txBody>
          <a:bodyPr>
            <a:normAutofit/>
          </a:bodyPr>
          <a:lstStyle/>
          <a:p>
            <a:pPr>
              <a:buFont typeface="Arial"/>
              <a:buChar char="•"/>
            </a:pPr>
            <a:r>
              <a:rPr lang="en-US" sz="2000" dirty="0" smtClean="0"/>
              <a:t>Methylation profiles among sperm and larvae </a:t>
            </a:r>
          </a:p>
          <a:p>
            <a:pPr>
              <a:buFont typeface="Arial"/>
              <a:buChar char="•"/>
            </a:pPr>
            <a:r>
              <a:rPr lang="en-US" sz="2000" b="1" dirty="0" smtClean="0"/>
              <a:t>40,654 common loci</a:t>
            </a:r>
          </a:p>
        </p:txBody>
      </p:sp>
      <p:sp>
        <p:nvSpPr>
          <p:cNvPr id="2" name="Rectangle 1"/>
          <p:cNvSpPr/>
          <p:nvPr/>
        </p:nvSpPr>
        <p:spPr>
          <a:xfrm>
            <a:off x="8315738" y="1536700"/>
            <a:ext cx="342348" cy="4360517"/>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rot="5400000">
            <a:off x="8046534" y="5339352"/>
            <a:ext cx="947037" cy="461665"/>
          </a:xfrm>
          <a:prstGeom prst="rect">
            <a:avLst/>
          </a:prstGeom>
          <a:noFill/>
        </p:spPr>
        <p:txBody>
          <a:bodyPr wrap="square" rtlCol="0">
            <a:spAutoFit/>
          </a:bodyPr>
          <a:lstStyle/>
          <a:p>
            <a:pPr algn="ctr"/>
            <a:r>
              <a:rPr lang="en-US" sz="1200" dirty="0" smtClean="0">
                <a:latin typeface="Arial"/>
                <a:cs typeface="Arial"/>
              </a:rPr>
              <a:t>Larv3</a:t>
            </a:r>
          </a:p>
          <a:p>
            <a:pPr algn="ctr"/>
            <a:r>
              <a:rPr lang="en-US" sz="1200" dirty="0" smtClean="0">
                <a:latin typeface="Arial"/>
                <a:cs typeface="Arial"/>
              </a:rPr>
              <a:t>Day 5</a:t>
            </a:r>
            <a:endParaRPr lang="en-US" sz="1200" dirty="0">
              <a:latin typeface="Arial"/>
              <a:cs typeface="Arial"/>
            </a:endParaRPr>
          </a:p>
        </p:txBody>
      </p:sp>
      <p:sp>
        <p:nvSpPr>
          <p:cNvPr id="7" name="TextBox 6"/>
          <p:cNvSpPr txBox="1"/>
          <p:nvPr/>
        </p:nvSpPr>
        <p:spPr>
          <a:xfrm rot="5400000">
            <a:off x="7939103" y="4582710"/>
            <a:ext cx="1161900" cy="461665"/>
          </a:xfrm>
          <a:prstGeom prst="rect">
            <a:avLst/>
          </a:prstGeom>
          <a:noFill/>
        </p:spPr>
        <p:txBody>
          <a:bodyPr wrap="square" rtlCol="0">
            <a:spAutoFit/>
          </a:bodyPr>
          <a:lstStyle/>
          <a:p>
            <a:pPr algn="ctr"/>
            <a:r>
              <a:rPr lang="en-US" sz="1200" dirty="0" smtClean="0">
                <a:latin typeface="Arial"/>
                <a:cs typeface="Arial"/>
              </a:rPr>
              <a:t>Larv3</a:t>
            </a:r>
          </a:p>
          <a:p>
            <a:pPr algn="ctr"/>
            <a:r>
              <a:rPr lang="en-US" sz="1200" dirty="0" smtClean="0">
                <a:latin typeface="Arial"/>
                <a:cs typeface="Arial"/>
              </a:rPr>
              <a:t>Day 3</a:t>
            </a:r>
            <a:endParaRPr lang="en-US" sz="1200" dirty="0">
              <a:latin typeface="Arial"/>
              <a:cs typeface="Arial"/>
            </a:endParaRPr>
          </a:p>
        </p:txBody>
      </p:sp>
      <p:sp>
        <p:nvSpPr>
          <p:cNvPr id="9" name="TextBox 8"/>
          <p:cNvSpPr txBox="1"/>
          <p:nvPr/>
        </p:nvSpPr>
        <p:spPr>
          <a:xfrm rot="5400000">
            <a:off x="7777801" y="3141409"/>
            <a:ext cx="1484504" cy="461665"/>
          </a:xfrm>
          <a:prstGeom prst="rect">
            <a:avLst/>
          </a:prstGeom>
          <a:noFill/>
        </p:spPr>
        <p:txBody>
          <a:bodyPr wrap="square" rtlCol="0">
            <a:spAutoFit/>
          </a:bodyPr>
          <a:lstStyle/>
          <a:p>
            <a:pPr algn="ctr"/>
            <a:r>
              <a:rPr lang="en-US" sz="1200" dirty="0" smtClean="0">
                <a:latin typeface="Arial"/>
                <a:cs typeface="Arial"/>
              </a:rPr>
              <a:t>Larv1</a:t>
            </a:r>
          </a:p>
          <a:p>
            <a:pPr algn="ctr"/>
            <a:r>
              <a:rPr lang="en-US" sz="1200" dirty="0" smtClean="0">
                <a:latin typeface="Arial"/>
                <a:cs typeface="Arial"/>
              </a:rPr>
              <a:t>Day 5</a:t>
            </a:r>
            <a:endParaRPr lang="en-US" sz="1200" dirty="0">
              <a:latin typeface="Arial"/>
              <a:cs typeface="Arial"/>
            </a:endParaRPr>
          </a:p>
        </p:txBody>
      </p:sp>
      <p:sp>
        <p:nvSpPr>
          <p:cNvPr id="10" name="TextBox 9"/>
          <p:cNvSpPr txBox="1"/>
          <p:nvPr/>
        </p:nvSpPr>
        <p:spPr>
          <a:xfrm rot="5400000">
            <a:off x="7777801" y="2444973"/>
            <a:ext cx="1484504" cy="461665"/>
          </a:xfrm>
          <a:prstGeom prst="rect">
            <a:avLst/>
          </a:prstGeom>
          <a:noFill/>
        </p:spPr>
        <p:txBody>
          <a:bodyPr wrap="square" rtlCol="0">
            <a:spAutoFit/>
          </a:bodyPr>
          <a:lstStyle/>
          <a:p>
            <a:pPr algn="ctr"/>
            <a:r>
              <a:rPr lang="en-US" sz="1200" dirty="0" smtClean="0">
                <a:latin typeface="Arial"/>
                <a:cs typeface="Arial"/>
              </a:rPr>
              <a:t>Larv1</a:t>
            </a:r>
          </a:p>
          <a:p>
            <a:pPr algn="ctr"/>
            <a:r>
              <a:rPr lang="en-US" sz="1200" dirty="0" smtClean="0">
                <a:latin typeface="Arial"/>
                <a:cs typeface="Arial"/>
              </a:rPr>
              <a:t>Day 3</a:t>
            </a:r>
            <a:endParaRPr lang="en-US" sz="1200" dirty="0">
              <a:latin typeface="Arial"/>
              <a:cs typeface="Arial"/>
            </a:endParaRPr>
          </a:p>
        </p:txBody>
      </p:sp>
      <p:sp>
        <p:nvSpPr>
          <p:cNvPr id="11" name="TextBox 10"/>
          <p:cNvSpPr txBox="1"/>
          <p:nvPr/>
        </p:nvSpPr>
        <p:spPr>
          <a:xfrm rot="5400000">
            <a:off x="7992834" y="3959876"/>
            <a:ext cx="869772" cy="276999"/>
          </a:xfrm>
          <a:prstGeom prst="rect">
            <a:avLst/>
          </a:prstGeom>
          <a:noFill/>
        </p:spPr>
        <p:txBody>
          <a:bodyPr wrap="square" rtlCol="0">
            <a:spAutoFit/>
          </a:bodyPr>
          <a:lstStyle/>
          <a:p>
            <a:pPr algn="ctr"/>
            <a:r>
              <a:rPr lang="en-US" sz="1200" dirty="0" smtClean="0">
                <a:latin typeface="Arial"/>
                <a:cs typeface="Arial"/>
              </a:rPr>
              <a:t>Male 3</a:t>
            </a:r>
            <a:endParaRPr lang="en-US" sz="1200" dirty="0">
              <a:latin typeface="Arial"/>
              <a:cs typeface="Arial"/>
            </a:endParaRPr>
          </a:p>
        </p:txBody>
      </p:sp>
      <p:sp>
        <p:nvSpPr>
          <p:cNvPr id="12" name="TextBox 11"/>
          <p:cNvSpPr txBox="1"/>
          <p:nvPr/>
        </p:nvSpPr>
        <p:spPr>
          <a:xfrm rot="5400000">
            <a:off x="7685468" y="1738194"/>
            <a:ext cx="1484504" cy="276999"/>
          </a:xfrm>
          <a:prstGeom prst="rect">
            <a:avLst/>
          </a:prstGeom>
          <a:noFill/>
        </p:spPr>
        <p:txBody>
          <a:bodyPr wrap="square" rtlCol="0">
            <a:spAutoFit/>
          </a:bodyPr>
          <a:lstStyle/>
          <a:p>
            <a:pPr algn="ctr"/>
            <a:r>
              <a:rPr lang="en-US" sz="1200" dirty="0" smtClean="0">
                <a:latin typeface="Arial"/>
                <a:cs typeface="Arial"/>
              </a:rPr>
              <a:t>Male 1</a:t>
            </a:r>
            <a:endParaRPr lang="en-US" sz="1200" dirty="0">
              <a:latin typeface="Arial"/>
              <a:cs typeface="Arial"/>
            </a:endParaRPr>
          </a:p>
        </p:txBody>
      </p:sp>
      <p:sp>
        <p:nvSpPr>
          <p:cNvPr id="13" name="Title 1"/>
          <p:cNvSpPr>
            <a:spLocks noGrp="1"/>
          </p:cNvSpPr>
          <p:nvPr>
            <p:ph type="title"/>
          </p:nvPr>
        </p:nvSpPr>
        <p:spPr>
          <a:xfrm>
            <a:off x="612648" y="228600"/>
            <a:ext cx="8153400" cy="990600"/>
          </a:xfrm>
        </p:spPr>
        <p:txBody>
          <a:bodyPr>
            <a:normAutofit fontScale="90000"/>
          </a:bodyPr>
          <a:lstStyle/>
          <a:p>
            <a:r>
              <a:rPr lang="en-US" dirty="0" smtClean="0"/>
              <a:t>Chapter 2: Developmental methylation</a:t>
            </a:r>
            <a:endParaRPr lang="en-US" dirty="0"/>
          </a:p>
        </p:txBody>
      </p:sp>
    </p:spTree>
    <p:extLst>
      <p:ext uri="{BB962C8B-B14F-4D97-AF65-F5344CB8AC3E}">
        <p14:creationId xmlns:p14="http://schemas.microsoft.com/office/powerpoint/2010/main" val="44419476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Committee Meeting Outline</a:t>
            </a:r>
            <a:endParaRPr lang="en-US" dirty="0"/>
          </a:p>
        </p:txBody>
      </p:sp>
      <p:sp>
        <p:nvSpPr>
          <p:cNvPr id="3" name="Content Placeholder 2"/>
          <p:cNvSpPr>
            <a:spLocks noGrp="1"/>
          </p:cNvSpPr>
          <p:nvPr>
            <p:ph sz="quarter" idx="1"/>
          </p:nvPr>
        </p:nvSpPr>
        <p:spPr>
          <a:xfrm>
            <a:off x="612648" y="1666461"/>
            <a:ext cx="4113962" cy="4495800"/>
          </a:xfrm>
        </p:spPr>
        <p:txBody>
          <a:bodyPr/>
          <a:lstStyle/>
          <a:p>
            <a:pPr>
              <a:buFont typeface="Wingdings" charset="2"/>
              <a:buChar char="u"/>
            </a:pPr>
            <a:endParaRPr lang="en-US" dirty="0" smtClean="0"/>
          </a:p>
          <a:p>
            <a:pPr>
              <a:buFont typeface="Wingdings" charset="2"/>
              <a:buChar char="u"/>
            </a:pPr>
            <a:r>
              <a:rPr lang="en-US" dirty="0" smtClean="0"/>
              <a:t>Overview of Master’s thesis chapters</a:t>
            </a:r>
          </a:p>
          <a:p>
            <a:pPr>
              <a:buFont typeface="Wingdings" charset="2"/>
              <a:buChar char="u"/>
            </a:pPr>
            <a:r>
              <a:rPr lang="en-US" dirty="0"/>
              <a:t>Research </a:t>
            </a:r>
            <a:r>
              <a:rPr lang="en-US" dirty="0" smtClean="0"/>
              <a:t>Update</a:t>
            </a:r>
          </a:p>
          <a:p>
            <a:pPr>
              <a:buFont typeface="Wingdings" charset="2"/>
              <a:buChar char="u"/>
            </a:pPr>
            <a:r>
              <a:rPr lang="en-US" dirty="0" smtClean="0"/>
              <a:t>Future steps</a:t>
            </a:r>
          </a:p>
          <a:p>
            <a:pPr>
              <a:buFont typeface="Wingdings" charset="2"/>
              <a:buChar char="u"/>
            </a:pPr>
            <a:r>
              <a:rPr lang="en-US" dirty="0" smtClean="0"/>
              <a:t>Timeline and progress</a:t>
            </a:r>
          </a:p>
          <a:p>
            <a:pPr>
              <a:buFont typeface="Wingdings" charset="2"/>
              <a:buChar char="u"/>
            </a:pPr>
            <a:endParaRPr lang="en-US" dirty="0" smtClean="0"/>
          </a:p>
          <a:p>
            <a:pPr>
              <a:buFont typeface="Wingdings" charset="2"/>
              <a:buChar char="u"/>
            </a:pPr>
            <a:endParaRPr lang="en-US" dirty="0" smtClean="0"/>
          </a:p>
          <a:p>
            <a:pPr>
              <a:buFont typeface="Wingdings" charset="2"/>
              <a:buChar char="u"/>
            </a:pPr>
            <a:endParaRPr lang="en-US" dirty="0" smtClean="0"/>
          </a:p>
          <a:p>
            <a:pPr>
              <a:buFont typeface="Wingdings" charset="2"/>
              <a:buChar char="u"/>
            </a:pPr>
            <a:endParaRPr lang="en-US" dirty="0"/>
          </a:p>
        </p:txBody>
      </p:sp>
      <p:pic>
        <p:nvPicPr>
          <p:cNvPr id="5" name="Picture 4" descr="DSCF116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6610" y="2119243"/>
            <a:ext cx="4417390" cy="33130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6683736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luster_allsample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6662" y="1409549"/>
            <a:ext cx="5204122" cy="5204122"/>
          </a:xfrm>
          <a:prstGeom prst="rect">
            <a:avLst/>
          </a:prstGeom>
        </p:spPr>
      </p:pic>
      <p:sp>
        <p:nvSpPr>
          <p:cNvPr id="10" name="Title 1"/>
          <p:cNvSpPr>
            <a:spLocks noGrp="1"/>
          </p:cNvSpPr>
          <p:nvPr>
            <p:ph type="title"/>
          </p:nvPr>
        </p:nvSpPr>
        <p:spPr/>
        <p:txBody>
          <a:bodyPr>
            <a:normAutofit fontScale="90000"/>
          </a:bodyPr>
          <a:lstStyle/>
          <a:p>
            <a:r>
              <a:rPr lang="en-US" dirty="0" smtClean="0"/>
              <a:t>Chapter 2: Developmental methylation</a:t>
            </a:r>
            <a:endParaRPr lang="en-US" dirty="0"/>
          </a:p>
        </p:txBody>
      </p:sp>
      <p:sp>
        <p:nvSpPr>
          <p:cNvPr id="2" name="Rectangle 1"/>
          <p:cNvSpPr/>
          <p:nvPr/>
        </p:nvSpPr>
        <p:spPr>
          <a:xfrm>
            <a:off x="2787650" y="6235700"/>
            <a:ext cx="3505200" cy="4572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2711709" y="5778500"/>
            <a:ext cx="3706257" cy="4572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rot="16200000">
            <a:off x="3090800" y="5984549"/>
            <a:ext cx="908050" cy="276999"/>
          </a:xfrm>
          <a:prstGeom prst="rect">
            <a:avLst/>
          </a:prstGeom>
          <a:noFill/>
        </p:spPr>
        <p:txBody>
          <a:bodyPr wrap="square" rtlCol="0">
            <a:spAutoFit/>
          </a:bodyPr>
          <a:lstStyle/>
          <a:p>
            <a:pPr algn="r"/>
            <a:r>
              <a:rPr lang="en-US" sz="1200" dirty="0" smtClean="0">
                <a:solidFill>
                  <a:srgbClr val="0000FF"/>
                </a:solidFill>
                <a:latin typeface="Arial"/>
                <a:cs typeface="Arial"/>
              </a:rPr>
              <a:t>Male 3</a:t>
            </a:r>
            <a:endParaRPr lang="en-US" sz="1200" dirty="0">
              <a:solidFill>
                <a:srgbClr val="0000FF"/>
              </a:solidFill>
              <a:latin typeface="Arial"/>
              <a:cs typeface="Arial"/>
            </a:endParaRPr>
          </a:p>
        </p:txBody>
      </p:sp>
      <p:sp>
        <p:nvSpPr>
          <p:cNvPr id="11" name="TextBox 10"/>
          <p:cNvSpPr txBox="1"/>
          <p:nvPr/>
        </p:nvSpPr>
        <p:spPr>
          <a:xfrm rot="16200000">
            <a:off x="2377313" y="6040937"/>
            <a:ext cx="1020826" cy="276999"/>
          </a:xfrm>
          <a:prstGeom prst="rect">
            <a:avLst/>
          </a:prstGeom>
          <a:noFill/>
        </p:spPr>
        <p:txBody>
          <a:bodyPr wrap="square" rtlCol="0">
            <a:spAutoFit/>
          </a:bodyPr>
          <a:lstStyle/>
          <a:p>
            <a:pPr algn="r"/>
            <a:r>
              <a:rPr lang="en-US" sz="1200" dirty="0" smtClean="0">
                <a:solidFill>
                  <a:srgbClr val="0000FF"/>
                </a:solidFill>
                <a:latin typeface="Arial"/>
                <a:cs typeface="Arial"/>
              </a:rPr>
              <a:t>Larv3 Day 3</a:t>
            </a:r>
            <a:endParaRPr lang="en-US" sz="1200" dirty="0">
              <a:solidFill>
                <a:srgbClr val="0000FF"/>
              </a:solidFill>
              <a:latin typeface="Arial"/>
              <a:cs typeface="Arial"/>
            </a:endParaRPr>
          </a:p>
        </p:txBody>
      </p:sp>
      <p:sp>
        <p:nvSpPr>
          <p:cNvPr id="13" name="TextBox 12"/>
          <p:cNvSpPr txBox="1"/>
          <p:nvPr/>
        </p:nvSpPr>
        <p:spPr>
          <a:xfrm rot="16200000">
            <a:off x="3690763" y="6042462"/>
            <a:ext cx="1023876" cy="276999"/>
          </a:xfrm>
          <a:prstGeom prst="rect">
            <a:avLst/>
          </a:prstGeom>
          <a:noFill/>
        </p:spPr>
        <p:txBody>
          <a:bodyPr wrap="square" rtlCol="0">
            <a:spAutoFit/>
          </a:bodyPr>
          <a:lstStyle/>
          <a:p>
            <a:pPr algn="r"/>
            <a:r>
              <a:rPr lang="en-US" sz="1200" dirty="0" smtClean="0">
                <a:solidFill>
                  <a:srgbClr val="0000FF"/>
                </a:solidFill>
                <a:latin typeface="Arial"/>
                <a:cs typeface="Arial"/>
              </a:rPr>
              <a:t>Larv3 Day 5</a:t>
            </a:r>
            <a:endParaRPr lang="en-US" sz="1200" dirty="0">
              <a:solidFill>
                <a:srgbClr val="0000FF"/>
              </a:solidFill>
              <a:latin typeface="Arial"/>
              <a:cs typeface="Arial"/>
            </a:endParaRPr>
          </a:p>
        </p:txBody>
      </p:sp>
      <p:sp>
        <p:nvSpPr>
          <p:cNvPr id="20" name="TextBox 19"/>
          <p:cNvSpPr txBox="1"/>
          <p:nvPr/>
        </p:nvSpPr>
        <p:spPr>
          <a:xfrm rot="16200000">
            <a:off x="4355920" y="6040937"/>
            <a:ext cx="1020826" cy="276999"/>
          </a:xfrm>
          <a:prstGeom prst="rect">
            <a:avLst/>
          </a:prstGeom>
          <a:noFill/>
        </p:spPr>
        <p:txBody>
          <a:bodyPr wrap="square" rtlCol="0">
            <a:spAutoFit/>
          </a:bodyPr>
          <a:lstStyle/>
          <a:p>
            <a:pPr algn="r"/>
            <a:r>
              <a:rPr lang="en-US" sz="1200" dirty="0" smtClean="0">
                <a:solidFill>
                  <a:srgbClr val="FF0000"/>
                </a:solidFill>
                <a:latin typeface="Arial"/>
                <a:cs typeface="Arial"/>
              </a:rPr>
              <a:t>Larv1 Day 3</a:t>
            </a:r>
            <a:endParaRPr lang="en-US" sz="1200" dirty="0">
              <a:solidFill>
                <a:srgbClr val="FF0000"/>
              </a:solidFill>
              <a:latin typeface="Arial"/>
              <a:cs typeface="Arial"/>
            </a:endParaRPr>
          </a:p>
        </p:txBody>
      </p:sp>
      <p:sp>
        <p:nvSpPr>
          <p:cNvPr id="21" name="TextBox 20"/>
          <p:cNvSpPr txBox="1"/>
          <p:nvPr/>
        </p:nvSpPr>
        <p:spPr>
          <a:xfrm rot="16200000">
            <a:off x="5676721" y="6040937"/>
            <a:ext cx="1020826" cy="276999"/>
          </a:xfrm>
          <a:prstGeom prst="rect">
            <a:avLst/>
          </a:prstGeom>
          <a:noFill/>
        </p:spPr>
        <p:txBody>
          <a:bodyPr wrap="square" rtlCol="0">
            <a:spAutoFit/>
          </a:bodyPr>
          <a:lstStyle/>
          <a:p>
            <a:pPr algn="r"/>
            <a:r>
              <a:rPr lang="en-US" sz="1200" dirty="0" smtClean="0">
                <a:solidFill>
                  <a:srgbClr val="FF0000"/>
                </a:solidFill>
                <a:latin typeface="Arial"/>
                <a:cs typeface="Arial"/>
              </a:rPr>
              <a:t>Larv1 Day 5</a:t>
            </a:r>
            <a:endParaRPr lang="en-US" sz="1200" dirty="0">
              <a:solidFill>
                <a:srgbClr val="FF0000"/>
              </a:solidFill>
              <a:latin typeface="Arial"/>
              <a:cs typeface="Arial"/>
            </a:endParaRPr>
          </a:p>
        </p:txBody>
      </p:sp>
      <p:sp>
        <p:nvSpPr>
          <p:cNvPr id="22" name="TextBox 21"/>
          <p:cNvSpPr txBox="1"/>
          <p:nvPr/>
        </p:nvSpPr>
        <p:spPr>
          <a:xfrm rot="16200000">
            <a:off x="5078351" y="5984549"/>
            <a:ext cx="908050" cy="276999"/>
          </a:xfrm>
          <a:prstGeom prst="rect">
            <a:avLst/>
          </a:prstGeom>
          <a:noFill/>
        </p:spPr>
        <p:txBody>
          <a:bodyPr wrap="square" rtlCol="0">
            <a:spAutoFit/>
          </a:bodyPr>
          <a:lstStyle/>
          <a:p>
            <a:pPr algn="r"/>
            <a:r>
              <a:rPr lang="en-US" sz="1200" dirty="0" smtClean="0">
                <a:solidFill>
                  <a:srgbClr val="FF0000"/>
                </a:solidFill>
                <a:latin typeface="Arial"/>
                <a:cs typeface="Arial"/>
              </a:rPr>
              <a:t>Male 1</a:t>
            </a:r>
            <a:endParaRPr lang="en-US" sz="1200" dirty="0">
              <a:solidFill>
                <a:srgbClr val="FF0000"/>
              </a:solidFill>
              <a:latin typeface="Arial"/>
              <a:cs typeface="Arial"/>
            </a:endParaRPr>
          </a:p>
        </p:txBody>
      </p:sp>
    </p:spTree>
    <p:extLst>
      <p:ext uri="{BB962C8B-B14F-4D97-AF65-F5344CB8AC3E}">
        <p14:creationId xmlns:p14="http://schemas.microsoft.com/office/powerpoint/2010/main" val="222885007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CA_allsample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741" y="1481292"/>
            <a:ext cx="7387995" cy="5376707"/>
          </a:xfrm>
          <a:prstGeom prst="rect">
            <a:avLst/>
          </a:prstGeom>
        </p:spPr>
      </p:pic>
      <p:sp>
        <p:nvSpPr>
          <p:cNvPr id="5" name="Oval 4"/>
          <p:cNvSpPr/>
          <p:nvPr/>
        </p:nvSpPr>
        <p:spPr>
          <a:xfrm rot="1625494">
            <a:off x="1654783" y="2025436"/>
            <a:ext cx="2895394" cy="481269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6426200" y="4400550"/>
            <a:ext cx="1473199" cy="784393"/>
          </a:xfrm>
          <a:prstGeom prst="ellipse">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a:spLocks noGrp="1"/>
          </p:cNvSpPr>
          <p:nvPr>
            <p:ph type="title"/>
          </p:nvPr>
        </p:nvSpPr>
        <p:spPr/>
        <p:txBody>
          <a:bodyPr>
            <a:normAutofit fontScale="90000"/>
          </a:bodyPr>
          <a:lstStyle/>
          <a:p>
            <a:r>
              <a:rPr lang="en-US" dirty="0" smtClean="0"/>
              <a:t>Chapter 2: Developmental methylation</a:t>
            </a:r>
            <a:endParaRPr lang="en-US" dirty="0"/>
          </a:p>
        </p:txBody>
      </p:sp>
      <p:sp>
        <p:nvSpPr>
          <p:cNvPr id="2" name="Rectangle 1"/>
          <p:cNvSpPr/>
          <p:nvPr/>
        </p:nvSpPr>
        <p:spPr>
          <a:xfrm>
            <a:off x="1555750" y="5632450"/>
            <a:ext cx="457200" cy="343997"/>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185801" y="5699448"/>
            <a:ext cx="908050" cy="276999"/>
          </a:xfrm>
          <a:prstGeom prst="rect">
            <a:avLst/>
          </a:prstGeom>
          <a:noFill/>
        </p:spPr>
        <p:txBody>
          <a:bodyPr wrap="square" rtlCol="0">
            <a:spAutoFit/>
          </a:bodyPr>
          <a:lstStyle/>
          <a:p>
            <a:pPr algn="r"/>
            <a:r>
              <a:rPr lang="en-US" sz="1200" dirty="0" smtClean="0">
                <a:solidFill>
                  <a:srgbClr val="FF0000"/>
                </a:solidFill>
                <a:latin typeface="Arial"/>
                <a:cs typeface="Arial"/>
              </a:rPr>
              <a:t>Male 1</a:t>
            </a:r>
            <a:endParaRPr lang="en-US" sz="1200" dirty="0">
              <a:solidFill>
                <a:srgbClr val="FF0000"/>
              </a:solidFill>
              <a:latin typeface="Arial"/>
              <a:cs typeface="Arial"/>
            </a:endParaRPr>
          </a:p>
        </p:txBody>
      </p:sp>
      <p:sp>
        <p:nvSpPr>
          <p:cNvPr id="9" name="Rectangle 8"/>
          <p:cNvSpPr/>
          <p:nvPr/>
        </p:nvSpPr>
        <p:spPr>
          <a:xfrm>
            <a:off x="3810000" y="4939751"/>
            <a:ext cx="457200" cy="343997"/>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3490087" y="4899967"/>
            <a:ext cx="1020826" cy="276999"/>
          </a:xfrm>
          <a:prstGeom prst="rect">
            <a:avLst/>
          </a:prstGeom>
          <a:noFill/>
        </p:spPr>
        <p:txBody>
          <a:bodyPr wrap="square" rtlCol="0">
            <a:spAutoFit/>
          </a:bodyPr>
          <a:lstStyle/>
          <a:p>
            <a:pPr algn="ctr"/>
            <a:r>
              <a:rPr lang="en-US" sz="1200" dirty="0" smtClean="0">
                <a:solidFill>
                  <a:srgbClr val="FF0000"/>
                </a:solidFill>
                <a:latin typeface="Arial"/>
                <a:cs typeface="Arial"/>
              </a:rPr>
              <a:t>Larv1 Day 5</a:t>
            </a:r>
            <a:endParaRPr lang="en-US" sz="1200" dirty="0">
              <a:solidFill>
                <a:srgbClr val="FF0000"/>
              </a:solidFill>
              <a:latin typeface="Arial"/>
              <a:cs typeface="Arial"/>
            </a:endParaRPr>
          </a:p>
        </p:txBody>
      </p:sp>
      <p:sp>
        <p:nvSpPr>
          <p:cNvPr id="12" name="Rectangle 11"/>
          <p:cNvSpPr/>
          <p:nvPr/>
        </p:nvSpPr>
        <p:spPr>
          <a:xfrm>
            <a:off x="3397250" y="2324100"/>
            <a:ext cx="457200" cy="343997"/>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3168470" y="2266950"/>
            <a:ext cx="1020826" cy="276999"/>
          </a:xfrm>
          <a:prstGeom prst="rect">
            <a:avLst/>
          </a:prstGeom>
          <a:noFill/>
        </p:spPr>
        <p:txBody>
          <a:bodyPr wrap="square" rtlCol="0">
            <a:spAutoFit/>
          </a:bodyPr>
          <a:lstStyle/>
          <a:p>
            <a:pPr algn="ctr"/>
            <a:r>
              <a:rPr lang="en-US" sz="1200" dirty="0" smtClean="0">
                <a:solidFill>
                  <a:srgbClr val="FF0000"/>
                </a:solidFill>
                <a:latin typeface="Arial"/>
                <a:cs typeface="Arial"/>
              </a:rPr>
              <a:t>Larv1 Day 3</a:t>
            </a:r>
            <a:endParaRPr lang="en-US" sz="1200" dirty="0">
              <a:solidFill>
                <a:srgbClr val="FF0000"/>
              </a:solidFill>
              <a:latin typeface="Arial"/>
              <a:cs typeface="Arial"/>
            </a:endParaRPr>
          </a:p>
        </p:txBody>
      </p:sp>
      <p:sp>
        <p:nvSpPr>
          <p:cNvPr id="16" name="Rectangle 15"/>
          <p:cNvSpPr/>
          <p:nvPr/>
        </p:nvSpPr>
        <p:spPr>
          <a:xfrm>
            <a:off x="7073900" y="4634951"/>
            <a:ext cx="457200" cy="343997"/>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7531100" y="4775368"/>
            <a:ext cx="254000" cy="211098"/>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6319069" y="4508500"/>
            <a:ext cx="1466031" cy="276999"/>
          </a:xfrm>
          <a:prstGeom prst="rect">
            <a:avLst/>
          </a:prstGeom>
          <a:noFill/>
        </p:spPr>
        <p:txBody>
          <a:bodyPr wrap="square" rtlCol="0">
            <a:spAutoFit/>
          </a:bodyPr>
          <a:lstStyle/>
          <a:p>
            <a:pPr algn="r"/>
            <a:r>
              <a:rPr lang="en-US" sz="1200" dirty="0" smtClean="0">
                <a:solidFill>
                  <a:srgbClr val="0000FF"/>
                </a:solidFill>
                <a:latin typeface="Arial"/>
                <a:cs typeface="Arial"/>
              </a:rPr>
              <a:t>Larv3 Day 3</a:t>
            </a:r>
            <a:endParaRPr lang="en-US" sz="1200" dirty="0">
              <a:solidFill>
                <a:srgbClr val="0000FF"/>
              </a:solidFill>
              <a:latin typeface="Arial"/>
              <a:cs typeface="Arial"/>
            </a:endParaRPr>
          </a:p>
        </p:txBody>
      </p:sp>
      <p:sp>
        <p:nvSpPr>
          <p:cNvPr id="15" name="TextBox 14"/>
          <p:cNvSpPr txBox="1"/>
          <p:nvPr/>
        </p:nvSpPr>
        <p:spPr>
          <a:xfrm>
            <a:off x="6156734" y="4635287"/>
            <a:ext cx="1605732" cy="276999"/>
          </a:xfrm>
          <a:prstGeom prst="rect">
            <a:avLst/>
          </a:prstGeom>
          <a:noFill/>
        </p:spPr>
        <p:txBody>
          <a:bodyPr wrap="square" rtlCol="0">
            <a:spAutoFit/>
          </a:bodyPr>
          <a:lstStyle/>
          <a:p>
            <a:pPr algn="r"/>
            <a:r>
              <a:rPr lang="en-US" sz="1200" dirty="0" smtClean="0">
                <a:solidFill>
                  <a:srgbClr val="0000FF"/>
                </a:solidFill>
                <a:latin typeface="Arial"/>
                <a:cs typeface="Arial"/>
              </a:rPr>
              <a:t>Larv3 Day 5</a:t>
            </a:r>
            <a:endParaRPr lang="en-US" sz="1200" dirty="0">
              <a:solidFill>
                <a:srgbClr val="0000FF"/>
              </a:solidFill>
              <a:latin typeface="Arial"/>
              <a:cs typeface="Arial"/>
            </a:endParaRPr>
          </a:p>
        </p:txBody>
      </p:sp>
      <p:sp>
        <p:nvSpPr>
          <p:cNvPr id="17" name="TextBox 16"/>
          <p:cNvSpPr txBox="1"/>
          <p:nvPr/>
        </p:nvSpPr>
        <p:spPr>
          <a:xfrm>
            <a:off x="6972299" y="4785499"/>
            <a:ext cx="908050" cy="276999"/>
          </a:xfrm>
          <a:prstGeom prst="rect">
            <a:avLst/>
          </a:prstGeom>
          <a:noFill/>
        </p:spPr>
        <p:txBody>
          <a:bodyPr wrap="square" rtlCol="0">
            <a:spAutoFit/>
          </a:bodyPr>
          <a:lstStyle/>
          <a:p>
            <a:pPr algn="r"/>
            <a:r>
              <a:rPr lang="en-US" sz="1200" dirty="0" smtClean="0">
                <a:solidFill>
                  <a:srgbClr val="0000FF"/>
                </a:solidFill>
                <a:latin typeface="Arial"/>
                <a:cs typeface="Arial"/>
              </a:rPr>
              <a:t>Male 3</a:t>
            </a:r>
            <a:endParaRPr lang="en-US" sz="1200" dirty="0">
              <a:solidFill>
                <a:srgbClr val="0000FF"/>
              </a:solidFill>
              <a:latin typeface="Arial"/>
              <a:cs typeface="Arial"/>
            </a:endParaRPr>
          </a:p>
        </p:txBody>
      </p:sp>
    </p:spTree>
    <p:extLst>
      <p:ext uri="{BB962C8B-B14F-4D97-AF65-F5344CB8AC3E}">
        <p14:creationId xmlns:p14="http://schemas.microsoft.com/office/powerpoint/2010/main" val="132406232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Chapter 2: Developmental methylation</a:t>
            </a:r>
            <a:endParaRPr lang="en-US" dirty="0"/>
          </a:p>
        </p:txBody>
      </p:sp>
      <p:pic>
        <p:nvPicPr>
          <p:cNvPr id="7" name="Picture 6" descr="Correlation_allsamples_pdf__1_page_.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4103" y="1542506"/>
            <a:ext cx="5586070" cy="5315494"/>
          </a:xfrm>
          <a:prstGeom prst="rect">
            <a:avLst/>
          </a:prstGeom>
        </p:spPr>
      </p:pic>
      <p:sp>
        <p:nvSpPr>
          <p:cNvPr id="4" name="Rectangle 3"/>
          <p:cNvSpPr/>
          <p:nvPr/>
        </p:nvSpPr>
        <p:spPr>
          <a:xfrm>
            <a:off x="2317750" y="2139950"/>
            <a:ext cx="425450" cy="2159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2057400" y="2078851"/>
            <a:ext cx="933450" cy="276999"/>
          </a:xfrm>
          <a:prstGeom prst="rect">
            <a:avLst/>
          </a:prstGeom>
          <a:noFill/>
        </p:spPr>
        <p:txBody>
          <a:bodyPr wrap="square" rtlCol="0">
            <a:spAutoFit/>
          </a:bodyPr>
          <a:lstStyle/>
          <a:p>
            <a:pPr algn="ctr"/>
            <a:r>
              <a:rPr lang="en-US" sz="1200" dirty="0" smtClean="0">
                <a:latin typeface="Arial"/>
                <a:cs typeface="Arial"/>
              </a:rPr>
              <a:t>Male 1</a:t>
            </a:r>
            <a:endParaRPr lang="en-US" sz="1200" dirty="0">
              <a:latin typeface="Arial"/>
              <a:cs typeface="Arial"/>
            </a:endParaRPr>
          </a:p>
        </p:txBody>
      </p:sp>
      <p:sp>
        <p:nvSpPr>
          <p:cNvPr id="8" name="Rectangle 7"/>
          <p:cNvSpPr/>
          <p:nvPr/>
        </p:nvSpPr>
        <p:spPr>
          <a:xfrm>
            <a:off x="3225800" y="2901950"/>
            <a:ext cx="425450" cy="2159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2914650" y="2840851"/>
            <a:ext cx="933450" cy="276999"/>
          </a:xfrm>
          <a:prstGeom prst="rect">
            <a:avLst/>
          </a:prstGeom>
          <a:noFill/>
        </p:spPr>
        <p:txBody>
          <a:bodyPr wrap="square" rtlCol="0">
            <a:spAutoFit/>
          </a:bodyPr>
          <a:lstStyle/>
          <a:p>
            <a:pPr algn="ctr"/>
            <a:r>
              <a:rPr lang="en-US" sz="1200" dirty="0" smtClean="0">
                <a:latin typeface="Arial"/>
                <a:cs typeface="Arial"/>
              </a:rPr>
              <a:t>Male 3</a:t>
            </a:r>
            <a:endParaRPr lang="en-US" sz="1200" dirty="0">
              <a:latin typeface="Arial"/>
              <a:cs typeface="Arial"/>
            </a:endParaRPr>
          </a:p>
        </p:txBody>
      </p:sp>
      <p:sp>
        <p:nvSpPr>
          <p:cNvPr id="10" name="Rectangle 9"/>
          <p:cNvSpPr/>
          <p:nvPr/>
        </p:nvSpPr>
        <p:spPr>
          <a:xfrm>
            <a:off x="4013200" y="3679051"/>
            <a:ext cx="501650" cy="2159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3775075" y="3611602"/>
            <a:ext cx="933450" cy="261610"/>
          </a:xfrm>
          <a:prstGeom prst="rect">
            <a:avLst/>
          </a:prstGeom>
          <a:noFill/>
        </p:spPr>
        <p:txBody>
          <a:bodyPr wrap="square" rtlCol="0">
            <a:spAutoFit/>
          </a:bodyPr>
          <a:lstStyle/>
          <a:p>
            <a:pPr algn="ctr"/>
            <a:r>
              <a:rPr lang="en-US" sz="1100" dirty="0" smtClean="0">
                <a:latin typeface="Arial"/>
                <a:cs typeface="Arial"/>
              </a:rPr>
              <a:t>Larv1Day3</a:t>
            </a:r>
            <a:endParaRPr lang="en-US" sz="1100" dirty="0">
              <a:latin typeface="Arial"/>
              <a:cs typeface="Arial"/>
            </a:endParaRPr>
          </a:p>
        </p:txBody>
      </p:sp>
      <p:sp>
        <p:nvSpPr>
          <p:cNvPr id="12" name="Rectangle 11"/>
          <p:cNvSpPr/>
          <p:nvPr/>
        </p:nvSpPr>
        <p:spPr>
          <a:xfrm>
            <a:off x="4870450" y="4453751"/>
            <a:ext cx="501650" cy="2159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4638675" y="4369653"/>
            <a:ext cx="933450" cy="261610"/>
          </a:xfrm>
          <a:prstGeom prst="rect">
            <a:avLst/>
          </a:prstGeom>
          <a:noFill/>
        </p:spPr>
        <p:txBody>
          <a:bodyPr wrap="square" rtlCol="0">
            <a:spAutoFit/>
          </a:bodyPr>
          <a:lstStyle/>
          <a:p>
            <a:pPr algn="ctr"/>
            <a:r>
              <a:rPr lang="en-US" sz="1100" dirty="0" smtClean="0">
                <a:latin typeface="Arial"/>
                <a:cs typeface="Arial"/>
              </a:rPr>
              <a:t>Larv1Day5</a:t>
            </a:r>
            <a:endParaRPr lang="en-US" sz="1100" dirty="0">
              <a:latin typeface="Arial"/>
              <a:cs typeface="Arial"/>
            </a:endParaRPr>
          </a:p>
        </p:txBody>
      </p:sp>
      <p:sp>
        <p:nvSpPr>
          <p:cNvPr id="13" name="Rectangle 12"/>
          <p:cNvSpPr/>
          <p:nvPr/>
        </p:nvSpPr>
        <p:spPr>
          <a:xfrm>
            <a:off x="5727700" y="5196701"/>
            <a:ext cx="501650" cy="2159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5483225" y="5135602"/>
            <a:ext cx="933450" cy="261610"/>
          </a:xfrm>
          <a:prstGeom prst="rect">
            <a:avLst/>
          </a:prstGeom>
          <a:noFill/>
        </p:spPr>
        <p:txBody>
          <a:bodyPr wrap="square" rtlCol="0">
            <a:spAutoFit/>
          </a:bodyPr>
          <a:lstStyle/>
          <a:p>
            <a:pPr algn="ctr"/>
            <a:r>
              <a:rPr lang="en-US" sz="1100" dirty="0" smtClean="0">
                <a:latin typeface="Arial"/>
                <a:cs typeface="Arial"/>
              </a:rPr>
              <a:t>Larv3Day3</a:t>
            </a:r>
            <a:endParaRPr lang="en-US" sz="1100" dirty="0">
              <a:latin typeface="Arial"/>
              <a:cs typeface="Arial"/>
            </a:endParaRPr>
          </a:p>
        </p:txBody>
      </p:sp>
      <p:sp>
        <p:nvSpPr>
          <p:cNvPr id="15" name="Rectangle 14"/>
          <p:cNvSpPr/>
          <p:nvPr/>
        </p:nvSpPr>
        <p:spPr>
          <a:xfrm>
            <a:off x="6559550" y="5977751"/>
            <a:ext cx="501650" cy="2159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6353175" y="5893653"/>
            <a:ext cx="933450" cy="261610"/>
          </a:xfrm>
          <a:prstGeom prst="rect">
            <a:avLst/>
          </a:prstGeom>
          <a:noFill/>
        </p:spPr>
        <p:txBody>
          <a:bodyPr wrap="square" rtlCol="0">
            <a:spAutoFit/>
          </a:bodyPr>
          <a:lstStyle/>
          <a:p>
            <a:pPr algn="ctr"/>
            <a:r>
              <a:rPr lang="en-US" sz="1100" dirty="0" smtClean="0">
                <a:latin typeface="Arial"/>
                <a:cs typeface="Arial"/>
              </a:rPr>
              <a:t>Larv3Day5</a:t>
            </a:r>
            <a:endParaRPr lang="en-US" sz="1100" dirty="0">
              <a:latin typeface="Arial"/>
              <a:cs typeface="Arial"/>
            </a:endParaRPr>
          </a:p>
        </p:txBody>
      </p:sp>
    </p:spTree>
    <p:extLst>
      <p:ext uri="{BB962C8B-B14F-4D97-AF65-F5344CB8AC3E}">
        <p14:creationId xmlns:p14="http://schemas.microsoft.com/office/powerpoint/2010/main" val="29505362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Chapter 2: Summary</a:t>
            </a:r>
            <a:endParaRPr lang="en-US" dirty="0"/>
          </a:p>
        </p:txBody>
      </p:sp>
      <p:sp>
        <p:nvSpPr>
          <p:cNvPr id="3" name="Content Placeholder 2"/>
          <p:cNvSpPr>
            <a:spLocks noGrp="1"/>
          </p:cNvSpPr>
          <p:nvPr>
            <p:ph sz="quarter" idx="1"/>
          </p:nvPr>
        </p:nvSpPr>
        <p:spPr>
          <a:xfrm>
            <a:off x="612647" y="1600200"/>
            <a:ext cx="8153401" cy="1933713"/>
          </a:xfrm>
        </p:spPr>
        <p:txBody>
          <a:bodyPr>
            <a:normAutofit fontScale="92500"/>
          </a:bodyPr>
          <a:lstStyle/>
          <a:p>
            <a:pPr>
              <a:buFont typeface="Arial"/>
              <a:buChar char="•"/>
            </a:pPr>
            <a:r>
              <a:rPr lang="en-US" dirty="0"/>
              <a:t>Overall methylation levels similar for sperm and larvae samples</a:t>
            </a:r>
          </a:p>
          <a:p>
            <a:pPr lvl="1">
              <a:buFont typeface="Arial"/>
              <a:buChar char="•"/>
            </a:pPr>
            <a:r>
              <a:rPr lang="en-US" dirty="0"/>
              <a:t>~ 12%-17% genome methylation </a:t>
            </a:r>
          </a:p>
          <a:p>
            <a:pPr>
              <a:buFont typeface="Arial"/>
              <a:buChar char="•"/>
            </a:pPr>
            <a:r>
              <a:rPr lang="en-US" dirty="0" smtClean="0"/>
              <a:t>Similar spermatozoa and larvae methylation profiles</a:t>
            </a:r>
          </a:p>
        </p:txBody>
      </p:sp>
      <p:pic>
        <p:nvPicPr>
          <p:cNvPr id="4" name="Picture 3" descr="Taylorfarm.jpg"/>
          <p:cNvPicPr>
            <a:picLocks noChangeAspect="1"/>
          </p:cNvPicPr>
          <p:nvPr/>
        </p:nvPicPr>
        <p:blipFill rotWithShape="1">
          <a:blip r:embed="rId3">
            <a:extLst>
              <a:ext uri="{28A0092B-C50C-407E-A947-70E740481C1C}">
                <a14:useLocalDpi xmlns:a14="http://schemas.microsoft.com/office/drawing/2010/main" val="0"/>
              </a:ext>
            </a:extLst>
          </a:blip>
          <a:srcRect t="10644"/>
          <a:stretch/>
        </p:blipFill>
        <p:spPr>
          <a:xfrm>
            <a:off x="1888437" y="3533913"/>
            <a:ext cx="5333999" cy="3175658"/>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406845102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steps</a:t>
            </a:r>
            <a:endParaRPr lang="en-US" dirty="0"/>
          </a:p>
        </p:txBody>
      </p:sp>
      <p:sp>
        <p:nvSpPr>
          <p:cNvPr id="3" name="Content Placeholder 2"/>
          <p:cNvSpPr>
            <a:spLocks noGrp="1"/>
          </p:cNvSpPr>
          <p:nvPr>
            <p:ph sz="quarter" idx="1"/>
          </p:nvPr>
        </p:nvSpPr>
        <p:spPr>
          <a:xfrm>
            <a:off x="532646" y="2390499"/>
            <a:ext cx="3617004" cy="4495800"/>
          </a:xfrm>
        </p:spPr>
        <p:txBody>
          <a:bodyPr/>
          <a:lstStyle/>
          <a:p>
            <a:pPr>
              <a:buFont typeface="Arial"/>
              <a:buChar char="•"/>
            </a:pPr>
            <a:r>
              <a:rPr lang="en-US" dirty="0" smtClean="0"/>
              <a:t>Examine hypo/hyper methylated regions from sperm and larvae samples</a:t>
            </a:r>
          </a:p>
          <a:p>
            <a:pPr>
              <a:buFont typeface="Arial"/>
              <a:buChar char="•"/>
            </a:pPr>
            <a:r>
              <a:rPr lang="en-US" dirty="0" smtClean="0"/>
              <a:t>Identification of DMRs </a:t>
            </a:r>
          </a:p>
        </p:txBody>
      </p:sp>
      <p:pic>
        <p:nvPicPr>
          <p:cNvPr id="4" name="Picture 3" descr="DSCF047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14320" y="2175663"/>
            <a:ext cx="4829680" cy="36222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2841580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MS Timeline</a:t>
            </a:r>
            <a:endParaRPr lang="en-US" dirty="0"/>
          </a:p>
        </p:txBody>
      </p:sp>
      <p:sp>
        <p:nvSpPr>
          <p:cNvPr id="3" name="Content Placeholder 2"/>
          <p:cNvSpPr>
            <a:spLocks noGrp="1"/>
          </p:cNvSpPr>
          <p:nvPr>
            <p:ph sz="quarter" idx="1"/>
          </p:nvPr>
        </p:nvSpPr>
        <p:spPr/>
        <p:txBody>
          <a:bodyPr/>
          <a:lstStyle/>
          <a:p>
            <a:endParaRPr lang="en-US"/>
          </a:p>
        </p:txBody>
      </p:sp>
      <p:pic>
        <p:nvPicPr>
          <p:cNvPr id="4" name="image03.jpg"/>
          <p:cNvPicPr/>
          <p:nvPr/>
        </p:nvPicPr>
        <p:blipFill>
          <a:blip r:embed="rId2"/>
          <a:srcRect/>
          <a:stretch>
            <a:fillRect/>
          </a:stretch>
        </p:blipFill>
        <p:spPr>
          <a:xfrm>
            <a:off x="805069" y="1600200"/>
            <a:ext cx="7764669" cy="4838148"/>
          </a:xfrm>
          <a:prstGeom prst="rect">
            <a:avLst/>
          </a:prstGeom>
          <a:ln/>
        </p:spPr>
      </p:pic>
    </p:spTree>
    <p:extLst>
      <p:ext uri="{BB962C8B-B14F-4D97-AF65-F5344CB8AC3E}">
        <p14:creationId xmlns:p14="http://schemas.microsoft.com/office/powerpoint/2010/main" val="115040244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Courses to date</a:t>
            </a:r>
            <a:endParaRPr lang="en-US" dirty="0"/>
          </a:p>
        </p:txBody>
      </p:sp>
      <p:sp>
        <p:nvSpPr>
          <p:cNvPr id="3" name="Content Placeholder 2"/>
          <p:cNvSpPr>
            <a:spLocks noGrp="1"/>
          </p:cNvSpPr>
          <p:nvPr>
            <p:ph sz="quarter" idx="1"/>
          </p:nvPr>
        </p:nvSpPr>
        <p:spPr/>
        <p:txBody>
          <a:bodyPr>
            <a:normAutofit fontScale="77500" lnSpcReduction="20000"/>
          </a:bodyPr>
          <a:lstStyle/>
          <a:p>
            <a:pPr>
              <a:buFont typeface="Arial"/>
              <a:buChar char="•"/>
            </a:pPr>
            <a:r>
              <a:rPr lang="en-US" dirty="0" smtClean="0"/>
              <a:t>QSCI 482: Statistical Inference (Fall 2012)</a:t>
            </a:r>
          </a:p>
          <a:p>
            <a:pPr>
              <a:buFont typeface="Arial"/>
              <a:buChar char="•"/>
            </a:pPr>
            <a:r>
              <a:rPr lang="en-US" dirty="0" smtClean="0"/>
              <a:t>FISH 510: Topics: Local Adaptation (Spring 2013)</a:t>
            </a:r>
          </a:p>
          <a:p>
            <a:pPr>
              <a:buFont typeface="Arial"/>
              <a:buChar char="•"/>
            </a:pPr>
            <a:r>
              <a:rPr lang="en-US" dirty="0" smtClean="0"/>
              <a:t>FISH 521: Research Proposal Writing (Winter 2013)</a:t>
            </a:r>
          </a:p>
          <a:p>
            <a:pPr>
              <a:buFont typeface="Arial"/>
              <a:buChar char="•"/>
            </a:pPr>
            <a:r>
              <a:rPr lang="en-US" dirty="0" smtClean="0"/>
              <a:t>FISH 522: Hot Topics (Fall 2012)</a:t>
            </a:r>
          </a:p>
          <a:p>
            <a:pPr>
              <a:buFont typeface="Arial"/>
              <a:buChar char="•"/>
            </a:pPr>
            <a:r>
              <a:rPr lang="en-US" dirty="0"/>
              <a:t>FISH </a:t>
            </a:r>
            <a:r>
              <a:rPr lang="en-US" dirty="0" smtClean="0"/>
              <a:t>510: Topics: Endangered Species Act (</a:t>
            </a:r>
            <a:r>
              <a:rPr lang="en-US" dirty="0"/>
              <a:t>Spring 2014</a:t>
            </a:r>
            <a:r>
              <a:rPr lang="en-US" dirty="0" smtClean="0"/>
              <a:t>)</a:t>
            </a:r>
          </a:p>
          <a:p>
            <a:pPr>
              <a:buFont typeface="Arial"/>
              <a:buChar char="•"/>
            </a:pPr>
            <a:r>
              <a:rPr lang="en-US" dirty="0"/>
              <a:t>Additional coursework:</a:t>
            </a:r>
          </a:p>
          <a:p>
            <a:pPr lvl="1">
              <a:buFont typeface="Arial"/>
              <a:buChar char="•"/>
            </a:pPr>
            <a:r>
              <a:rPr lang="en-US" dirty="0"/>
              <a:t>FISH 541: Environmental Physiology </a:t>
            </a:r>
            <a:r>
              <a:rPr lang="en-US" dirty="0" smtClean="0"/>
              <a:t>(Fall </a:t>
            </a:r>
            <a:r>
              <a:rPr lang="en-US" dirty="0"/>
              <a:t>2012)</a:t>
            </a:r>
          </a:p>
          <a:p>
            <a:pPr lvl="1">
              <a:buFont typeface="Arial"/>
              <a:buChar char="•"/>
            </a:pPr>
            <a:r>
              <a:rPr lang="en-US" dirty="0"/>
              <a:t>FISH 546: Bioinformatics (Winter 2013</a:t>
            </a:r>
            <a:r>
              <a:rPr lang="en-US" dirty="0" smtClean="0"/>
              <a:t>)</a:t>
            </a:r>
          </a:p>
          <a:p>
            <a:pPr lvl="1">
              <a:buFont typeface="Arial"/>
              <a:buChar char="•"/>
            </a:pPr>
            <a:r>
              <a:rPr lang="en-US" dirty="0"/>
              <a:t>FISH </a:t>
            </a:r>
            <a:r>
              <a:rPr lang="en-US" dirty="0" smtClean="0"/>
              <a:t>552: </a:t>
            </a:r>
            <a:r>
              <a:rPr lang="en-US" dirty="0"/>
              <a:t>R Programming </a:t>
            </a:r>
            <a:r>
              <a:rPr lang="en-US" dirty="0" smtClean="0"/>
              <a:t>(Fall 2013)</a:t>
            </a:r>
          </a:p>
          <a:p>
            <a:pPr lvl="1">
              <a:buFont typeface="Arial"/>
              <a:buChar char="•"/>
            </a:pPr>
            <a:r>
              <a:rPr lang="en-US" dirty="0"/>
              <a:t>FISH 554: Beautiful Graphics in R (Winter 2014</a:t>
            </a:r>
            <a:r>
              <a:rPr lang="en-US" dirty="0" smtClean="0"/>
              <a:t>)</a:t>
            </a:r>
            <a:endParaRPr lang="en-US" dirty="0"/>
          </a:p>
          <a:p>
            <a:pPr>
              <a:buFont typeface="Arial"/>
              <a:buChar char="•"/>
            </a:pPr>
            <a:r>
              <a:rPr lang="en-US" dirty="0" smtClean="0"/>
              <a:t>TA experience</a:t>
            </a:r>
          </a:p>
          <a:p>
            <a:pPr lvl="1">
              <a:buFont typeface="Arial"/>
              <a:buChar char="•"/>
            </a:pPr>
            <a:r>
              <a:rPr lang="en-US" dirty="0" smtClean="0"/>
              <a:t>FISH 310: Biology of Shellfish (Spring 2013 and 2014)</a:t>
            </a:r>
          </a:p>
          <a:p>
            <a:pPr lvl="1">
              <a:buFont typeface="Arial"/>
              <a:buChar char="•"/>
            </a:pPr>
            <a:r>
              <a:rPr lang="en-US" dirty="0" smtClean="0"/>
              <a:t>FISH 546: Environmental Physiology (Fall 2013)</a:t>
            </a:r>
          </a:p>
        </p:txBody>
      </p:sp>
    </p:spTree>
    <p:extLst>
      <p:ext uri="{BB962C8B-B14F-4D97-AF65-F5344CB8AC3E}">
        <p14:creationId xmlns:p14="http://schemas.microsoft.com/office/powerpoint/2010/main" val="82933113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Understanding epigenetic variation in the oyster</a:t>
            </a:r>
            <a:endParaRPr lang="en-US" dirty="0"/>
          </a:p>
        </p:txBody>
      </p:sp>
      <p:sp>
        <p:nvSpPr>
          <p:cNvPr id="3" name="Content Placeholder 2"/>
          <p:cNvSpPr>
            <a:spLocks noGrp="1"/>
          </p:cNvSpPr>
          <p:nvPr>
            <p:ph sz="quarter" idx="1"/>
          </p:nvPr>
        </p:nvSpPr>
        <p:spPr>
          <a:xfrm>
            <a:off x="168148" y="1879600"/>
            <a:ext cx="5432552" cy="4495800"/>
          </a:xfrm>
        </p:spPr>
        <p:txBody>
          <a:bodyPr>
            <a:normAutofit/>
          </a:bodyPr>
          <a:lstStyle/>
          <a:p>
            <a:pPr>
              <a:buFont typeface="Wingdings" charset="2"/>
              <a:buChar char="u"/>
            </a:pPr>
            <a:r>
              <a:rPr lang="en-US" b="1" dirty="0"/>
              <a:t>Chapter 1: </a:t>
            </a:r>
            <a:r>
              <a:rPr lang="en-US" dirty="0"/>
              <a:t>Characterizing genome-wide DNA methylation patterns in a single cell </a:t>
            </a:r>
            <a:r>
              <a:rPr lang="en-US" dirty="0" smtClean="0"/>
              <a:t>type</a:t>
            </a:r>
            <a:endParaRPr lang="en-US" dirty="0"/>
          </a:p>
          <a:p>
            <a:pPr lvl="1">
              <a:buFont typeface="Wingdings" charset="2"/>
              <a:buChar char="u"/>
            </a:pPr>
            <a:r>
              <a:rPr lang="en-US" dirty="0"/>
              <a:t>Correlation with gene expression </a:t>
            </a:r>
            <a:r>
              <a:rPr lang="en-US" dirty="0" smtClean="0"/>
              <a:t>patterns</a:t>
            </a:r>
            <a:endParaRPr lang="en-US" dirty="0"/>
          </a:p>
          <a:p>
            <a:pPr>
              <a:buFont typeface="Wingdings" charset="2"/>
              <a:buChar char="u"/>
            </a:pPr>
            <a:r>
              <a:rPr lang="en-US" b="1" dirty="0" smtClean="0"/>
              <a:t>Chapter 2: </a:t>
            </a:r>
            <a:r>
              <a:rPr lang="en-US" dirty="0" smtClean="0"/>
              <a:t>DNA methylation during oyster early development</a:t>
            </a:r>
          </a:p>
          <a:p>
            <a:pPr lvl="1">
              <a:buFont typeface="Wingdings" charset="2"/>
              <a:buChar char="u"/>
            </a:pPr>
            <a:r>
              <a:rPr lang="en-US" dirty="0" smtClean="0"/>
              <a:t>Heritability vs. Individual variability</a:t>
            </a:r>
          </a:p>
          <a:p>
            <a:pPr marL="0" indent="0">
              <a:buNone/>
            </a:pPr>
            <a:endParaRPr lang="en-US" dirty="0" smtClean="0"/>
          </a:p>
        </p:txBody>
      </p:sp>
      <p:pic>
        <p:nvPicPr>
          <p:cNvPr id="4" name="Picture 3" descr="Frontiers.jpg"/>
          <p:cNvPicPr>
            <a:picLocks noChangeAspect="1"/>
          </p:cNvPicPr>
          <p:nvPr/>
        </p:nvPicPr>
        <p:blipFill rotWithShape="1">
          <a:blip r:embed="rId3">
            <a:extLst>
              <a:ext uri="{28A0092B-C50C-407E-A947-70E740481C1C}">
                <a14:useLocalDpi xmlns:a14="http://schemas.microsoft.com/office/drawing/2010/main" val="0"/>
              </a:ext>
            </a:extLst>
          </a:blip>
          <a:srcRect l="1404"/>
          <a:stretch/>
        </p:blipFill>
        <p:spPr>
          <a:xfrm>
            <a:off x="5600700" y="1824385"/>
            <a:ext cx="3416300" cy="1037531"/>
          </a:xfrm>
          <a:prstGeom prst="rect">
            <a:avLst/>
          </a:prstGeom>
        </p:spPr>
      </p:pic>
      <p:pic>
        <p:nvPicPr>
          <p:cNvPr id="5" name="Picture 4" descr="pl3b2.1.jpg__1600×1200_.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1540" y="4693415"/>
            <a:ext cx="2412460" cy="21645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genefish_-_Claire_441_2012.jpg"/>
          <p:cNvPicPr>
            <a:picLocks noChangeAspect="1"/>
          </p:cNvPicPr>
          <p:nvPr/>
        </p:nvPicPr>
        <p:blipFill rotWithShape="1">
          <a:blip r:embed="rId5">
            <a:extLst>
              <a:ext uri="{28A0092B-C50C-407E-A947-70E740481C1C}">
                <a14:useLocalDpi xmlns:a14="http://schemas.microsoft.com/office/drawing/2010/main" val="0"/>
              </a:ext>
            </a:extLst>
          </a:blip>
          <a:srcRect l="6011" r="6913"/>
          <a:stretch/>
        </p:blipFill>
        <p:spPr>
          <a:xfrm>
            <a:off x="6731540" y="2917132"/>
            <a:ext cx="2412460" cy="20485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9720342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Goals</a:t>
            </a:r>
            <a:endParaRPr lang="en-US" dirty="0"/>
          </a:p>
        </p:txBody>
      </p:sp>
      <p:sp>
        <p:nvSpPr>
          <p:cNvPr id="3" name="Content Placeholder 2"/>
          <p:cNvSpPr>
            <a:spLocks noGrp="1"/>
          </p:cNvSpPr>
          <p:nvPr>
            <p:ph sz="quarter" idx="1"/>
          </p:nvPr>
        </p:nvSpPr>
        <p:spPr/>
        <p:txBody>
          <a:bodyPr/>
          <a:lstStyle/>
          <a:p>
            <a:pPr>
              <a:buFont typeface="Arial"/>
              <a:buChar char="•"/>
            </a:pPr>
            <a:r>
              <a:rPr lang="en-US" dirty="0" smtClean="0"/>
              <a:t>Characterize distribution of DNA methylation </a:t>
            </a:r>
          </a:p>
          <a:p>
            <a:pPr>
              <a:buFont typeface="Arial"/>
              <a:buChar char="•"/>
            </a:pPr>
            <a:r>
              <a:rPr lang="en-US" dirty="0" smtClean="0"/>
              <a:t>Identify potential functions of DNA methylation</a:t>
            </a:r>
            <a:endParaRPr lang="en-US" dirty="0"/>
          </a:p>
        </p:txBody>
      </p:sp>
      <p:pic>
        <p:nvPicPr>
          <p:cNvPr id="5" name="Picture 4" descr="2012-05-30 at 09.08.3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4582" y="2744175"/>
            <a:ext cx="5507766" cy="41138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descr="sampling.jpg"/>
          <p:cNvPicPr>
            <a:picLocks noChangeAspect="1"/>
          </p:cNvPicPr>
          <p:nvPr/>
        </p:nvPicPr>
        <p:blipFill>
          <a:blip r:embed="rId4"/>
          <a:stretch>
            <a:fillRect/>
          </a:stretch>
        </p:blipFill>
        <p:spPr>
          <a:xfrm>
            <a:off x="-960782" y="2744175"/>
            <a:ext cx="5512062" cy="41138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9793261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Understanding epigenetic variation in the oyster</a:t>
            </a:r>
            <a:endParaRPr lang="en-US" dirty="0"/>
          </a:p>
        </p:txBody>
      </p:sp>
      <p:sp>
        <p:nvSpPr>
          <p:cNvPr id="3" name="Content Placeholder 2"/>
          <p:cNvSpPr>
            <a:spLocks noGrp="1"/>
          </p:cNvSpPr>
          <p:nvPr>
            <p:ph sz="quarter" idx="1"/>
          </p:nvPr>
        </p:nvSpPr>
        <p:spPr>
          <a:xfrm>
            <a:off x="168148" y="1879600"/>
            <a:ext cx="5432552" cy="4495800"/>
          </a:xfrm>
        </p:spPr>
        <p:txBody>
          <a:bodyPr>
            <a:normAutofit/>
          </a:bodyPr>
          <a:lstStyle/>
          <a:p>
            <a:pPr>
              <a:buFont typeface="Wingdings" charset="2"/>
              <a:buChar char="u"/>
            </a:pPr>
            <a:r>
              <a:rPr lang="en-US" b="1" dirty="0"/>
              <a:t>Chapter 1: </a:t>
            </a:r>
            <a:r>
              <a:rPr lang="en-US" dirty="0"/>
              <a:t>Characterizing genome-wide DNA methylation patterns in a single cell </a:t>
            </a:r>
            <a:r>
              <a:rPr lang="en-US" dirty="0" smtClean="0"/>
              <a:t>type</a:t>
            </a:r>
            <a:endParaRPr lang="en-US" dirty="0"/>
          </a:p>
          <a:p>
            <a:pPr lvl="1">
              <a:buFont typeface="Wingdings" charset="2"/>
              <a:buChar char="u"/>
            </a:pPr>
            <a:r>
              <a:rPr lang="en-US" dirty="0"/>
              <a:t>Correlation with gene expression </a:t>
            </a:r>
            <a:r>
              <a:rPr lang="en-US" dirty="0" smtClean="0"/>
              <a:t>patterns</a:t>
            </a:r>
            <a:endParaRPr lang="en-US" dirty="0"/>
          </a:p>
          <a:p>
            <a:pPr>
              <a:buFont typeface="Wingdings" charset="2"/>
              <a:buChar char="u"/>
            </a:pPr>
            <a:r>
              <a:rPr lang="en-US" b="1" dirty="0" smtClean="0"/>
              <a:t>Chapter 2: </a:t>
            </a:r>
            <a:r>
              <a:rPr lang="en-US" dirty="0" smtClean="0"/>
              <a:t>DNA methylation during oyster early development</a:t>
            </a:r>
          </a:p>
          <a:p>
            <a:pPr lvl="1">
              <a:buFont typeface="Wingdings" charset="2"/>
              <a:buChar char="u"/>
            </a:pPr>
            <a:r>
              <a:rPr lang="en-US" dirty="0" smtClean="0"/>
              <a:t>Heritability vs. Individual variability</a:t>
            </a:r>
          </a:p>
          <a:p>
            <a:pPr marL="0" indent="0">
              <a:buNone/>
            </a:pPr>
            <a:endParaRPr lang="en-US" dirty="0" smtClean="0"/>
          </a:p>
        </p:txBody>
      </p:sp>
      <p:pic>
        <p:nvPicPr>
          <p:cNvPr id="4" name="Picture 3" descr="Frontiers.jpg"/>
          <p:cNvPicPr>
            <a:picLocks noChangeAspect="1"/>
          </p:cNvPicPr>
          <p:nvPr/>
        </p:nvPicPr>
        <p:blipFill rotWithShape="1">
          <a:blip r:embed="rId3">
            <a:extLst>
              <a:ext uri="{28A0092B-C50C-407E-A947-70E740481C1C}">
                <a14:useLocalDpi xmlns:a14="http://schemas.microsoft.com/office/drawing/2010/main" val="0"/>
              </a:ext>
            </a:extLst>
          </a:blip>
          <a:srcRect l="1404"/>
          <a:stretch/>
        </p:blipFill>
        <p:spPr>
          <a:xfrm>
            <a:off x="5600700" y="1824385"/>
            <a:ext cx="3416300" cy="1037531"/>
          </a:xfrm>
          <a:prstGeom prst="rect">
            <a:avLst/>
          </a:prstGeom>
        </p:spPr>
      </p:pic>
      <p:pic>
        <p:nvPicPr>
          <p:cNvPr id="5" name="Picture 4" descr="pl3b2.1.jpg__1600×1200_.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1540" y="4693415"/>
            <a:ext cx="2412460" cy="21645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genefish_-_Claire_441_2012.jpg"/>
          <p:cNvPicPr>
            <a:picLocks noChangeAspect="1"/>
          </p:cNvPicPr>
          <p:nvPr/>
        </p:nvPicPr>
        <p:blipFill rotWithShape="1">
          <a:blip r:embed="rId5">
            <a:extLst>
              <a:ext uri="{28A0092B-C50C-407E-A947-70E740481C1C}">
                <a14:useLocalDpi xmlns:a14="http://schemas.microsoft.com/office/drawing/2010/main" val="0"/>
              </a:ext>
            </a:extLst>
          </a:blip>
          <a:srcRect l="6011" r="6913"/>
          <a:stretch/>
        </p:blipFill>
        <p:spPr>
          <a:xfrm>
            <a:off x="6731540" y="2917132"/>
            <a:ext cx="2412460" cy="20485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0233512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Chapter 1: Genome-wide methylation</a:t>
            </a:r>
            <a:endParaRPr lang="en-US" dirty="0"/>
          </a:p>
        </p:txBody>
      </p:sp>
      <p:sp>
        <p:nvSpPr>
          <p:cNvPr id="4" name="Content Placeholder 2"/>
          <p:cNvSpPr txBox="1">
            <a:spLocks/>
          </p:cNvSpPr>
          <p:nvPr/>
        </p:nvSpPr>
        <p:spPr>
          <a:xfrm>
            <a:off x="612648" y="1600199"/>
            <a:ext cx="4677629" cy="4788733"/>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buFont typeface="Arial"/>
              <a:buChar char="•"/>
            </a:pPr>
            <a:r>
              <a:rPr lang="en-US" dirty="0" smtClean="0"/>
              <a:t>Determine genome-wide methylation patterns</a:t>
            </a:r>
          </a:p>
          <a:p>
            <a:pPr lvl="1">
              <a:buFont typeface="Arial"/>
              <a:buChar char="•"/>
            </a:pPr>
            <a:r>
              <a:rPr lang="en-US" dirty="0" smtClean="0"/>
              <a:t>Whole Genome Bisulfite Sequencing (WGBS)</a:t>
            </a:r>
          </a:p>
          <a:p>
            <a:pPr lvl="2">
              <a:buFont typeface="Arial"/>
              <a:buChar char="•"/>
            </a:pPr>
            <a:r>
              <a:rPr lang="en-US" dirty="0" smtClean="0"/>
              <a:t>Male gonad tissue: genome wide scale, single base pair resolution</a:t>
            </a:r>
          </a:p>
          <a:p>
            <a:pPr lvl="2">
              <a:buFont typeface="Arial"/>
              <a:buChar char="•"/>
            </a:pPr>
            <a:r>
              <a:rPr lang="en-US" dirty="0" err="1" smtClean="0"/>
              <a:t>Unmethylated</a:t>
            </a:r>
            <a:r>
              <a:rPr lang="en-US" dirty="0" smtClean="0"/>
              <a:t> C to U (sequenced as T)</a:t>
            </a:r>
          </a:p>
          <a:p>
            <a:pPr lvl="2">
              <a:buFont typeface="Arial"/>
              <a:buChar char="•"/>
            </a:pPr>
            <a:r>
              <a:rPr lang="en-US" dirty="0" smtClean="0"/>
              <a:t>Differentiate between SNPs from bisulfite conversion</a:t>
            </a:r>
          </a:p>
        </p:txBody>
      </p:sp>
      <p:sp>
        <p:nvSpPr>
          <p:cNvPr id="28" name="Oval 27"/>
          <p:cNvSpPr/>
          <p:nvPr/>
        </p:nvSpPr>
        <p:spPr>
          <a:xfrm>
            <a:off x="5641278" y="2264331"/>
            <a:ext cx="502956" cy="289806"/>
          </a:xfrm>
          <a:prstGeom prst="ellipse">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aseline="-25000" dirty="0">
              <a:solidFill>
                <a:srgbClr val="000000"/>
              </a:solidFill>
            </a:endParaRPr>
          </a:p>
        </p:txBody>
      </p:sp>
      <p:sp>
        <p:nvSpPr>
          <p:cNvPr id="37" name="TextBox 36"/>
          <p:cNvSpPr txBox="1"/>
          <p:nvPr/>
        </p:nvSpPr>
        <p:spPr>
          <a:xfrm>
            <a:off x="5628578" y="2226231"/>
            <a:ext cx="683146" cy="338554"/>
          </a:xfrm>
          <a:prstGeom prst="rect">
            <a:avLst/>
          </a:prstGeom>
          <a:noFill/>
        </p:spPr>
        <p:txBody>
          <a:bodyPr wrap="square" rtlCol="0">
            <a:spAutoFit/>
          </a:bodyPr>
          <a:lstStyle/>
          <a:p>
            <a:r>
              <a:rPr lang="en-US" sz="1600" dirty="0" smtClean="0">
                <a:solidFill>
                  <a:schemeClr val="bg1"/>
                </a:solidFill>
              </a:rPr>
              <a:t>CH</a:t>
            </a:r>
            <a:r>
              <a:rPr lang="en-US" sz="1600" baseline="-25000" dirty="0" smtClean="0">
                <a:solidFill>
                  <a:schemeClr val="bg1"/>
                </a:solidFill>
              </a:rPr>
              <a:t>3</a:t>
            </a:r>
            <a:endParaRPr lang="en-US" sz="1600" baseline="-25000" dirty="0">
              <a:solidFill>
                <a:schemeClr val="bg1"/>
              </a:solidFill>
            </a:endParaRPr>
          </a:p>
        </p:txBody>
      </p:sp>
      <p:sp>
        <p:nvSpPr>
          <p:cNvPr id="38" name="Oval 37"/>
          <p:cNvSpPr/>
          <p:nvPr/>
        </p:nvSpPr>
        <p:spPr>
          <a:xfrm>
            <a:off x="5214434" y="2727591"/>
            <a:ext cx="426844" cy="406400"/>
          </a:xfrm>
          <a:prstGeom prst="ellipse">
            <a:avLst/>
          </a:prstGeom>
          <a:solidFill>
            <a:srgbClr val="66FF66"/>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rPr>
              <a:t>A</a:t>
            </a:r>
            <a:endParaRPr lang="en-US" b="1" dirty="0">
              <a:solidFill>
                <a:schemeClr val="tx1"/>
              </a:solidFill>
            </a:endParaRPr>
          </a:p>
        </p:txBody>
      </p:sp>
      <p:sp>
        <p:nvSpPr>
          <p:cNvPr id="39" name="Oval 38"/>
          <p:cNvSpPr/>
          <p:nvPr/>
        </p:nvSpPr>
        <p:spPr>
          <a:xfrm>
            <a:off x="5684733" y="2727591"/>
            <a:ext cx="426844" cy="406400"/>
          </a:xfrm>
          <a:prstGeom prst="ellipse">
            <a:avLst/>
          </a:prstGeom>
          <a:solidFill>
            <a:srgbClr val="3366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rPr>
              <a:t>C</a:t>
            </a:r>
            <a:endParaRPr lang="en-US" b="1" dirty="0">
              <a:solidFill>
                <a:schemeClr val="tx1"/>
              </a:solidFill>
            </a:endParaRPr>
          </a:p>
        </p:txBody>
      </p:sp>
      <p:sp>
        <p:nvSpPr>
          <p:cNvPr id="40" name="Oval 39"/>
          <p:cNvSpPr/>
          <p:nvPr/>
        </p:nvSpPr>
        <p:spPr>
          <a:xfrm>
            <a:off x="6155032" y="2727591"/>
            <a:ext cx="426844" cy="406400"/>
          </a:xfrm>
          <a:prstGeom prst="ellipse">
            <a:avLst/>
          </a:prstGeom>
          <a:solidFill>
            <a:srgbClr val="FF6FC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G</a:t>
            </a:r>
          </a:p>
        </p:txBody>
      </p:sp>
      <p:sp>
        <p:nvSpPr>
          <p:cNvPr id="41" name="Oval 40"/>
          <p:cNvSpPr/>
          <p:nvPr/>
        </p:nvSpPr>
        <p:spPr>
          <a:xfrm>
            <a:off x="6625331" y="2727591"/>
            <a:ext cx="426844" cy="406400"/>
          </a:xfrm>
          <a:prstGeom prst="ellipse">
            <a:avLst/>
          </a:prstGeom>
          <a:solidFill>
            <a:srgbClr val="3366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rPr>
              <a:t>C</a:t>
            </a:r>
            <a:endParaRPr lang="en-US" b="1" dirty="0">
              <a:solidFill>
                <a:schemeClr val="tx1"/>
              </a:solidFill>
            </a:endParaRPr>
          </a:p>
        </p:txBody>
      </p:sp>
      <p:sp>
        <p:nvSpPr>
          <p:cNvPr id="42" name="Oval 41"/>
          <p:cNvSpPr/>
          <p:nvPr/>
        </p:nvSpPr>
        <p:spPr>
          <a:xfrm>
            <a:off x="7095630" y="2727591"/>
            <a:ext cx="426844" cy="406400"/>
          </a:xfrm>
          <a:prstGeom prst="ellipse">
            <a:avLst/>
          </a:prstGeom>
          <a:solidFill>
            <a:srgbClr val="FF6666"/>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T</a:t>
            </a:r>
          </a:p>
        </p:txBody>
      </p:sp>
      <p:sp>
        <p:nvSpPr>
          <p:cNvPr id="43" name="Oval 42"/>
          <p:cNvSpPr/>
          <p:nvPr/>
        </p:nvSpPr>
        <p:spPr>
          <a:xfrm>
            <a:off x="7565929" y="2727591"/>
            <a:ext cx="426844" cy="406400"/>
          </a:xfrm>
          <a:prstGeom prst="ellipse">
            <a:avLst/>
          </a:prstGeom>
          <a:solidFill>
            <a:srgbClr val="3366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rPr>
              <a:t>C</a:t>
            </a:r>
            <a:endParaRPr lang="en-US" b="1" dirty="0">
              <a:solidFill>
                <a:schemeClr val="tx1"/>
              </a:solidFill>
            </a:endParaRPr>
          </a:p>
        </p:txBody>
      </p:sp>
      <p:sp>
        <p:nvSpPr>
          <p:cNvPr id="44" name="Oval 43"/>
          <p:cNvSpPr/>
          <p:nvPr/>
        </p:nvSpPr>
        <p:spPr>
          <a:xfrm>
            <a:off x="8036228" y="2727591"/>
            <a:ext cx="426844" cy="406400"/>
          </a:xfrm>
          <a:prstGeom prst="ellipse">
            <a:avLst/>
          </a:prstGeom>
          <a:solidFill>
            <a:srgbClr val="66FF66"/>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rPr>
              <a:t>A</a:t>
            </a:r>
            <a:endParaRPr lang="en-US" b="1" dirty="0">
              <a:solidFill>
                <a:schemeClr val="tx1"/>
              </a:solidFill>
            </a:endParaRPr>
          </a:p>
        </p:txBody>
      </p:sp>
      <p:sp>
        <p:nvSpPr>
          <p:cNvPr id="45" name="Oval 44"/>
          <p:cNvSpPr/>
          <p:nvPr/>
        </p:nvSpPr>
        <p:spPr>
          <a:xfrm>
            <a:off x="8506528" y="2727591"/>
            <a:ext cx="426844" cy="406400"/>
          </a:xfrm>
          <a:prstGeom prst="ellipse">
            <a:avLst/>
          </a:prstGeom>
          <a:solidFill>
            <a:srgbClr val="FF6FC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rPr>
              <a:t>G</a:t>
            </a:r>
            <a:endParaRPr lang="en-US" b="1" dirty="0">
              <a:solidFill>
                <a:schemeClr val="tx1"/>
              </a:solidFill>
            </a:endParaRPr>
          </a:p>
        </p:txBody>
      </p:sp>
      <p:sp>
        <p:nvSpPr>
          <p:cNvPr id="46" name="Oval 45"/>
          <p:cNvSpPr/>
          <p:nvPr/>
        </p:nvSpPr>
        <p:spPr>
          <a:xfrm>
            <a:off x="7528597" y="2264331"/>
            <a:ext cx="502956" cy="289806"/>
          </a:xfrm>
          <a:prstGeom prst="ellipse">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aseline="-25000" dirty="0">
              <a:solidFill>
                <a:srgbClr val="000000"/>
              </a:solidFill>
            </a:endParaRPr>
          </a:p>
        </p:txBody>
      </p:sp>
      <p:sp>
        <p:nvSpPr>
          <p:cNvPr id="47" name="TextBox 46"/>
          <p:cNvSpPr txBox="1"/>
          <p:nvPr/>
        </p:nvSpPr>
        <p:spPr>
          <a:xfrm>
            <a:off x="7515897" y="2226231"/>
            <a:ext cx="683146" cy="338554"/>
          </a:xfrm>
          <a:prstGeom prst="rect">
            <a:avLst/>
          </a:prstGeom>
          <a:noFill/>
        </p:spPr>
        <p:txBody>
          <a:bodyPr wrap="square" rtlCol="0">
            <a:spAutoFit/>
          </a:bodyPr>
          <a:lstStyle/>
          <a:p>
            <a:r>
              <a:rPr lang="en-US" sz="1600" dirty="0" smtClean="0">
                <a:solidFill>
                  <a:schemeClr val="bg1"/>
                </a:solidFill>
              </a:rPr>
              <a:t>CH</a:t>
            </a:r>
            <a:r>
              <a:rPr lang="en-US" sz="1600" baseline="-25000" dirty="0" smtClean="0">
                <a:solidFill>
                  <a:schemeClr val="bg1"/>
                </a:solidFill>
              </a:rPr>
              <a:t>3</a:t>
            </a:r>
            <a:endParaRPr lang="en-US" sz="1600" baseline="-25000" dirty="0">
              <a:solidFill>
                <a:schemeClr val="bg1"/>
              </a:solidFill>
            </a:endParaRPr>
          </a:p>
        </p:txBody>
      </p:sp>
      <p:sp>
        <p:nvSpPr>
          <p:cNvPr id="48" name="Oval 47"/>
          <p:cNvSpPr/>
          <p:nvPr/>
        </p:nvSpPr>
        <p:spPr>
          <a:xfrm>
            <a:off x="5214434" y="4566797"/>
            <a:ext cx="426844" cy="406400"/>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bg1">
                    <a:lumMod val="50000"/>
                  </a:schemeClr>
                </a:solidFill>
              </a:rPr>
              <a:t>A</a:t>
            </a:r>
            <a:endParaRPr lang="en-US" b="1" dirty="0">
              <a:solidFill>
                <a:schemeClr val="bg1">
                  <a:lumMod val="50000"/>
                </a:schemeClr>
              </a:solidFill>
            </a:endParaRPr>
          </a:p>
        </p:txBody>
      </p:sp>
      <p:sp>
        <p:nvSpPr>
          <p:cNvPr id="49" name="Oval 48"/>
          <p:cNvSpPr/>
          <p:nvPr/>
        </p:nvSpPr>
        <p:spPr>
          <a:xfrm>
            <a:off x="5684733" y="4566797"/>
            <a:ext cx="426844" cy="406400"/>
          </a:xfrm>
          <a:prstGeom prst="ellipse">
            <a:avLst/>
          </a:prstGeom>
          <a:noFill/>
          <a:ln w="19050" cmpd="sng">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rPr>
              <a:t>C</a:t>
            </a:r>
            <a:endParaRPr lang="en-US" b="1" dirty="0">
              <a:solidFill>
                <a:schemeClr val="tx1"/>
              </a:solidFill>
            </a:endParaRPr>
          </a:p>
        </p:txBody>
      </p:sp>
      <p:sp>
        <p:nvSpPr>
          <p:cNvPr id="50" name="Oval 49"/>
          <p:cNvSpPr/>
          <p:nvPr/>
        </p:nvSpPr>
        <p:spPr>
          <a:xfrm>
            <a:off x="6155032" y="4566797"/>
            <a:ext cx="426844" cy="406400"/>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7F7F7F"/>
                </a:solidFill>
              </a:rPr>
              <a:t>G</a:t>
            </a:r>
          </a:p>
        </p:txBody>
      </p:sp>
      <p:sp>
        <p:nvSpPr>
          <p:cNvPr id="51" name="Oval 50"/>
          <p:cNvSpPr/>
          <p:nvPr/>
        </p:nvSpPr>
        <p:spPr>
          <a:xfrm>
            <a:off x="6625331" y="4566797"/>
            <a:ext cx="426844" cy="406400"/>
          </a:xfrm>
          <a:prstGeom prst="ellipse">
            <a:avLst/>
          </a:prstGeom>
          <a:noFill/>
          <a:ln w="19050" cmpd="sng">
            <a:solidFill>
              <a:srgbClr val="FF66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rPr>
              <a:t>T</a:t>
            </a:r>
            <a:endParaRPr lang="en-US" b="1" dirty="0">
              <a:solidFill>
                <a:schemeClr val="tx1"/>
              </a:solidFill>
            </a:endParaRPr>
          </a:p>
        </p:txBody>
      </p:sp>
      <p:sp>
        <p:nvSpPr>
          <p:cNvPr id="52" name="Oval 51"/>
          <p:cNvSpPr/>
          <p:nvPr/>
        </p:nvSpPr>
        <p:spPr>
          <a:xfrm>
            <a:off x="7095630" y="4566797"/>
            <a:ext cx="426844" cy="406400"/>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7F7F7F"/>
                </a:solidFill>
              </a:rPr>
              <a:t>T</a:t>
            </a:r>
          </a:p>
        </p:txBody>
      </p:sp>
      <p:sp>
        <p:nvSpPr>
          <p:cNvPr id="53" name="Oval 52"/>
          <p:cNvSpPr/>
          <p:nvPr/>
        </p:nvSpPr>
        <p:spPr>
          <a:xfrm>
            <a:off x="7565929" y="4566797"/>
            <a:ext cx="426844" cy="406400"/>
          </a:xfrm>
          <a:prstGeom prst="ellipse">
            <a:avLst/>
          </a:prstGeom>
          <a:noFill/>
          <a:ln w="19050" cmpd="sng">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rPr>
              <a:t>C</a:t>
            </a:r>
            <a:endParaRPr lang="en-US" b="1" dirty="0">
              <a:solidFill>
                <a:schemeClr val="tx1"/>
              </a:solidFill>
            </a:endParaRPr>
          </a:p>
        </p:txBody>
      </p:sp>
      <p:sp>
        <p:nvSpPr>
          <p:cNvPr id="54" name="Oval 53"/>
          <p:cNvSpPr/>
          <p:nvPr/>
        </p:nvSpPr>
        <p:spPr>
          <a:xfrm>
            <a:off x="8036228" y="4566797"/>
            <a:ext cx="426844" cy="406400"/>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7F7F7F"/>
                </a:solidFill>
              </a:rPr>
              <a:t>A</a:t>
            </a:r>
            <a:endParaRPr lang="en-US" b="1" dirty="0">
              <a:solidFill>
                <a:srgbClr val="7F7F7F"/>
              </a:solidFill>
            </a:endParaRPr>
          </a:p>
        </p:txBody>
      </p:sp>
      <p:sp>
        <p:nvSpPr>
          <p:cNvPr id="55" name="Oval 54"/>
          <p:cNvSpPr/>
          <p:nvPr/>
        </p:nvSpPr>
        <p:spPr>
          <a:xfrm>
            <a:off x="8506528" y="4566797"/>
            <a:ext cx="426844" cy="406400"/>
          </a:xfrm>
          <a:prstGeom prst="ellipse">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7F7F7F"/>
                </a:solidFill>
              </a:rPr>
              <a:t>G</a:t>
            </a:r>
            <a:endParaRPr lang="en-US" b="1" dirty="0">
              <a:solidFill>
                <a:srgbClr val="7F7F7F"/>
              </a:solidFill>
            </a:endParaRPr>
          </a:p>
        </p:txBody>
      </p:sp>
      <p:cxnSp>
        <p:nvCxnSpPr>
          <p:cNvPr id="58" name="Straight Connector 57"/>
          <p:cNvCxnSpPr>
            <a:stCxn id="28" idx="4"/>
            <a:endCxn id="39" idx="0"/>
          </p:cNvCxnSpPr>
          <p:nvPr/>
        </p:nvCxnSpPr>
        <p:spPr>
          <a:xfrm>
            <a:off x="5892756" y="2554137"/>
            <a:ext cx="5399" cy="17345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a:stCxn id="46" idx="4"/>
            <a:endCxn id="43" idx="0"/>
          </p:cNvCxnSpPr>
          <p:nvPr/>
        </p:nvCxnSpPr>
        <p:spPr>
          <a:xfrm flipH="1">
            <a:off x="7779351" y="2554137"/>
            <a:ext cx="724" cy="17345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a:off x="7052175" y="3238500"/>
            <a:ext cx="0" cy="118745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64" name="TextBox 63"/>
          <p:cNvSpPr txBox="1"/>
          <p:nvPr/>
        </p:nvSpPr>
        <p:spPr>
          <a:xfrm>
            <a:off x="7243368" y="3351540"/>
            <a:ext cx="1911350" cy="523220"/>
          </a:xfrm>
          <a:prstGeom prst="rect">
            <a:avLst/>
          </a:prstGeom>
          <a:noFill/>
        </p:spPr>
        <p:txBody>
          <a:bodyPr wrap="square" rtlCol="0">
            <a:spAutoFit/>
          </a:bodyPr>
          <a:lstStyle/>
          <a:p>
            <a:r>
              <a:rPr lang="en-US" sz="1400" dirty="0" smtClean="0"/>
              <a:t>Bisulfite treatment + sequencing</a:t>
            </a:r>
            <a:endParaRPr lang="en-US" sz="1400" dirty="0"/>
          </a:p>
        </p:txBody>
      </p:sp>
      <p:sp>
        <p:nvSpPr>
          <p:cNvPr id="65" name="Oval 64"/>
          <p:cNvSpPr/>
          <p:nvPr/>
        </p:nvSpPr>
        <p:spPr>
          <a:xfrm>
            <a:off x="7528597" y="4100628"/>
            <a:ext cx="502956" cy="289806"/>
          </a:xfrm>
          <a:prstGeom prst="ellipse">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aseline="-25000" dirty="0">
              <a:solidFill>
                <a:srgbClr val="000000"/>
              </a:solidFill>
            </a:endParaRPr>
          </a:p>
        </p:txBody>
      </p:sp>
      <p:sp>
        <p:nvSpPr>
          <p:cNvPr id="66" name="TextBox 65"/>
          <p:cNvSpPr txBox="1"/>
          <p:nvPr/>
        </p:nvSpPr>
        <p:spPr>
          <a:xfrm>
            <a:off x="7515897" y="4062528"/>
            <a:ext cx="683146" cy="338554"/>
          </a:xfrm>
          <a:prstGeom prst="rect">
            <a:avLst/>
          </a:prstGeom>
          <a:noFill/>
        </p:spPr>
        <p:txBody>
          <a:bodyPr wrap="square" rtlCol="0">
            <a:spAutoFit/>
          </a:bodyPr>
          <a:lstStyle/>
          <a:p>
            <a:r>
              <a:rPr lang="en-US" sz="1600" dirty="0" smtClean="0">
                <a:solidFill>
                  <a:schemeClr val="bg1"/>
                </a:solidFill>
              </a:rPr>
              <a:t>CH</a:t>
            </a:r>
            <a:r>
              <a:rPr lang="en-US" sz="1600" baseline="-25000" dirty="0" smtClean="0">
                <a:solidFill>
                  <a:schemeClr val="bg1"/>
                </a:solidFill>
              </a:rPr>
              <a:t>3</a:t>
            </a:r>
            <a:endParaRPr lang="en-US" sz="1600" baseline="-25000" dirty="0">
              <a:solidFill>
                <a:schemeClr val="bg1"/>
              </a:solidFill>
            </a:endParaRPr>
          </a:p>
        </p:txBody>
      </p:sp>
      <p:cxnSp>
        <p:nvCxnSpPr>
          <p:cNvPr id="67" name="Straight Connector 66"/>
          <p:cNvCxnSpPr>
            <a:stCxn id="65" idx="4"/>
          </p:cNvCxnSpPr>
          <p:nvPr/>
        </p:nvCxnSpPr>
        <p:spPr>
          <a:xfrm flipH="1">
            <a:off x="7779351" y="4390434"/>
            <a:ext cx="724" cy="17345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69" name="Oval 68"/>
          <p:cNvSpPr/>
          <p:nvPr/>
        </p:nvSpPr>
        <p:spPr>
          <a:xfrm>
            <a:off x="5653978" y="4100628"/>
            <a:ext cx="502956" cy="289806"/>
          </a:xfrm>
          <a:prstGeom prst="ellipse">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aseline="-25000" dirty="0">
              <a:solidFill>
                <a:srgbClr val="000000"/>
              </a:solidFill>
            </a:endParaRPr>
          </a:p>
        </p:txBody>
      </p:sp>
      <p:sp>
        <p:nvSpPr>
          <p:cNvPr id="70" name="TextBox 69"/>
          <p:cNvSpPr txBox="1"/>
          <p:nvPr/>
        </p:nvSpPr>
        <p:spPr>
          <a:xfrm>
            <a:off x="5641278" y="4062528"/>
            <a:ext cx="683146" cy="338554"/>
          </a:xfrm>
          <a:prstGeom prst="rect">
            <a:avLst/>
          </a:prstGeom>
          <a:noFill/>
        </p:spPr>
        <p:txBody>
          <a:bodyPr wrap="square" rtlCol="0">
            <a:spAutoFit/>
          </a:bodyPr>
          <a:lstStyle/>
          <a:p>
            <a:r>
              <a:rPr lang="en-US" sz="1600" dirty="0" smtClean="0">
                <a:solidFill>
                  <a:schemeClr val="bg1"/>
                </a:solidFill>
              </a:rPr>
              <a:t>CH</a:t>
            </a:r>
            <a:r>
              <a:rPr lang="en-US" sz="1600" baseline="-25000" dirty="0" smtClean="0">
                <a:solidFill>
                  <a:schemeClr val="bg1"/>
                </a:solidFill>
              </a:rPr>
              <a:t>3</a:t>
            </a:r>
            <a:endParaRPr lang="en-US" sz="1600" baseline="-25000" dirty="0">
              <a:solidFill>
                <a:schemeClr val="bg1"/>
              </a:solidFill>
            </a:endParaRPr>
          </a:p>
        </p:txBody>
      </p:sp>
      <p:cxnSp>
        <p:nvCxnSpPr>
          <p:cNvPr id="71" name="Straight Connector 70"/>
          <p:cNvCxnSpPr>
            <a:stCxn id="69" idx="4"/>
          </p:cNvCxnSpPr>
          <p:nvPr/>
        </p:nvCxnSpPr>
        <p:spPr>
          <a:xfrm flipH="1">
            <a:off x="5904732" y="4390434"/>
            <a:ext cx="724" cy="17345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1233195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Chapter 1: Genome-wide methylation</a:t>
            </a:r>
          </a:p>
        </p:txBody>
      </p:sp>
      <p:sp>
        <p:nvSpPr>
          <p:cNvPr id="3" name="Content Placeholder 2"/>
          <p:cNvSpPr>
            <a:spLocks noGrp="1"/>
          </p:cNvSpPr>
          <p:nvPr>
            <p:ph sz="quarter" idx="1"/>
          </p:nvPr>
        </p:nvSpPr>
        <p:spPr>
          <a:xfrm>
            <a:off x="612648" y="1705663"/>
            <a:ext cx="4290656" cy="4495800"/>
          </a:xfrm>
        </p:spPr>
        <p:txBody>
          <a:bodyPr>
            <a:normAutofit/>
          </a:bodyPr>
          <a:lstStyle/>
          <a:p>
            <a:pPr>
              <a:buFont typeface="Arial"/>
              <a:buChar char="•"/>
            </a:pPr>
            <a:r>
              <a:rPr lang="en-US" dirty="0" smtClean="0"/>
              <a:t>Whole </a:t>
            </a:r>
            <a:r>
              <a:rPr lang="en-US" dirty="0" err="1" smtClean="0"/>
              <a:t>Transcriptome</a:t>
            </a:r>
            <a:r>
              <a:rPr lang="en-US" dirty="0" smtClean="0"/>
              <a:t> Shotgun Sequencing</a:t>
            </a:r>
          </a:p>
          <a:p>
            <a:pPr>
              <a:buFont typeface="Arial"/>
              <a:buChar char="•"/>
            </a:pPr>
            <a:r>
              <a:rPr lang="en-US" dirty="0" smtClean="0"/>
              <a:t>Methylation </a:t>
            </a:r>
            <a:r>
              <a:rPr lang="en-US" dirty="0" err="1" smtClean="0"/>
              <a:t>vs</a:t>
            </a:r>
            <a:r>
              <a:rPr lang="en-US" dirty="0" smtClean="0"/>
              <a:t> expression patterns in a single cell type</a:t>
            </a:r>
          </a:p>
          <a:p>
            <a:pPr>
              <a:buFont typeface="Arial"/>
              <a:buChar char="•"/>
            </a:pPr>
            <a:r>
              <a:rPr lang="en-US" dirty="0" smtClean="0"/>
              <a:t>Relationship between gene expression and promoter methylation</a:t>
            </a:r>
          </a:p>
          <a:p>
            <a:pPr lvl="1"/>
            <a:endParaRPr lang="en-US" dirty="0"/>
          </a:p>
          <a:p>
            <a:pPr lvl="1"/>
            <a:endParaRPr lang="en-US" dirty="0" smtClean="0"/>
          </a:p>
          <a:p>
            <a:endParaRPr lang="en-US" dirty="0"/>
          </a:p>
        </p:txBody>
      </p:sp>
      <p:sp>
        <p:nvSpPr>
          <p:cNvPr id="9" name="TextBox 8"/>
          <p:cNvSpPr txBox="1"/>
          <p:nvPr/>
        </p:nvSpPr>
        <p:spPr>
          <a:xfrm>
            <a:off x="7345458" y="1619491"/>
            <a:ext cx="1454962" cy="1200329"/>
          </a:xfrm>
          <a:prstGeom prst="rect">
            <a:avLst/>
          </a:prstGeom>
          <a:noFill/>
        </p:spPr>
        <p:txBody>
          <a:bodyPr wrap="square" rtlCol="0">
            <a:spAutoFit/>
          </a:bodyPr>
          <a:lstStyle/>
          <a:p>
            <a:pPr algn="ctr"/>
            <a:r>
              <a:rPr lang="en-US" dirty="0" smtClean="0"/>
              <a:t>RNA extracted from gonad tissue</a:t>
            </a:r>
            <a:endParaRPr lang="en-US" dirty="0"/>
          </a:p>
        </p:txBody>
      </p:sp>
      <p:sp>
        <p:nvSpPr>
          <p:cNvPr id="8" name="TextBox 7"/>
          <p:cNvSpPr txBox="1"/>
          <p:nvPr/>
        </p:nvSpPr>
        <p:spPr>
          <a:xfrm>
            <a:off x="7200656" y="4792159"/>
            <a:ext cx="1744566" cy="646331"/>
          </a:xfrm>
          <a:prstGeom prst="rect">
            <a:avLst/>
          </a:prstGeom>
          <a:noFill/>
        </p:spPr>
        <p:txBody>
          <a:bodyPr wrap="square" rtlCol="0">
            <a:spAutoFit/>
          </a:bodyPr>
          <a:lstStyle/>
          <a:p>
            <a:pPr algn="ctr"/>
            <a:r>
              <a:rPr lang="en-US" dirty="0" smtClean="0"/>
              <a:t>Sequence on </a:t>
            </a:r>
            <a:r>
              <a:rPr lang="en-US" dirty="0" err="1" smtClean="0"/>
              <a:t>Illumina</a:t>
            </a:r>
            <a:endParaRPr lang="en-US" dirty="0"/>
          </a:p>
        </p:txBody>
      </p:sp>
      <p:sp>
        <p:nvSpPr>
          <p:cNvPr id="11" name="TextBox 10"/>
          <p:cNvSpPr txBox="1"/>
          <p:nvPr/>
        </p:nvSpPr>
        <p:spPr>
          <a:xfrm>
            <a:off x="5788461" y="6103906"/>
            <a:ext cx="2977587" cy="646331"/>
          </a:xfrm>
          <a:prstGeom prst="rect">
            <a:avLst/>
          </a:prstGeom>
          <a:noFill/>
        </p:spPr>
        <p:txBody>
          <a:bodyPr wrap="square" rtlCol="0">
            <a:spAutoFit/>
          </a:bodyPr>
          <a:lstStyle/>
          <a:p>
            <a:pPr algn="ctr"/>
            <a:r>
              <a:rPr lang="en-US" dirty="0" smtClean="0">
                <a:solidFill>
                  <a:schemeClr val="tx2"/>
                </a:solidFill>
              </a:rPr>
              <a:t>Gene expression data for 17,093 genes</a:t>
            </a:r>
            <a:endParaRPr lang="en-US" dirty="0">
              <a:solidFill>
                <a:schemeClr val="tx2"/>
              </a:solidFill>
            </a:endParaRPr>
          </a:p>
        </p:txBody>
      </p:sp>
      <p:pic>
        <p:nvPicPr>
          <p:cNvPr id="4" name="Picture 3" descr="IMG_0263.jpg"/>
          <p:cNvPicPr>
            <a:picLocks noChangeAspect="1"/>
          </p:cNvPicPr>
          <p:nvPr/>
        </p:nvPicPr>
        <p:blipFill rotWithShape="1">
          <a:blip r:embed="rId3" cstate="print">
            <a:extLst>
              <a:ext uri="{28A0092B-C50C-407E-A947-70E740481C1C}">
                <a14:useLocalDpi xmlns:a14="http://schemas.microsoft.com/office/drawing/2010/main" val="0"/>
              </a:ext>
            </a:extLst>
          </a:blip>
          <a:srcRect l="-2870" r="15371" b="7762"/>
          <a:stretch/>
        </p:blipFill>
        <p:spPr>
          <a:xfrm rot="16200000">
            <a:off x="5902435" y="1382003"/>
            <a:ext cx="1171163" cy="164613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3" name="TextBox 12"/>
          <p:cNvSpPr txBox="1"/>
          <p:nvPr/>
        </p:nvSpPr>
        <p:spPr>
          <a:xfrm>
            <a:off x="7200656" y="3811468"/>
            <a:ext cx="1744566" cy="646331"/>
          </a:xfrm>
          <a:prstGeom prst="rect">
            <a:avLst/>
          </a:prstGeom>
          <a:noFill/>
        </p:spPr>
        <p:txBody>
          <a:bodyPr wrap="square" rtlCol="0">
            <a:spAutoFit/>
          </a:bodyPr>
          <a:lstStyle/>
          <a:p>
            <a:pPr algn="ctr"/>
            <a:r>
              <a:rPr lang="en-US" dirty="0" smtClean="0"/>
              <a:t>Create </a:t>
            </a:r>
            <a:r>
              <a:rPr lang="en-US" dirty="0" err="1" smtClean="0"/>
              <a:t>cDNA</a:t>
            </a:r>
            <a:r>
              <a:rPr lang="en-US" dirty="0" smtClean="0"/>
              <a:t> library</a:t>
            </a:r>
            <a:endParaRPr lang="en-US" dirty="0"/>
          </a:p>
        </p:txBody>
      </p:sp>
      <p:sp>
        <p:nvSpPr>
          <p:cNvPr id="15" name="TextBox 14"/>
          <p:cNvSpPr txBox="1"/>
          <p:nvPr/>
        </p:nvSpPr>
        <p:spPr>
          <a:xfrm>
            <a:off x="7200656" y="3086136"/>
            <a:ext cx="1744566" cy="369332"/>
          </a:xfrm>
          <a:prstGeom prst="rect">
            <a:avLst/>
          </a:prstGeom>
          <a:noFill/>
        </p:spPr>
        <p:txBody>
          <a:bodyPr wrap="square" rtlCol="0">
            <a:spAutoFit/>
          </a:bodyPr>
          <a:lstStyle/>
          <a:p>
            <a:r>
              <a:rPr lang="en-US" dirty="0" smtClean="0"/>
              <a:t>Enrich for mRNA</a:t>
            </a:r>
            <a:endParaRPr lang="en-US" dirty="0"/>
          </a:p>
        </p:txBody>
      </p:sp>
      <p:sp>
        <p:nvSpPr>
          <p:cNvPr id="22" name="Freeform 21"/>
          <p:cNvSpPr/>
          <p:nvPr/>
        </p:nvSpPr>
        <p:spPr>
          <a:xfrm>
            <a:off x="5343182" y="3064668"/>
            <a:ext cx="1177353" cy="250981"/>
          </a:xfrm>
          <a:custGeom>
            <a:avLst/>
            <a:gdLst>
              <a:gd name="connsiteX0" fmla="*/ 0 w 1347304"/>
              <a:gd name="connsiteY0" fmla="*/ 66298 h 287210"/>
              <a:gd name="connsiteX1" fmla="*/ 99391 w 1347304"/>
              <a:gd name="connsiteY1" fmla="*/ 276124 h 287210"/>
              <a:gd name="connsiteX2" fmla="*/ 231913 w 1347304"/>
              <a:gd name="connsiteY2" fmla="*/ 11080 h 287210"/>
              <a:gd name="connsiteX3" fmla="*/ 342347 w 1347304"/>
              <a:gd name="connsiteY3" fmla="*/ 265080 h 287210"/>
              <a:gd name="connsiteX4" fmla="*/ 463826 w 1347304"/>
              <a:gd name="connsiteY4" fmla="*/ 22124 h 287210"/>
              <a:gd name="connsiteX5" fmla="*/ 563217 w 1347304"/>
              <a:gd name="connsiteY5" fmla="*/ 276124 h 287210"/>
              <a:gd name="connsiteX6" fmla="*/ 695739 w 1347304"/>
              <a:gd name="connsiteY6" fmla="*/ 33167 h 287210"/>
              <a:gd name="connsiteX7" fmla="*/ 817217 w 1347304"/>
              <a:gd name="connsiteY7" fmla="*/ 276124 h 287210"/>
              <a:gd name="connsiteX8" fmla="*/ 905565 w 1347304"/>
              <a:gd name="connsiteY8" fmla="*/ 22124 h 287210"/>
              <a:gd name="connsiteX9" fmla="*/ 1016000 w 1347304"/>
              <a:gd name="connsiteY9" fmla="*/ 265080 h 287210"/>
              <a:gd name="connsiteX10" fmla="*/ 1137478 w 1347304"/>
              <a:gd name="connsiteY10" fmla="*/ 37 h 287210"/>
              <a:gd name="connsiteX11" fmla="*/ 1236869 w 1347304"/>
              <a:gd name="connsiteY11" fmla="*/ 287167 h 287210"/>
              <a:gd name="connsiteX12" fmla="*/ 1347304 w 1347304"/>
              <a:gd name="connsiteY12" fmla="*/ 22124 h 287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47304" h="287210">
                <a:moveTo>
                  <a:pt x="0" y="66298"/>
                </a:moveTo>
                <a:cubicBezTo>
                  <a:pt x="30369" y="175812"/>
                  <a:pt x="60739" y="285327"/>
                  <a:pt x="99391" y="276124"/>
                </a:cubicBezTo>
                <a:cubicBezTo>
                  <a:pt x="138043" y="266921"/>
                  <a:pt x="191420" y="12921"/>
                  <a:pt x="231913" y="11080"/>
                </a:cubicBezTo>
                <a:cubicBezTo>
                  <a:pt x="272406" y="9239"/>
                  <a:pt x="303695" y="263239"/>
                  <a:pt x="342347" y="265080"/>
                </a:cubicBezTo>
                <a:cubicBezTo>
                  <a:pt x="380999" y="266921"/>
                  <a:pt x="427014" y="20283"/>
                  <a:pt x="463826" y="22124"/>
                </a:cubicBezTo>
                <a:cubicBezTo>
                  <a:pt x="500638" y="23965"/>
                  <a:pt x="524565" y="274284"/>
                  <a:pt x="563217" y="276124"/>
                </a:cubicBezTo>
                <a:cubicBezTo>
                  <a:pt x="601869" y="277964"/>
                  <a:pt x="653406" y="33167"/>
                  <a:pt x="695739" y="33167"/>
                </a:cubicBezTo>
                <a:cubicBezTo>
                  <a:pt x="738072" y="33167"/>
                  <a:pt x="782246" y="277965"/>
                  <a:pt x="817217" y="276124"/>
                </a:cubicBezTo>
                <a:cubicBezTo>
                  <a:pt x="852188" y="274284"/>
                  <a:pt x="872435" y="23965"/>
                  <a:pt x="905565" y="22124"/>
                </a:cubicBezTo>
                <a:cubicBezTo>
                  <a:pt x="938695" y="20283"/>
                  <a:pt x="977348" y="268761"/>
                  <a:pt x="1016000" y="265080"/>
                </a:cubicBezTo>
                <a:cubicBezTo>
                  <a:pt x="1054652" y="261399"/>
                  <a:pt x="1100667" y="-3644"/>
                  <a:pt x="1137478" y="37"/>
                </a:cubicBezTo>
                <a:cubicBezTo>
                  <a:pt x="1174290" y="3718"/>
                  <a:pt x="1201898" y="283486"/>
                  <a:pt x="1236869" y="287167"/>
                </a:cubicBezTo>
                <a:cubicBezTo>
                  <a:pt x="1271840" y="290848"/>
                  <a:pt x="1330739" y="60776"/>
                  <a:pt x="1347304" y="22124"/>
                </a:cubicBezTo>
              </a:path>
            </a:pathLst>
          </a:cu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Freeform 22"/>
          <p:cNvSpPr/>
          <p:nvPr/>
        </p:nvSpPr>
        <p:spPr>
          <a:xfrm>
            <a:off x="5387168" y="3361779"/>
            <a:ext cx="1125100" cy="239842"/>
          </a:xfrm>
          <a:custGeom>
            <a:avLst/>
            <a:gdLst>
              <a:gd name="connsiteX0" fmla="*/ 0 w 1347304"/>
              <a:gd name="connsiteY0" fmla="*/ 66298 h 287210"/>
              <a:gd name="connsiteX1" fmla="*/ 99391 w 1347304"/>
              <a:gd name="connsiteY1" fmla="*/ 276124 h 287210"/>
              <a:gd name="connsiteX2" fmla="*/ 231913 w 1347304"/>
              <a:gd name="connsiteY2" fmla="*/ 11080 h 287210"/>
              <a:gd name="connsiteX3" fmla="*/ 342347 w 1347304"/>
              <a:gd name="connsiteY3" fmla="*/ 265080 h 287210"/>
              <a:gd name="connsiteX4" fmla="*/ 463826 w 1347304"/>
              <a:gd name="connsiteY4" fmla="*/ 22124 h 287210"/>
              <a:gd name="connsiteX5" fmla="*/ 563217 w 1347304"/>
              <a:gd name="connsiteY5" fmla="*/ 276124 h 287210"/>
              <a:gd name="connsiteX6" fmla="*/ 695739 w 1347304"/>
              <a:gd name="connsiteY6" fmla="*/ 33167 h 287210"/>
              <a:gd name="connsiteX7" fmla="*/ 817217 w 1347304"/>
              <a:gd name="connsiteY7" fmla="*/ 276124 h 287210"/>
              <a:gd name="connsiteX8" fmla="*/ 905565 w 1347304"/>
              <a:gd name="connsiteY8" fmla="*/ 22124 h 287210"/>
              <a:gd name="connsiteX9" fmla="*/ 1016000 w 1347304"/>
              <a:gd name="connsiteY9" fmla="*/ 265080 h 287210"/>
              <a:gd name="connsiteX10" fmla="*/ 1137478 w 1347304"/>
              <a:gd name="connsiteY10" fmla="*/ 37 h 287210"/>
              <a:gd name="connsiteX11" fmla="*/ 1236869 w 1347304"/>
              <a:gd name="connsiteY11" fmla="*/ 287167 h 287210"/>
              <a:gd name="connsiteX12" fmla="*/ 1347304 w 1347304"/>
              <a:gd name="connsiteY12" fmla="*/ 22124 h 287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47304" h="287210">
                <a:moveTo>
                  <a:pt x="0" y="66298"/>
                </a:moveTo>
                <a:cubicBezTo>
                  <a:pt x="30369" y="175812"/>
                  <a:pt x="60739" y="285327"/>
                  <a:pt x="99391" y="276124"/>
                </a:cubicBezTo>
                <a:cubicBezTo>
                  <a:pt x="138043" y="266921"/>
                  <a:pt x="191420" y="12921"/>
                  <a:pt x="231913" y="11080"/>
                </a:cubicBezTo>
                <a:cubicBezTo>
                  <a:pt x="272406" y="9239"/>
                  <a:pt x="303695" y="263239"/>
                  <a:pt x="342347" y="265080"/>
                </a:cubicBezTo>
                <a:cubicBezTo>
                  <a:pt x="380999" y="266921"/>
                  <a:pt x="427014" y="20283"/>
                  <a:pt x="463826" y="22124"/>
                </a:cubicBezTo>
                <a:cubicBezTo>
                  <a:pt x="500638" y="23965"/>
                  <a:pt x="524565" y="274284"/>
                  <a:pt x="563217" y="276124"/>
                </a:cubicBezTo>
                <a:cubicBezTo>
                  <a:pt x="601869" y="277964"/>
                  <a:pt x="653406" y="33167"/>
                  <a:pt x="695739" y="33167"/>
                </a:cubicBezTo>
                <a:cubicBezTo>
                  <a:pt x="738072" y="33167"/>
                  <a:pt x="782246" y="277965"/>
                  <a:pt x="817217" y="276124"/>
                </a:cubicBezTo>
                <a:cubicBezTo>
                  <a:pt x="852188" y="274284"/>
                  <a:pt x="872435" y="23965"/>
                  <a:pt x="905565" y="22124"/>
                </a:cubicBezTo>
                <a:cubicBezTo>
                  <a:pt x="938695" y="20283"/>
                  <a:pt x="977348" y="268761"/>
                  <a:pt x="1016000" y="265080"/>
                </a:cubicBezTo>
                <a:cubicBezTo>
                  <a:pt x="1054652" y="261399"/>
                  <a:pt x="1100667" y="-3644"/>
                  <a:pt x="1137478" y="37"/>
                </a:cubicBezTo>
                <a:cubicBezTo>
                  <a:pt x="1174290" y="3718"/>
                  <a:pt x="1201898" y="283486"/>
                  <a:pt x="1236869" y="287167"/>
                </a:cubicBezTo>
                <a:cubicBezTo>
                  <a:pt x="1271840" y="290848"/>
                  <a:pt x="1330739" y="60776"/>
                  <a:pt x="1347304" y="22124"/>
                </a:cubicBezTo>
              </a:path>
            </a:pathLst>
          </a:custGeom>
          <a:ln>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TextBox 23"/>
          <p:cNvSpPr txBox="1"/>
          <p:nvPr/>
        </p:nvSpPr>
        <p:spPr>
          <a:xfrm>
            <a:off x="6424225" y="2982546"/>
            <a:ext cx="1076709" cy="369332"/>
          </a:xfrm>
          <a:prstGeom prst="rect">
            <a:avLst/>
          </a:prstGeom>
          <a:noFill/>
        </p:spPr>
        <p:txBody>
          <a:bodyPr wrap="square" rtlCol="0">
            <a:spAutoFit/>
          </a:bodyPr>
          <a:lstStyle/>
          <a:p>
            <a:r>
              <a:rPr lang="en-US" dirty="0" smtClean="0"/>
              <a:t>AAAAA</a:t>
            </a:r>
            <a:endParaRPr lang="en-US" dirty="0"/>
          </a:p>
        </p:txBody>
      </p:sp>
      <p:sp>
        <p:nvSpPr>
          <p:cNvPr id="25" name="TextBox 24"/>
          <p:cNvSpPr txBox="1"/>
          <p:nvPr/>
        </p:nvSpPr>
        <p:spPr>
          <a:xfrm>
            <a:off x="6424225" y="3232289"/>
            <a:ext cx="1076709" cy="369332"/>
          </a:xfrm>
          <a:prstGeom prst="rect">
            <a:avLst/>
          </a:prstGeom>
          <a:noFill/>
        </p:spPr>
        <p:txBody>
          <a:bodyPr wrap="square" rtlCol="0">
            <a:spAutoFit/>
          </a:bodyPr>
          <a:lstStyle/>
          <a:p>
            <a:r>
              <a:rPr lang="en-US" dirty="0" smtClean="0"/>
              <a:t>AAAAA</a:t>
            </a:r>
            <a:endParaRPr lang="en-US" dirty="0"/>
          </a:p>
        </p:txBody>
      </p:sp>
      <p:cxnSp>
        <p:nvCxnSpPr>
          <p:cNvPr id="31" name="Straight Connector 30"/>
          <p:cNvCxnSpPr/>
          <p:nvPr/>
        </p:nvCxnSpPr>
        <p:spPr>
          <a:xfrm flipV="1">
            <a:off x="5477570" y="3953563"/>
            <a:ext cx="1557130" cy="11043"/>
          </a:xfrm>
          <a:prstGeom prst="line">
            <a:avLst/>
          </a:prstGeom>
          <a:ln>
            <a:solidFill>
              <a:srgbClr val="7F7F7F"/>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V="1">
            <a:off x="5475368" y="4061791"/>
            <a:ext cx="1557130" cy="11043"/>
          </a:xfrm>
          <a:prstGeom prst="line">
            <a:avLst/>
          </a:prstGeom>
          <a:ln>
            <a:solidFill>
              <a:srgbClr val="7F7F7F"/>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5701209" y="4209775"/>
            <a:ext cx="1557130" cy="11043"/>
          </a:xfrm>
          <a:prstGeom prst="line">
            <a:avLst/>
          </a:prstGeom>
          <a:ln>
            <a:solidFill>
              <a:srgbClr val="7F7F7F"/>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V="1">
            <a:off x="5699007" y="4318003"/>
            <a:ext cx="1557130" cy="11043"/>
          </a:xfrm>
          <a:prstGeom prst="line">
            <a:avLst/>
          </a:prstGeom>
          <a:ln>
            <a:solidFill>
              <a:srgbClr val="7F7F7F"/>
            </a:solidFill>
          </a:ln>
        </p:spPr>
        <p:style>
          <a:lnRef idx="2">
            <a:schemeClr val="accent1"/>
          </a:lnRef>
          <a:fillRef idx="0">
            <a:schemeClr val="accent1"/>
          </a:fillRef>
          <a:effectRef idx="1">
            <a:schemeClr val="accent1"/>
          </a:effectRef>
          <a:fontRef idx="minor">
            <a:schemeClr val="tx1"/>
          </a:fontRef>
        </p:style>
      </p:cxnSp>
      <p:pic>
        <p:nvPicPr>
          <p:cNvPr id="37" name="Picture 36" descr="Illumina_High_Throughput_Sequencing___DNA_Technologies_Cor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9437" y="4683501"/>
            <a:ext cx="1232537" cy="956596"/>
          </a:xfrm>
          <a:prstGeom prst="rect">
            <a:avLst/>
          </a:prstGeom>
        </p:spPr>
      </p:pic>
      <p:cxnSp>
        <p:nvCxnSpPr>
          <p:cNvPr id="39" name="Straight Connector 38"/>
          <p:cNvCxnSpPr/>
          <p:nvPr/>
        </p:nvCxnSpPr>
        <p:spPr>
          <a:xfrm>
            <a:off x="8059569" y="2797393"/>
            <a:ext cx="0" cy="33291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8070612" y="3468292"/>
            <a:ext cx="0" cy="38734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8059569" y="4404811"/>
            <a:ext cx="0" cy="476406"/>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48" name="Down Arrow 47"/>
          <p:cNvSpPr/>
          <p:nvPr/>
        </p:nvSpPr>
        <p:spPr>
          <a:xfrm>
            <a:off x="7200656" y="5640097"/>
            <a:ext cx="144802" cy="549036"/>
          </a:xfrm>
          <a:prstGeom prst="downArrow">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3113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Chapter 1: Genome-wide methylation</a:t>
            </a:r>
          </a:p>
        </p:txBody>
      </p:sp>
      <p:sp>
        <p:nvSpPr>
          <p:cNvPr id="3" name="Content Placeholder 2"/>
          <p:cNvSpPr>
            <a:spLocks noGrp="1"/>
          </p:cNvSpPr>
          <p:nvPr>
            <p:ph sz="quarter" idx="1"/>
          </p:nvPr>
        </p:nvSpPr>
        <p:spPr>
          <a:xfrm>
            <a:off x="612648" y="1600199"/>
            <a:ext cx="8153400" cy="4949371"/>
          </a:xfrm>
        </p:spPr>
        <p:txBody>
          <a:bodyPr>
            <a:normAutofit/>
          </a:bodyPr>
          <a:lstStyle/>
          <a:p>
            <a:pPr>
              <a:buFont typeface="Arial"/>
              <a:buChar char="•"/>
            </a:pPr>
            <a:r>
              <a:rPr lang="en-US" dirty="0" smtClean="0"/>
              <a:t>Coverage for 7.64 million </a:t>
            </a:r>
            <a:r>
              <a:rPr lang="en-US" dirty="0" err="1" smtClean="0"/>
              <a:t>CpGs</a:t>
            </a:r>
            <a:endParaRPr lang="en-US" dirty="0" smtClean="0"/>
          </a:p>
          <a:p>
            <a:pPr>
              <a:buFont typeface="Arial"/>
              <a:buChar char="•"/>
            </a:pPr>
            <a:r>
              <a:rPr lang="en-US" dirty="0"/>
              <a:t>Overall 15% genome methylation</a:t>
            </a:r>
          </a:p>
          <a:p>
            <a:pPr>
              <a:buFont typeface="Arial"/>
              <a:buChar char="•"/>
            </a:pPr>
            <a:r>
              <a:rPr lang="en-US" dirty="0" smtClean="0"/>
              <a:t>Methylation primarily in intragenic regions</a:t>
            </a:r>
          </a:p>
          <a:p>
            <a:pPr>
              <a:buFont typeface="Arial"/>
              <a:buChar char="•"/>
            </a:pPr>
            <a:r>
              <a:rPr lang="en-US" dirty="0" smtClean="0"/>
              <a:t>No methylation in mitochondrial genome</a:t>
            </a:r>
          </a:p>
          <a:p>
            <a:pPr>
              <a:buFont typeface="Arial"/>
              <a:buChar char="•"/>
            </a:pPr>
            <a:r>
              <a:rPr lang="en-US" dirty="0" smtClean="0"/>
              <a:t>Positive association between methylation status and expression </a:t>
            </a:r>
          </a:p>
          <a:p>
            <a:pPr lvl="1">
              <a:buFont typeface="Arial"/>
              <a:buChar char="•"/>
            </a:pPr>
            <a:r>
              <a:rPr lang="en-US" dirty="0" smtClean="0"/>
              <a:t>Methylation involved in gene regulatory activity</a:t>
            </a:r>
          </a:p>
          <a:p>
            <a:pPr>
              <a:buFont typeface="Arial"/>
              <a:buChar char="•"/>
            </a:pPr>
            <a:endParaRPr lang="en-US" dirty="0" smtClean="0"/>
          </a:p>
          <a:p>
            <a:pPr>
              <a:buFont typeface="Arial"/>
              <a:buChar char="•"/>
            </a:pPr>
            <a:endParaRPr lang="en-US" dirty="0" smtClean="0"/>
          </a:p>
          <a:p>
            <a:pPr marL="457200" lvl="1" indent="0">
              <a:buNone/>
            </a:pPr>
            <a:endParaRPr lang="en-US" dirty="0"/>
          </a:p>
        </p:txBody>
      </p:sp>
    </p:spTree>
    <p:extLst>
      <p:ext uri="{BB962C8B-B14F-4D97-AF65-F5344CB8AC3E}">
        <p14:creationId xmlns:p14="http://schemas.microsoft.com/office/powerpoint/2010/main" val="18178779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Chapter 1: Genome-wide methylation</a:t>
            </a:r>
          </a:p>
        </p:txBody>
      </p:sp>
      <p:sp>
        <p:nvSpPr>
          <p:cNvPr id="3" name="Content Placeholder 2"/>
          <p:cNvSpPr>
            <a:spLocks noGrp="1"/>
          </p:cNvSpPr>
          <p:nvPr>
            <p:ph sz="quarter" idx="1"/>
          </p:nvPr>
        </p:nvSpPr>
        <p:spPr>
          <a:xfrm>
            <a:off x="241301" y="1600200"/>
            <a:ext cx="8712200" cy="944922"/>
          </a:xfrm>
        </p:spPr>
        <p:txBody>
          <a:bodyPr>
            <a:normAutofit fontScale="92500" lnSpcReduction="10000"/>
          </a:bodyPr>
          <a:lstStyle/>
          <a:p>
            <a:pPr>
              <a:buFont typeface="Arial"/>
              <a:buChar char="•"/>
            </a:pPr>
            <a:r>
              <a:rPr lang="en-US" dirty="0" smtClean="0"/>
              <a:t>Distribution of methylation ratios</a:t>
            </a:r>
          </a:p>
          <a:p>
            <a:pPr>
              <a:buFont typeface="Arial"/>
              <a:buChar char="•"/>
            </a:pPr>
            <a:r>
              <a:rPr lang="en-US" dirty="0" smtClean="0"/>
              <a:t>DNA methylation is dispersed throughout the oyster genome</a:t>
            </a:r>
          </a:p>
          <a:p>
            <a:pPr>
              <a:buFont typeface="Arial"/>
              <a:buChar char="•"/>
            </a:pPr>
            <a:endParaRPr lang="en-US" dirty="0" smtClean="0"/>
          </a:p>
          <a:p>
            <a:pPr>
              <a:buFont typeface="Arial"/>
              <a:buChar char="•"/>
            </a:pPr>
            <a:endParaRPr lang="en-US" dirty="0" smtClean="0"/>
          </a:p>
          <a:p>
            <a:pPr marL="457200" lvl="1" indent="0">
              <a:buNone/>
            </a:pPr>
            <a:endParaRPr lang="en-US" dirty="0"/>
          </a:p>
        </p:txBody>
      </p:sp>
      <p:pic>
        <p:nvPicPr>
          <p:cNvPr id="5" name="Picture 4" descr="Figure1_OlsonandRoberts.pdf"/>
          <p:cNvPicPr>
            <a:picLocks noChangeAspect="1"/>
          </p:cNvPicPr>
          <p:nvPr/>
        </p:nvPicPr>
        <p:blipFill rotWithShape="1">
          <a:blip r:embed="rId3">
            <a:extLst>
              <a:ext uri="{28A0092B-C50C-407E-A947-70E740481C1C}">
                <a14:useLocalDpi xmlns:a14="http://schemas.microsoft.com/office/drawing/2010/main" val="0"/>
              </a:ext>
            </a:extLst>
          </a:blip>
          <a:srcRect l="17469" t="7971" r="22110" b="8339"/>
          <a:stretch/>
        </p:blipFill>
        <p:spPr>
          <a:xfrm>
            <a:off x="241300" y="2545121"/>
            <a:ext cx="3848100" cy="4118749"/>
          </a:xfrm>
          <a:prstGeom prst="rect">
            <a:avLst/>
          </a:prstGeom>
        </p:spPr>
      </p:pic>
      <p:pic>
        <p:nvPicPr>
          <p:cNvPr id="4" name="Picture 3" descr="Figure1_MethylationLevels_Olson.pdf"/>
          <p:cNvPicPr>
            <a:picLocks noChangeAspect="1"/>
          </p:cNvPicPr>
          <p:nvPr/>
        </p:nvPicPr>
        <p:blipFill rotWithShape="1">
          <a:blip r:embed="rId4">
            <a:extLst>
              <a:ext uri="{28A0092B-C50C-407E-A947-70E740481C1C}">
                <a14:useLocalDpi xmlns:a14="http://schemas.microsoft.com/office/drawing/2010/main" val="0"/>
              </a:ext>
            </a:extLst>
          </a:blip>
          <a:srcRect t="8877"/>
          <a:stretch/>
        </p:blipFill>
        <p:spPr>
          <a:xfrm>
            <a:off x="4089401" y="2458829"/>
            <a:ext cx="4864100" cy="4432300"/>
          </a:xfrm>
          <a:prstGeom prst="rect">
            <a:avLst/>
          </a:prstGeom>
        </p:spPr>
      </p:pic>
    </p:spTree>
    <p:extLst>
      <p:ext uri="{BB962C8B-B14F-4D97-AF65-F5344CB8AC3E}">
        <p14:creationId xmlns:p14="http://schemas.microsoft.com/office/powerpoint/2010/main" val="258413849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Chapter 1: Genome-wide methylation</a:t>
            </a:r>
          </a:p>
        </p:txBody>
      </p:sp>
      <p:sp>
        <p:nvSpPr>
          <p:cNvPr id="3" name="Content Placeholder 2"/>
          <p:cNvSpPr>
            <a:spLocks noGrp="1"/>
          </p:cNvSpPr>
          <p:nvPr>
            <p:ph sz="quarter" idx="1"/>
          </p:nvPr>
        </p:nvSpPr>
        <p:spPr>
          <a:xfrm>
            <a:off x="185143" y="1542467"/>
            <a:ext cx="2892552" cy="4949371"/>
          </a:xfrm>
        </p:spPr>
        <p:txBody>
          <a:bodyPr>
            <a:normAutofit/>
          </a:bodyPr>
          <a:lstStyle/>
          <a:p>
            <a:pPr>
              <a:buFont typeface="Arial"/>
              <a:buChar char="•"/>
            </a:pPr>
            <a:endParaRPr lang="en-US" dirty="0" smtClean="0"/>
          </a:p>
          <a:p>
            <a:pPr>
              <a:buFont typeface="Arial"/>
              <a:buChar char="•"/>
            </a:pPr>
            <a:endParaRPr lang="en-US" dirty="0" smtClean="0"/>
          </a:p>
          <a:p>
            <a:pPr marL="457200" lvl="1" indent="0">
              <a:buNone/>
            </a:pPr>
            <a:endParaRPr lang="en-US" dirty="0"/>
          </a:p>
        </p:txBody>
      </p:sp>
      <p:pic>
        <p:nvPicPr>
          <p:cNvPr id="4" name="Picture 3" descr="Tracks1.tiff"/>
          <p:cNvPicPr>
            <a:picLocks noChangeAspect="1"/>
          </p:cNvPicPr>
          <p:nvPr/>
        </p:nvPicPr>
        <p:blipFill rotWithShape="1">
          <a:blip r:embed="rId3">
            <a:extLst>
              <a:ext uri="{28A0092B-C50C-407E-A947-70E740481C1C}">
                <a14:useLocalDpi xmlns:a14="http://schemas.microsoft.com/office/drawing/2010/main" val="0"/>
              </a:ext>
            </a:extLst>
          </a:blip>
          <a:srcRect l="-1792" t="1493" r="1792" b="-1495"/>
          <a:stretch/>
        </p:blipFill>
        <p:spPr>
          <a:xfrm>
            <a:off x="1311731" y="1520840"/>
            <a:ext cx="5833903" cy="5428381"/>
          </a:xfrm>
          <a:prstGeom prst="rect">
            <a:avLst/>
          </a:prstGeom>
        </p:spPr>
      </p:pic>
      <p:sp>
        <p:nvSpPr>
          <p:cNvPr id="5" name="Rectangle 4"/>
          <p:cNvSpPr/>
          <p:nvPr/>
        </p:nvSpPr>
        <p:spPr>
          <a:xfrm>
            <a:off x="1433130" y="1520840"/>
            <a:ext cx="5842063" cy="317467"/>
          </a:xfrm>
          <a:prstGeom prst="rect">
            <a:avLst/>
          </a:prstGeom>
          <a:solidFill>
            <a:schemeClr val="bg1"/>
          </a:solidFill>
          <a:ln w="3175" cmpd="sng">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solidFill>
                <a:schemeClr val="bg1"/>
              </a:solidFill>
            </a:endParaRPr>
          </a:p>
        </p:txBody>
      </p:sp>
      <p:sp>
        <p:nvSpPr>
          <p:cNvPr id="6" name="TextBox 5"/>
          <p:cNvSpPr txBox="1"/>
          <p:nvPr/>
        </p:nvSpPr>
        <p:spPr>
          <a:xfrm>
            <a:off x="1419772" y="1487351"/>
            <a:ext cx="2785110" cy="338554"/>
          </a:xfrm>
          <a:prstGeom prst="rect">
            <a:avLst/>
          </a:prstGeom>
          <a:noFill/>
        </p:spPr>
        <p:txBody>
          <a:bodyPr wrap="square" rtlCol="0">
            <a:spAutoFit/>
          </a:bodyPr>
          <a:lstStyle/>
          <a:p>
            <a:r>
              <a:rPr lang="en-US" sz="1600" b="1" kern="1200" dirty="0" smtClean="0">
                <a:latin typeface="Baskerville"/>
                <a:cs typeface="Baskerville"/>
              </a:rPr>
              <a:t>Methylated </a:t>
            </a:r>
            <a:r>
              <a:rPr lang="en-US" sz="1600" b="1" kern="1200" dirty="0" err="1" smtClean="0">
                <a:latin typeface="Baskerville"/>
                <a:cs typeface="Baskerville"/>
              </a:rPr>
              <a:t>CpGs</a:t>
            </a:r>
            <a:endParaRPr lang="en-US" sz="1600" b="1" kern="1200" dirty="0">
              <a:latin typeface="Baskerville"/>
              <a:cs typeface="Baskerville"/>
            </a:endParaRPr>
          </a:p>
        </p:txBody>
      </p:sp>
      <p:sp>
        <p:nvSpPr>
          <p:cNvPr id="7" name="Rectangle 6"/>
          <p:cNvSpPr/>
          <p:nvPr/>
        </p:nvSpPr>
        <p:spPr>
          <a:xfrm flipV="1">
            <a:off x="1438613" y="6198858"/>
            <a:ext cx="5836580" cy="209992"/>
          </a:xfrm>
          <a:prstGeom prst="rect">
            <a:avLst/>
          </a:prstGeom>
          <a:solidFill>
            <a:schemeClr val="bg1"/>
          </a:solidFill>
          <a:ln w="3175" cmpd="sng">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solidFill>
                <a:schemeClr val="bg1"/>
              </a:solidFill>
            </a:endParaRPr>
          </a:p>
        </p:txBody>
      </p:sp>
      <p:sp>
        <p:nvSpPr>
          <p:cNvPr id="8" name="TextBox 7"/>
          <p:cNvSpPr txBox="1"/>
          <p:nvPr/>
        </p:nvSpPr>
        <p:spPr>
          <a:xfrm>
            <a:off x="1419772" y="6148058"/>
            <a:ext cx="5320877" cy="338554"/>
          </a:xfrm>
          <a:prstGeom prst="rect">
            <a:avLst/>
          </a:prstGeom>
          <a:noFill/>
        </p:spPr>
        <p:txBody>
          <a:bodyPr wrap="square" rtlCol="0">
            <a:spAutoFit/>
          </a:bodyPr>
          <a:lstStyle/>
          <a:p>
            <a:r>
              <a:rPr lang="en-US" sz="1600" b="1" kern="1200" dirty="0" smtClean="0">
                <a:latin typeface="Baskerville"/>
                <a:cs typeface="Baskerville"/>
              </a:rPr>
              <a:t>Introns</a:t>
            </a:r>
            <a:endParaRPr lang="en-US" sz="1600" b="1" kern="1200" dirty="0">
              <a:latin typeface="Baskerville"/>
              <a:cs typeface="Baskerville"/>
            </a:endParaRPr>
          </a:p>
        </p:txBody>
      </p:sp>
      <p:sp>
        <p:nvSpPr>
          <p:cNvPr id="9" name="Rectangle 8"/>
          <p:cNvSpPr/>
          <p:nvPr/>
        </p:nvSpPr>
        <p:spPr>
          <a:xfrm>
            <a:off x="1432472" y="3092848"/>
            <a:ext cx="5855421" cy="317467"/>
          </a:xfrm>
          <a:prstGeom prst="rect">
            <a:avLst/>
          </a:prstGeom>
          <a:solidFill>
            <a:schemeClr val="bg1"/>
          </a:solidFill>
          <a:ln w="3175" cmpd="sng">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solidFill>
                <a:schemeClr val="bg1"/>
              </a:solidFill>
            </a:endParaRPr>
          </a:p>
        </p:txBody>
      </p:sp>
      <p:sp>
        <p:nvSpPr>
          <p:cNvPr id="10" name="TextBox 9"/>
          <p:cNvSpPr txBox="1"/>
          <p:nvPr/>
        </p:nvSpPr>
        <p:spPr>
          <a:xfrm>
            <a:off x="1419772" y="3092848"/>
            <a:ext cx="2785110" cy="338554"/>
          </a:xfrm>
          <a:prstGeom prst="rect">
            <a:avLst/>
          </a:prstGeom>
          <a:noFill/>
        </p:spPr>
        <p:txBody>
          <a:bodyPr wrap="square" rtlCol="0">
            <a:spAutoFit/>
          </a:bodyPr>
          <a:lstStyle/>
          <a:p>
            <a:r>
              <a:rPr lang="en-US" sz="1600" b="1" kern="1200" dirty="0" smtClean="0">
                <a:latin typeface="Baskerville"/>
                <a:cs typeface="Baskerville"/>
              </a:rPr>
              <a:t>Non-methylated </a:t>
            </a:r>
            <a:r>
              <a:rPr lang="en-US" sz="1600" b="1" kern="1200" dirty="0" err="1" smtClean="0">
                <a:latin typeface="Baskerville"/>
                <a:cs typeface="Baskerville"/>
              </a:rPr>
              <a:t>CpGs</a:t>
            </a:r>
            <a:endParaRPr lang="en-US" sz="1600" b="1" kern="1200" dirty="0">
              <a:latin typeface="Baskerville"/>
              <a:cs typeface="Baskerville"/>
            </a:endParaRPr>
          </a:p>
        </p:txBody>
      </p:sp>
      <p:sp>
        <p:nvSpPr>
          <p:cNvPr id="11" name="Rectangle 10"/>
          <p:cNvSpPr/>
          <p:nvPr/>
        </p:nvSpPr>
        <p:spPr>
          <a:xfrm>
            <a:off x="1433130" y="5013343"/>
            <a:ext cx="5854763" cy="268936"/>
          </a:xfrm>
          <a:prstGeom prst="rect">
            <a:avLst/>
          </a:prstGeom>
          <a:solidFill>
            <a:schemeClr val="bg1"/>
          </a:solidFill>
          <a:ln w="3175" cmpd="sng">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solidFill>
                <a:schemeClr val="bg1"/>
              </a:solidFill>
            </a:endParaRPr>
          </a:p>
        </p:txBody>
      </p:sp>
      <p:sp>
        <p:nvSpPr>
          <p:cNvPr id="12" name="TextBox 11"/>
          <p:cNvSpPr txBox="1"/>
          <p:nvPr/>
        </p:nvSpPr>
        <p:spPr>
          <a:xfrm>
            <a:off x="1419772" y="5013342"/>
            <a:ext cx="2785110" cy="338554"/>
          </a:xfrm>
          <a:prstGeom prst="rect">
            <a:avLst/>
          </a:prstGeom>
          <a:noFill/>
        </p:spPr>
        <p:txBody>
          <a:bodyPr wrap="square" rtlCol="0">
            <a:spAutoFit/>
          </a:bodyPr>
          <a:lstStyle/>
          <a:p>
            <a:r>
              <a:rPr lang="en-US" sz="1600" b="1" kern="1200" dirty="0" smtClean="0">
                <a:latin typeface="Baskerville"/>
                <a:cs typeface="Baskerville"/>
              </a:rPr>
              <a:t>mRNA</a:t>
            </a:r>
            <a:endParaRPr lang="en-US" sz="1600" b="1" kern="1200" dirty="0">
              <a:latin typeface="Baskerville"/>
              <a:cs typeface="Baskerville"/>
            </a:endParaRPr>
          </a:p>
        </p:txBody>
      </p:sp>
      <p:sp>
        <p:nvSpPr>
          <p:cNvPr id="13" name="Rectangle 12"/>
          <p:cNvSpPr/>
          <p:nvPr/>
        </p:nvSpPr>
        <p:spPr>
          <a:xfrm>
            <a:off x="1433130" y="5608820"/>
            <a:ext cx="5854763" cy="145737"/>
          </a:xfrm>
          <a:prstGeom prst="rect">
            <a:avLst/>
          </a:prstGeom>
          <a:solidFill>
            <a:schemeClr val="bg1"/>
          </a:solidFill>
          <a:ln w="3175" cmpd="sng">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solidFill>
                <a:schemeClr val="bg1"/>
              </a:solidFill>
            </a:endParaRPr>
          </a:p>
        </p:txBody>
      </p:sp>
      <p:sp>
        <p:nvSpPr>
          <p:cNvPr id="14" name="TextBox 13"/>
          <p:cNvSpPr txBox="1"/>
          <p:nvPr/>
        </p:nvSpPr>
        <p:spPr>
          <a:xfrm>
            <a:off x="1419772" y="5487499"/>
            <a:ext cx="5320877" cy="338554"/>
          </a:xfrm>
          <a:prstGeom prst="rect">
            <a:avLst/>
          </a:prstGeom>
          <a:noFill/>
        </p:spPr>
        <p:txBody>
          <a:bodyPr wrap="square" rtlCol="0">
            <a:spAutoFit/>
          </a:bodyPr>
          <a:lstStyle/>
          <a:p>
            <a:r>
              <a:rPr lang="en-US" sz="1600" b="1" kern="1200" dirty="0" smtClean="0">
                <a:latin typeface="Baskerville"/>
                <a:cs typeface="Baskerville"/>
              </a:rPr>
              <a:t>Exons</a:t>
            </a:r>
            <a:endParaRPr lang="en-US" sz="1600" b="1" kern="1200" dirty="0">
              <a:latin typeface="Baskerville"/>
              <a:cs typeface="Baskerville"/>
            </a:endParaRPr>
          </a:p>
        </p:txBody>
      </p:sp>
      <p:pic>
        <p:nvPicPr>
          <p:cNvPr id="15" name="Picture 14" descr="GalaxyLogoHighRes.png"/>
          <p:cNvPicPr>
            <a:picLocks noChangeAspect="1"/>
          </p:cNvPicPr>
          <p:nvPr/>
        </p:nvPicPr>
        <p:blipFill>
          <a:blip r:embed="rId4">
            <a:alphaModFix amt="61000"/>
            <a:extLst>
              <a:ext uri="{28A0092B-C50C-407E-A947-70E740481C1C}">
                <a14:useLocalDpi xmlns:a14="http://schemas.microsoft.com/office/drawing/2010/main" val="0"/>
              </a:ext>
            </a:extLst>
          </a:blip>
          <a:stretch>
            <a:fillRect/>
          </a:stretch>
        </p:blipFill>
        <p:spPr>
          <a:xfrm>
            <a:off x="7162973" y="1487351"/>
            <a:ext cx="1981744" cy="424218"/>
          </a:xfrm>
          <a:prstGeom prst="rect">
            <a:avLst/>
          </a:prstGeom>
        </p:spPr>
      </p:pic>
    </p:spTree>
    <p:extLst>
      <p:ext uri="{BB962C8B-B14F-4D97-AF65-F5344CB8AC3E}">
        <p14:creationId xmlns:p14="http://schemas.microsoft.com/office/powerpoint/2010/main" val="1307562240"/>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Median.thmx</Template>
  <TotalTime>5264</TotalTime>
  <Words>2517</Words>
  <Application>Microsoft Macintosh PowerPoint</Application>
  <PresentationFormat>On-screen Show (4:3)</PresentationFormat>
  <Paragraphs>277</Paragraphs>
  <Slides>27</Slides>
  <Notes>24</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Median</vt:lpstr>
      <vt:lpstr>PowerPoint Presentation</vt:lpstr>
      <vt:lpstr>Committee Meeting Outline</vt:lpstr>
      <vt:lpstr>Goals</vt:lpstr>
      <vt:lpstr>Understanding epigenetic variation in the oyster</vt:lpstr>
      <vt:lpstr>Chapter 1: Genome-wide methylation</vt:lpstr>
      <vt:lpstr>Chapter 1: Genome-wide methylation</vt:lpstr>
      <vt:lpstr>Chapter 1: Genome-wide methylation</vt:lpstr>
      <vt:lpstr>Chapter 1: Genome-wide methylation</vt:lpstr>
      <vt:lpstr>Chapter 1: Genome-wide methylation</vt:lpstr>
      <vt:lpstr>Distribution of methylation within genomic regions</vt:lpstr>
      <vt:lpstr>Distribution of methylation within genomic regions</vt:lpstr>
      <vt:lpstr>Chapter 1: methylation vs expression</vt:lpstr>
      <vt:lpstr>Chapter 1: Summary</vt:lpstr>
      <vt:lpstr>Chapter 2: DNA methylation and oyster development</vt:lpstr>
      <vt:lpstr>Chapter 2: Developmental methylation</vt:lpstr>
      <vt:lpstr>Chapter 2: Developmental methylation</vt:lpstr>
      <vt:lpstr>Chapter 2: Developmental methylation</vt:lpstr>
      <vt:lpstr>Chapter 2: Developmental methylation</vt:lpstr>
      <vt:lpstr>Chapter 2: Developmental methylation</vt:lpstr>
      <vt:lpstr>Chapter 2: Developmental methylation</vt:lpstr>
      <vt:lpstr>Chapter 2: Developmental methylation</vt:lpstr>
      <vt:lpstr>Chapter 2: Developmental methylation</vt:lpstr>
      <vt:lpstr>Chapter 2: Summary</vt:lpstr>
      <vt:lpstr>Future steps</vt:lpstr>
      <vt:lpstr>MS Timeline</vt:lpstr>
      <vt:lpstr>Courses to date</vt:lpstr>
      <vt:lpstr>Understanding epigenetic variation in the oyster</vt:lpstr>
    </vt:vector>
  </TitlesOfParts>
  <Company>University of Washington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Characterizing DNA methylation patterns in the Pacific Oyster (Crassostrea gigas)   CLAIRE OLSON  UNIVERSITY OF WASHINGTON SCHOOL OF AQUATIC AND FISHERY SCIENCES</dc:title>
  <dc:creator>Claire Olson</dc:creator>
  <cp:lastModifiedBy>Claire Olson</cp:lastModifiedBy>
  <cp:revision>88</cp:revision>
  <dcterms:created xsi:type="dcterms:W3CDTF">2014-04-16T00:03:57Z</dcterms:created>
  <dcterms:modified xsi:type="dcterms:W3CDTF">2014-04-24T18:30:10Z</dcterms:modified>
</cp:coreProperties>
</file>