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7" r:id="rId3"/>
    <p:sldId id="263" r:id="rId4"/>
    <p:sldId id="257" r:id="rId5"/>
    <p:sldId id="258" r:id="rId6"/>
    <p:sldId id="261" r:id="rId7"/>
    <p:sldId id="260" r:id="rId8"/>
    <p:sldId id="264" r:id="rId9"/>
    <p:sldId id="262" r:id="rId10"/>
    <p:sldId id="266" r:id="rId11"/>
    <p:sldId id="269" r:id="rId12"/>
    <p:sldId id="259" r:id="rId13"/>
    <p:sldId id="265" r:id="rId14"/>
    <p:sldId id="268" r:id="rId15"/>
    <p:sldId id="272" r:id="rId16"/>
    <p:sldId id="277" r:id="rId17"/>
    <p:sldId id="284" r:id="rId18"/>
    <p:sldId id="285" r:id="rId19"/>
    <p:sldId id="286" r:id="rId20"/>
    <p:sldId id="278" r:id="rId21"/>
    <p:sldId id="279" r:id="rId22"/>
    <p:sldId id="280" r:id="rId23"/>
    <p:sldId id="282" r:id="rId24"/>
    <p:sldId id="281" r:id="rId25"/>
    <p:sldId id="283" r:id="rId26"/>
    <p:sldId id="276" r:id="rId27"/>
    <p:sldId id="271" r:id="rId28"/>
    <p:sldId id="273" r:id="rId29"/>
    <p:sldId id="27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73" autoAdjust="0"/>
  </p:normalViewPr>
  <p:slideViewPr>
    <p:cSldViewPr snapToGrid="0" snapToObjects="1">
      <p:cViewPr varScale="1">
        <p:scale>
          <a:sx n="73" d="100"/>
          <a:sy n="73" d="100"/>
        </p:scale>
        <p:origin x="-13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A418A-A0E8-E945-93E1-2D19C74C1F2D}" type="datetimeFigureOut">
              <a:rPr lang="en-US" smtClean="0"/>
              <a:t>6/2/13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6D315-D566-CD4E-ADDF-40157F33397A}" type="slidenum">
              <a:rPr lang="en-US" smtClean="0"/>
              <a:t>‹#›</a:t>
            </a:fld>
            <a:endParaRPr lang="en-US"/>
          </a:p>
        </p:txBody>
      </p:sp>
    </p:spTree>
    <p:extLst>
      <p:ext uri="{BB962C8B-B14F-4D97-AF65-F5344CB8AC3E}">
        <p14:creationId xmlns:p14="http://schemas.microsoft.com/office/powerpoint/2010/main" val="3069372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is typically driven by energy from the sun, but deep-sea organisms have</a:t>
            </a:r>
            <a:r>
              <a:rPr lang="en-US" baseline="0" dirty="0" smtClean="0"/>
              <a:t> no access to sunlight, so they must depend on nutrients found in the chemical deposits and hydrothermal fluids in which they live.  </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3</a:t>
            </a:fld>
            <a:endParaRPr lang="en-US"/>
          </a:p>
        </p:txBody>
      </p:sp>
    </p:spTree>
    <p:extLst>
      <p:ext uri="{BB962C8B-B14F-4D97-AF65-F5344CB8AC3E}">
        <p14:creationId xmlns:p14="http://schemas.microsoft.com/office/powerpoint/2010/main" val="330043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deep</a:t>
            </a:r>
            <a:r>
              <a:rPr lang="en-US" baseline="0" dirty="0" smtClean="0"/>
              <a:t> sea may seem remote, but what we send down eventually cycles back up into our lives.  Deep sea animals part of a thriving ecosystem so trash and chemicals may harm them if we are careless with our waste.</a:t>
            </a:r>
          </a:p>
          <a:p>
            <a:r>
              <a:rPr lang="en-US" b="1" baseline="0" dirty="0" smtClean="0"/>
              <a:t>Intrinsic </a:t>
            </a:r>
            <a:r>
              <a:rPr lang="en-US" b="1" baseline="0" dirty="0" smtClean="0"/>
              <a:t>value</a:t>
            </a:r>
            <a:r>
              <a:rPr lang="en-US" baseline="0" dirty="0" smtClean="0"/>
              <a:t>- expeditions to the depths result in new species being found, sometimes even entire ecosystems such as hydrothermal vents and cold seeps.  </a:t>
            </a:r>
          </a:p>
          <a:p>
            <a:r>
              <a:rPr lang="en-US" b="1" baseline="0" dirty="0" smtClean="0"/>
              <a:t>Scientific value</a:t>
            </a:r>
            <a:r>
              <a:rPr lang="en-US" baseline="0" dirty="0" smtClean="0"/>
              <a:t>- specialized adaptations of deep sea organisms and an understanding of biochemistry could lead to biochemical, medical and other advances.</a:t>
            </a:r>
          </a:p>
          <a:p>
            <a:r>
              <a:rPr lang="en-US" b="1" baseline="0" dirty="0" smtClean="0"/>
              <a:t>Conservation</a:t>
            </a:r>
            <a:r>
              <a:rPr lang="en-US" baseline="0" dirty="0" smtClean="0"/>
              <a:t>- deep sea increasingly being targeted by commercial fisheries.  Overfishing having depleted many epipelagic and coastal fisheries, as many as 40% of the worlds fishing grounds are now in waters deeper than 200m.</a:t>
            </a:r>
          </a:p>
        </p:txBody>
      </p:sp>
      <p:sp>
        <p:nvSpPr>
          <p:cNvPr id="4" name="Slide Number Placeholder 3"/>
          <p:cNvSpPr>
            <a:spLocks noGrp="1"/>
          </p:cNvSpPr>
          <p:nvPr>
            <p:ph type="sldNum" sz="quarter" idx="10"/>
          </p:nvPr>
        </p:nvSpPr>
        <p:spPr/>
        <p:txBody>
          <a:bodyPr/>
          <a:lstStyle/>
          <a:p>
            <a:fld id="{6476D315-D566-CD4E-ADDF-40157F33397A}" type="slidenum">
              <a:rPr lang="en-US" smtClean="0"/>
              <a:t>12</a:t>
            </a:fld>
            <a:endParaRPr lang="en-US"/>
          </a:p>
        </p:txBody>
      </p:sp>
    </p:spTree>
    <p:extLst>
      <p:ext uri="{BB962C8B-B14F-4D97-AF65-F5344CB8AC3E}">
        <p14:creationId xmlns:p14="http://schemas.microsoft.com/office/powerpoint/2010/main" val="78463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trawling currently the greatest threat to deep sea biodiversity.  Bottom trawling</a:t>
            </a:r>
            <a:r>
              <a:rPr lang="en-US" baseline="0" dirty="0" smtClean="0"/>
              <a:t> possible on nearly all ocean floor down to depth of 2000m, and trawls crush everything in their path.  In an experiment off </a:t>
            </a:r>
            <a:r>
              <a:rPr lang="en-US" baseline="0" dirty="0" err="1" smtClean="0"/>
              <a:t>Alaksa</a:t>
            </a:r>
            <a:r>
              <a:rPr lang="en-US" baseline="0" dirty="0" smtClean="0"/>
              <a:t>, 55% of cold water corals damaged by one pass of a trawl didn’t recover a year later.  In heavily fished areas in southern Australia, 90% of surfaces where coral used to grow are now bare rock.  Deep sea trawlers also kill a large amount of unwanted deep sea life as </a:t>
            </a:r>
            <a:r>
              <a:rPr lang="en-US" baseline="0" dirty="0" err="1" smtClean="0"/>
              <a:t>bycatch</a:t>
            </a:r>
            <a:r>
              <a:rPr lang="en-US" baseline="0" dirty="0" smtClean="0"/>
              <a:t>.</a:t>
            </a:r>
          </a:p>
          <a:p>
            <a:r>
              <a:rPr lang="en-US" baseline="0" dirty="0" smtClean="0"/>
              <a:t>Deep </a:t>
            </a:r>
            <a:r>
              <a:rPr lang="en-US" baseline="0" dirty="0" smtClean="0"/>
              <a:t>sea species are generally slow growing and don</a:t>
            </a:r>
            <a:r>
              <a:rPr lang="fr-FR" baseline="0" dirty="0" smtClean="0"/>
              <a:t>’</a:t>
            </a:r>
            <a:r>
              <a:rPr lang="en-US" baseline="0" dirty="0" smtClean="0"/>
              <a:t>t reach sexual maturity for many years. </a:t>
            </a:r>
            <a:r>
              <a:rPr lang="en-US" b="1" baseline="0" dirty="0" smtClean="0"/>
              <a:t>These factors make species extremely vulnerable to overfishing.</a:t>
            </a:r>
          </a:p>
          <a:p>
            <a:r>
              <a:rPr lang="en-US" baseline="0" dirty="0" smtClean="0"/>
              <a:t>Presently</a:t>
            </a:r>
            <a:r>
              <a:rPr lang="en-US" baseline="0" dirty="0" smtClean="0"/>
              <a:t>, most oceanic reserves of oil, gas and minerals extracted from continental shelf under shallow waters.  Valuable reserves are also located in deep ocean floor.  Oil and mining industries expected to venture further and explore down to 3000m.  This activity would have devastating effects on fragile, slow growing deep-sea communities.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13</a:t>
            </a:fld>
            <a:endParaRPr lang="en-US"/>
          </a:p>
        </p:txBody>
      </p:sp>
    </p:spTree>
    <p:extLst>
      <p:ext uri="{BB962C8B-B14F-4D97-AF65-F5344CB8AC3E}">
        <p14:creationId xmlns:p14="http://schemas.microsoft.com/office/powerpoint/2010/main" val="1653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most characteristic features of the Arctic are long</a:t>
            </a:r>
            <a:r>
              <a:rPr lang="en-US" baseline="0" dirty="0" smtClean="0"/>
              <a:t> cold winters coupled to short cool summers. Both of these present challenges to arctic invertebrates.</a:t>
            </a:r>
          </a:p>
          <a:p>
            <a:r>
              <a:rPr lang="en-US" baseline="0" dirty="0" smtClean="0"/>
              <a:t>For most winters, the ground begins to freeze in </a:t>
            </a:r>
            <a:r>
              <a:rPr lang="en-US" baseline="0" dirty="0" err="1" smtClean="0"/>
              <a:t>september</a:t>
            </a:r>
            <a:r>
              <a:rPr lang="en-US" baseline="0" dirty="0" smtClean="0"/>
              <a:t> and does not thaw until </a:t>
            </a:r>
            <a:r>
              <a:rPr lang="en-US" baseline="0" dirty="0" err="1" smtClean="0"/>
              <a:t>june</a:t>
            </a:r>
            <a:r>
              <a:rPr lang="en-US" baseline="0" dirty="0" smtClean="0"/>
              <a:t> the following year.  </a:t>
            </a:r>
          </a:p>
          <a:p>
            <a:r>
              <a:rPr lang="en-US" baseline="0" dirty="0" smtClean="0"/>
              <a:t>Mammals maintain elevated core body temp using a thick </a:t>
            </a:r>
            <a:r>
              <a:rPr lang="en-US" baseline="0" dirty="0" err="1" smtClean="0"/>
              <a:t>insulative</a:t>
            </a:r>
            <a:r>
              <a:rPr lang="en-US" baseline="0" dirty="0" smtClean="0"/>
              <a:t> layer of fat and fur to insulate against the loss of heat from metabolism.  However, invertebrates have a body temp similar to the environment.  Means they must deal with being frozen, desiccation and anoxia.</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15</a:t>
            </a:fld>
            <a:endParaRPr lang="en-US"/>
          </a:p>
        </p:txBody>
      </p:sp>
    </p:spTree>
    <p:extLst>
      <p:ext uri="{BB962C8B-B14F-4D97-AF65-F5344CB8AC3E}">
        <p14:creationId xmlns:p14="http://schemas.microsoft.com/office/powerpoint/2010/main" val="328942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Freezing of</a:t>
            </a:r>
            <a:r>
              <a:rPr lang="en-US" baseline="0" dirty="0" smtClean="0"/>
              <a:t> free water in the body- such ice is dangerous and may kill the animal.  </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16</a:t>
            </a:fld>
            <a:endParaRPr lang="en-US"/>
          </a:p>
        </p:txBody>
      </p:sp>
    </p:spTree>
    <p:extLst>
      <p:ext uri="{BB962C8B-B14F-4D97-AF65-F5344CB8AC3E}">
        <p14:creationId xmlns:p14="http://schemas.microsoft.com/office/powerpoint/2010/main" val="418188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Surviving the cold.</a:t>
            </a:r>
          </a:p>
          <a:p>
            <a:r>
              <a:rPr lang="en-US" dirty="0" smtClean="0"/>
              <a:t>Droplets can take up over half of the volume of the body in polar species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17</a:t>
            </a:fld>
            <a:endParaRPr lang="en-US"/>
          </a:p>
        </p:txBody>
      </p:sp>
    </p:spTree>
    <p:extLst>
      <p:ext uri="{BB962C8B-B14F-4D97-AF65-F5344CB8AC3E}">
        <p14:creationId xmlns:p14="http://schemas.microsoft.com/office/powerpoint/2010/main" val="215333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withstand long periods of starvation (up to 200 days) by using their muscle as a reserve.  Will shrink in the process, and happens over winter months when krill under seasonal ice and there</a:t>
            </a:r>
            <a:r>
              <a:rPr lang="en-US" baseline="0" dirty="0" smtClean="0"/>
              <a:t> is little or no photosynthesis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18</a:t>
            </a:fld>
            <a:endParaRPr lang="en-US"/>
          </a:p>
        </p:txBody>
      </p:sp>
    </p:spTree>
    <p:extLst>
      <p:ext uri="{BB962C8B-B14F-4D97-AF65-F5344CB8AC3E}">
        <p14:creationId xmlns:p14="http://schemas.microsoft.com/office/powerpoint/2010/main" val="287418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19</a:t>
            </a:fld>
            <a:endParaRPr lang="en-US"/>
          </a:p>
        </p:txBody>
      </p:sp>
    </p:spTree>
    <p:extLst>
      <p:ext uri="{BB962C8B-B14F-4D97-AF65-F5344CB8AC3E}">
        <p14:creationId xmlns:p14="http://schemas.microsoft.com/office/powerpoint/2010/main" val="814474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living things made up of 70% water, when water freezes it expands and forms</a:t>
            </a:r>
            <a:r>
              <a:rPr lang="en-US" baseline="0" dirty="0" smtClean="0"/>
              <a:t> ice crystals.  Repeated freezing and thawing can destroy living tissue.</a:t>
            </a:r>
          </a:p>
          <a:p>
            <a:r>
              <a:rPr lang="en-US" baseline="0" dirty="0" smtClean="0"/>
              <a:t>During the process of freezing, body tissues are subjected to…? cell dehydration and cell membrane damage, damage of vessels, and buildup of lactate and alanine in </a:t>
            </a:r>
            <a:r>
              <a:rPr lang="en-US" baseline="0" dirty="0" err="1" smtClean="0"/>
              <a:t>conjuction</a:t>
            </a:r>
            <a:r>
              <a:rPr lang="en-US" baseline="0" dirty="0" smtClean="0"/>
              <a:t> with a loss of ATP</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20</a:t>
            </a:fld>
            <a:endParaRPr lang="en-US"/>
          </a:p>
        </p:txBody>
      </p:sp>
    </p:spTree>
    <p:extLst>
      <p:ext uri="{BB962C8B-B14F-4D97-AF65-F5344CB8AC3E}">
        <p14:creationId xmlns:p14="http://schemas.microsoft.com/office/powerpoint/2010/main" val="27898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Survive periods of extracellular ice formation,</a:t>
            </a:r>
            <a:r>
              <a:rPr lang="en-US" baseline="0" dirty="0" smtClean="0"/>
              <a:t> primarily by the mechanism of colligative </a:t>
            </a:r>
            <a:r>
              <a:rPr lang="en-US" baseline="0" dirty="0" err="1" smtClean="0"/>
              <a:t>cryoprotection</a:t>
            </a:r>
            <a:r>
              <a:rPr lang="en-US" baseline="0" dirty="0" smtClean="0"/>
              <a:t> (</a:t>
            </a:r>
            <a:r>
              <a:rPr lang="en-US" baseline="0" dirty="0" err="1" smtClean="0"/>
              <a:t>cryoprotection</a:t>
            </a:r>
            <a:r>
              <a:rPr lang="en-US" baseline="0" dirty="0" smtClean="0"/>
              <a:t> chemicals).</a:t>
            </a:r>
            <a:endParaRPr lang="en-US" dirty="0" smtClean="0"/>
          </a:p>
          <a:p>
            <a:r>
              <a:rPr lang="en-US" dirty="0" smtClean="0"/>
              <a:t>Synthesize</a:t>
            </a:r>
            <a:r>
              <a:rPr lang="en-US" baseline="0" dirty="0" smtClean="0"/>
              <a:t> specialist ice nucleating proteins in their </a:t>
            </a:r>
            <a:r>
              <a:rPr lang="en-US" baseline="0" dirty="0" err="1" smtClean="0"/>
              <a:t>hemolymph</a:t>
            </a:r>
            <a:r>
              <a:rPr lang="en-US" baseline="0" dirty="0" smtClean="0"/>
              <a:t> to ensure freezing is initiated in this tissue. OR can have gradual ice crystallization in their tissues. </a:t>
            </a:r>
            <a:r>
              <a:rPr lang="en-US" baseline="0" dirty="0" smtClean="0"/>
              <a:t>Freeze </a:t>
            </a:r>
            <a:r>
              <a:rPr lang="en-US" baseline="0" dirty="0" smtClean="0"/>
              <a:t>tolerance widespread in invertebrates, particularly overwintering insects.  </a:t>
            </a:r>
          </a:p>
          <a:p>
            <a:r>
              <a:rPr lang="en-US" b="1" baseline="0" dirty="0" smtClean="0"/>
              <a:t>Thermal buffering: </a:t>
            </a:r>
            <a:r>
              <a:rPr lang="en-US" baseline="0" dirty="0" smtClean="0"/>
              <a:t>burrowing </a:t>
            </a:r>
            <a:r>
              <a:rPr lang="en-US" baseline="0" dirty="0" smtClean="0"/>
              <a:t>where temperature </a:t>
            </a:r>
            <a:r>
              <a:rPr lang="en-US" baseline="0" dirty="0" smtClean="0"/>
              <a:t>more stable.  Ice and snow cover help keep the temperature stable.  Also </a:t>
            </a:r>
            <a:r>
              <a:rPr lang="en-US" b="1" baseline="0" dirty="0" smtClean="0"/>
              <a:t>accumulates </a:t>
            </a:r>
            <a:r>
              <a:rPr lang="en-US" baseline="0" dirty="0" err="1" smtClean="0"/>
              <a:t>trehalose</a:t>
            </a:r>
            <a:r>
              <a:rPr lang="en-US" baseline="0" dirty="0" smtClean="0"/>
              <a:t>, glucose and </a:t>
            </a:r>
            <a:r>
              <a:rPr lang="en-US" baseline="0" dirty="0" err="1" smtClean="0"/>
              <a:t>erythritol</a:t>
            </a:r>
            <a:r>
              <a:rPr lang="en-US" baseline="0" dirty="0" smtClean="0"/>
              <a:t>.  These compounds help the insect survive freezing reducing the amount of ice that forms within the body.  They also </a:t>
            </a:r>
            <a:r>
              <a:rPr lang="en-US" baseline="0" dirty="0" err="1" smtClean="0"/>
              <a:t>stablilize</a:t>
            </a:r>
            <a:r>
              <a:rPr lang="en-US" baseline="0" dirty="0" smtClean="0"/>
              <a:t> proteins and membranes, binding them to hydrogen bonds. </a:t>
            </a:r>
            <a:r>
              <a:rPr lang="en-US" b="1" baseline="0" dirty="0" smtClean="0"/>
              <a:t>Heat shock proteins </a:t>
            </a:r>
            <a:r>
              <a:rPr lang="en-US" baseline="0" dirty="0" smtClean="0"/>
              <a:t>also help the tolerance to both high and low temps.  </a:t>
            </a:r>
          </a:p>
          <a:p>
            <a:r>
              <a:rPr lang="en-US" b="1" baseline="0" dirty="0" smtClean="0"/>
              <a:t>Interesting</a:t>
            </a:r>
            <a:r>
              <a:rPr lang="en-US" baseline="0" dirty="0" smtClean="0"/>
              <a:t>: Can survive freezing, but larvae exposed to mild temperatures can get killed in a week.</a:t>
            </a:r>
          </a:p>
          <a:p>
            <a:endParaRPr lang="en-US" baseline="0" dirty="0" smtClean="0"/>
          </a:p>
        </p:txBody>
      </p:sp>
      <p:sp>
        <p:nvSpPr>
          <p:cNvPr id="4" name="Slide Number Placeholder 3"/>
          <p:cNvSpPr>
            <a:spLocks noGrp="1"/>
          </p:cNvSpPr>
          <p:nvPr>
            <p:ph type="sldNum" sz="quarter" idx="10"/>
          </p:nvPr>
        </p:nvSpPr>
        <p:spPr/>
        <p:txBody>
          <a:bodyPr/>
          <a:lstStyle/>
          <a:p>
            <a:fld id="{6476D315-D566-CD4E-ADDF-40157F33397A}" type="slidenum">
              <a:rPr lang="en-US" smtClean="0"/>
              <a:t>21</a:t>
            </a:fld>
            <a:endParaRPr lang="en-US"/>
          </a:p>
        </p:txBody>
      </p:sp>
    </p:spTree>
    <p:extLst>
      <p:ext uri="{BB962C8B-B14F-4D97-AF65-F5344CB8AC3E}">
        <p14:creationId xmlns:p14="http://schemas.microsoft.com/office/powerpoint/2010/main" val="311736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Coping with temps</a:t>
            </a:r>
            <a:r>
              <a:rPr lang="en-US" baseline="0" dirty="0" smtClean="0"/>
              <a:t> lower than the freezing point of body fluids in animals is based on preventing the freezing of body fluids, keeping body fluids at a liquid state.  </a:t>
            </a:r>
            <a:r>
              <a:rPr lang="en-US" dirty="0" smtClean="0"/>
              <a:t>Those that would</a:t>
            </a:r>
            <a:r>
              <a:rPr lang="en-US" baseline="0" dirty="0" smtClean="0"/>
              <a:t> die if they begin to freeze.  These inverts depress their freezing temp, the </a:t>
            </a:r>
            <a:r>
              <a:rPr lang="en-US" b="1" baseline="0" dirty="0" err="1" smtClean="0"/>
              <a:t>supercooling</a:t>
            </a:r>
            <a:r>
              <a:rPr lang="en-US" b="1" baseline="0" dirty="0" smtClean="0"/>
              <a:t> point (SCP)</a:t>
            </a:r>
            <a:r>
              <a:rPr lang="en-US" baseline="0" dirty="0" smtClean="0"/>
              <a:t>.  </a:t>
            </a:r>
          </a:p>
          <a:p>
            <a:r>
              <a:rPr lang="en-US" baseline="0" dirty="0" smtClean="0"/>
              <a:t>Majority produce </a:t>
            </a:r>
            <a:r>
              <a:rPr lang="en-US" baseline="0" dirty="0" err="1" smtClean="0"/>
              <a:t>cryoprotectants</a:t>
            </a:r>
            <a:r>
              <a:rPr lang="en-US" baseline="0" dirty="0" smtClean="0"/>
              <a:t> </a:t>
            </a:r>
            <a:r>
              <a:rPr lang="en-US" baseline="0" dirty="0" smtClean="0"/>
              <a:t>-accumulate, often </a:t>
            </a:r>
            <a:r>
              <a:rPr lang="en-US" baseline="0" dirty="0" err="1" smtClean="0"/>
              <a:t>polyhydroxy</a:t>
            </a:r>
            <a:r>
              <a:rPr lang="en-US" baseline="0" dirty="0" smtClean="0"/>
              <a:t> alcohols such as glycerol or </a:t>
            </a:r>
            <a:r>
              <a:rPr lang="en-US" baseline="0" dirty="0" err="1" smtClean="0"/>
              <a:t>trehalose</a:t>
            </a:r>
            <a:r>
              <a:rPr lang="en-US" baseline="0" dirty="0" smtClean="0"/>
              <a:t>. </a:t>
            </a:r>
            <a:r>
              <a:rPr lang="en-US" baseline="0" dirty="0" smtClean="0"/>
              <a:t>FA </a:t>
            </a:r>
            <a:r>
              <a:rPr lang="en-US" baseline="0" dirty="0" smtClean="0"/>
              <a:t>species exhibit a breakdown rate of glycogen to glycerol that is about 5x higher than that </a:t>
            </a:r>
            <a:r>
              <a:rPr lang="en-US" baseline="0" dirty="0" smtClean="0"/>
              <a:t>of FT species</a:t>
            </a:r>
            <a:r>
              <a:rPr lang="en-US" baseline="0" dirty="0" smtClean="0"/>
              <a:t>.</a:t>
            </a:r>
          </a:p>
          <a:p>
            <a:r>
              <a:rPr lang="en-US" baseline="0" dirty="0" smtClean="0"/>
              <a:t> Others produce antifreeze proteins which bind to ice crystals (Thermal Hysteresis Proteins) which stabilize the </a:t>
            </a:r>
            <a:r>
              <a:rPr lang="en-US" baseline="0" dirty="0" err="1" smtClean="0"/>
              <a:t>supercooled</a:t>
            </a:r>
            <a:r>
              <a:rPr lang="en-US" baseline="0" dirty="0" smtClean="0"/>
              <a:t> state by binding to incipient ice crystals and preventing further growth. </a:t>
            </a:r>
          </a:p>
          <a:p>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22</a:t>
            </a:fld>
            <a:endParaRPr lang="en-US"/>
          </a:p>
        </p:txBody>
      </p:sp>
    </p:spTree>
    <p:extLst>
      <p:ext uri="{BB962C8B-B14F-4D97-AF65-F5344CB8AC3E}">
        <p14:creationId xmlns:p14="http://schemas.microsoft.com/office/powerpoint/2010/main" val="18858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Discovered by MBARI in 2004, 2 new species of unique tubeworms</a:t>
            </a:r>
            <a:r>
              <a:rPr lang="en-US" baseline="0" dirty="0" smtClean="0"/>
              <a:t> that feed on the bones of dead whales. </a:t>
            </a:r>
            <a:r>
              <a:rPr lang="en-US" baseline="0" dirty="0" err="1" smtClean="0"/>
              <a:t>Osedax</a:t>
            </a:r>
            <a:r>
              <a:rPr lang="en-US" baseline="0" dirty="0" smtClean="0"/>
              <a:t>= </a:t>
            </a:r>
            <a:r>
              <a:rPr lang="en-US" baseline="0" dirty="0" err="1" smtClean="0"/>
              <a:t>latin</a:t>
            </a:r>
            <a:r>
              <a:rPr lang="en-US" baseline="0" dirty="0" smtClean="0"/>
              <a:t> for bone devourer.</a:t>
            </a:r>
          </a:p>
          <a:p>
            <a:r>
              <a:rPr lang="en-US" baseline="0" dirty="0" smtClean="0"/>
              <a:t>Bodies have no eyes, legs, mouths or stomachs, but have feathery plumes </a:t>
            </a:r>
            <a:r>
              <a:rPr lang="en-US" baseline="0" dirty="0" smtClean="0"/>
              <a:t>and “</a:t>
            </a:r>
            <a:r>
              <a:rPr lang="en-US" baseline="0" dirty="0" smtClean="0"/>
              <a:t>roots”. </a:t>
            </a:r>
            <a:r>
              <a:rPr lang="en-US" baseline="0" dirty="0" smtClean="0"/>
              <a:t>Plumes as gills, and connect </a:t>
            </a:r>
            <a:r>
              <a:rPr lang="en-US" baseline="0" dirty="0" smtClean="0"/>
              <a:t>to muscular trunk, which can be withdrawn into transparent tube when </a:t>
            </a:r>
            <a:r>
              <a:rPr lang="en-US" baseline="0" dirty="0" err="1" smtClean="0"/>
              <a:t>disturbedGreen</a:t>
            </a:r>
            <a:r>
              <a:rPr lang="en-US" baseline="0" dirty="0" smtClean="0"/>
              <a:t> .  Hidden inside whale bone is large egg sac. roots </a:t>
            </a:r>
            <a:r>
              <a:rPr lang="en-US" baseline="0" dirty="0" smtClean="0"/>
              <a:t>branch off from egg sac, grow into whale bone like a garden plants roots into ground.  Roots filled with symbiotic bacteria that break down fats and oils inside bone, providing food for worms.</a:t>
            </a:r>
          </a:p>
          <a:p>
            <a:r>
              <a:rPr lang="en-US" baseline="0" dirty="0" smtClean="0"/>
              <a:t>Whale </a:t>
            </a:r>
            <a:r>
              <a:rPr lang="en-US" baseline="0" dirty="0" smtClean="0"/>
              <a:t>carcasses or whale falls represent a massive input of food into the generally food-limited environment of the deep sea.  One whale fall can provide as much organic material as thousands of years of marine snow (the organic debris that drifts down from surface waters to sustain life in the deep).  </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4</a:t>
            </a:fld>
            <a:endParaRPr lang="en-US"/>
          </a:p>
        </p:txBody>
      </p:sp>
    </p:spTree>
    <p:extLst>
      <p:ext uri="{BB962C8B-B14F-4D97-AF65-F5344CB8AC3E}">
        <p14:creationId xmlns:p14="http://schemas.microsoft.com/office/powerpoint/2010/main" val="360585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fish,</a:t>
            </a:r>
            <a:r>
              <a:rPr lang="en-US" baseline="0" dirty="0" smtClean="0"/>
              <a:t> frogs, and some insects.  </a:t>
            </a:r>
            <a:r>
              <a:rPr lang="en-US" dirty="0" smtClean="0"/>
              <a:t>Antifreeze molecules</a:t>
            </a:r>
            <a:r>
              <a:rPr lang="en-US" baseline="0" dirty="0" smtClean="0"/>
              <a:t> allow them to live in subfreezing water by plugging gaps in existing small ice crystals and preventing the attachment of more ice molecules.  Ice crystal growth is thus effectively stopped.  </a:t>
            </a:r>
          </a:p>
          <a:p>
            <a:r>
              <a:rPr lang="en-US" baseline="0" dirty="0" smtClean="0"/>
              <a:t>Antifreeze chemicals lower the temperature at which their bodies freeze, so they can experience very low temps.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23</a:t>
            </a:fld>
            <a:endParaRPr lang="en-US"/>
          </a:p>
        </p:txBody>
      </p:sp>
    </p:spTree>
    <p:extLst>
      <p:ext uri="{BB962C8B-B14F-4D97-AF65-F5344CB8AC3E}">
        <p14:creationId xmlns:p14="http://schemas.microsoft.com/office/powerpoint/2010/main" val="147328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Vapor pressure of liquid water greater than ice, so there will be a net</a:t>
            </a:r>
            <a:r>
              <a:rPr lang="en-US" baseline="0" dirty="0" smtClean="0"/>
              <a:t> movement of water vapor from the animal to the surrounding ice and the animal will </a:t>
            </a:r>
            <a:r>
              <a:rPr lang="en-US" baseline="0" dirty="0" err="1" smtClean="0"/>
              <a:t>desicate</a:t>
            </a:r>
            <a:r>
              <a:rPr lang="en-US" baseline="0" dirty="0" smtClean="0"/>
              <a:t> until the vapor pressure of the body fluids equals that of the atmosphere.</a:t>
            </a:r>
          </a:p>
          <a:p>
            <a:r>
              <a:rPr lang="en-US" baseline="0" dirty="0" smtClean="0"/>
              <a:t>The SCP </a:t>
            </a:r>
            <a:r>
              <a:rPr lang="en-US" baseline="0" dirty="0" smtClean="0"/>
              <a:t>(</a:t>
            </a:r>
            <a:r>
              <a:rPr lang="en-US" baseline="0" dirty="0" err="1" smtClean="0"/>
              <a:t>supercooling</a:t>
            </a:r>
            <a:r>
              <a:rPr lang="en-US" baseline="0" dirty="0" smtClean="0"/>
              <a:t> point) of </a:t>
            </a:r>
            <a:r>
              <a:rPr lang="en-US" baseline="0" dirty="0" err="1" smtClean="0"/>
              <a:t>dessicated</a:t>
            </a:r>
            <a:r>
              <a:rPr lang="en-US" baseline="0" dirty="0" smtClean="0"/>
              <a:t> tissues thus decreases and the animal will not freeze.  </a:t>
            </a:r>
          </a:p>
          <a:p>
            <a:r>
              <a:rPr lang="en-US" baseline="0" dirty="0" smtClean="0"/>
              <a:t>Tiny humpbacked arthropod-Springtail.  Scientists have discovered that it loses water and shrivels up in a process known as protective dehydration.  Water is lost from the body across a diffusion gradient between the animals’ super-cooled body fluids and ice in the environment.  During this process body loses all its water and you end up with a normal looking head, and a body that looks crumpled when its fully dehydrated.  When water added, goes back to normal. </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24</a:t>
            </a:fld>
            <a:endParaRPr lang="en-US"/>
          </a:p>
        </p:txBody>
      </p:sp>
    </p:spTree>
    <p:extLst>
      <p:ext uri="{BB962C8B-B14F-4D97-AF65-F5344CB8AC3E}">
        <p14:creationId xmlns:p14="http://schemas.microsoft.com/office/powerpoint/2010/main" val="34556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grow and reproduce</a:t>
            </a:r>
            <a:r>
              <a:rPr lang="en-US" baseline="0" dirty="0" smtClean="0"/>
              <a:t> during short cool summers.  Many species have extended life histories where they grow a little during each summer until finally an adult.  OR they can have short life cycle and can only overwinter as an egg.  Overwintering protects individuals from lethal abrasion by wind-blown ice crystals, so overwinter in protected areas usually. </a:t>
            </a:r>
          </a:p>
          <a:p>
            <a:r>
              <a:rPr lang="en-US" baseline="0" dirty="0" smtClean="0"/>
              <a:t>Tadpole </a:t>
            </a:r>
            <a:r>
              <a:rPr lang="en-US" baseline="0" dirty="0" smtClean="0"/>
              <a:t>shrimp- </a:t>
            </a:r>
            <a:r>
              <a:rPr lang="en-US" baseline="0" dirty="0" err="1" smtClean="0"/>
              <a:t>Crustacea</a:t>
            </a:r>
            <a:r>
              <a:rPr lang="en-US" baseline="0" dirty="0" smtClean="0"/>
              <a:t>, Class </a:t>
            </a:r>
            <a:r>
              <a:rPr lang="en-US" b="1" baseline="0" dirty="0" err="1" smtClean="0"/>
              <a:t>Branchipoda</a:t>
            </a:r>
            <a:r>
              <a:rPr lang="en-US" baseline="0" dirty="0" smtClean="0"/>
              <a:t> Order </a:t>
            </a:r>
            <a:r>
              <a:rPr lang="en-US" b="1" baseline="0" dirty="0" err="1" smtClean="0"/>
              <a:t>Notostraca</a:t>
            </a:r>
            <a:endParaRPr lang="en-US" b="1" dirty="0"/>
          </a:p>
        </p:txBody>
      </p:sp>
      <p:sp>
        <p:nvSpPr>
          <p:cNvPr id="4" name="Slide Number Placeholder 3"/>
          <p:cNvSpPr>
            <a:spLocks noGrp="1"/>
          </p:cNvSpPr>
          <p:nvPr>
            <p:ph type="sldNum" sz="quarter" idx="10"/>
          </p:nvPr>
        </p:nvSpPr>
        <p:spPr/>
        <p:txBody>
          <a:bodyPr/>
          <a:lstStyle/>
          <a:p>
            <a:fld id="{6476D315-D566-CD4E-ADDF-40157F33397A}" type="slidenum">
              <a:rPr lang="en-US" smtClean="0"/>
              <a:t>25</a:t>
            </a:fld>
            <a:endParaRPr lang="en-US"/>
          </a:p>
        </p:txBody>
      </p:sp>
    </p:spTree>
    <p:extLst>
      <p:ext uri="{BB962C8B-B14F-4D97-AF65-F5344CB8AC3E}">
        <p14:creationId xmlns:p14="http://schemas.microsoft.com/office/powerpoint/2010/main" val="3689104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Permanent ice cover</a:t>
            </a:r>
            <a:r>
              <a:rPr lang="en-US" baseline="0" dirty="0" smtClean="0"/>
              <a:t> severely limit biological production.  </a:t>
            </a:r>
          </a:p>
          <a:p>
            <a:r>
              <a:rPr lang="en-US" baseline="0" dirty="0" smtClean="0"/>
              <a:t>Changing ice conditions now allow light to penetrate large swaths of Arctic sea ice.  Thick “multi-year” ice, which requires several seasons to accumulate, is on the decline, while warming temperatures favor thinner “first-year ice”.  Additionally, the melt pools that now commonly form on top of Arctic sea ice decrease the ice pack’s ability to reflect light.</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26</a:t>
            </a:fld>
            <a:endParaRPr lang="en-US"/>
          </a:p>
        </p:txBody>
      </p:sp>
    </p:spTree>
    <p:extLst>
      <p:ext uri="{BB962C8B-B14F-4D97-AF65-F5344CB8AC3E}">
        <p14:creationId xmlns:p14="http://schemas.microsoft.com/office/powerpoint/2010/main" val="321866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Melting</a:t>
            </a:r>
            <a:r>
              <a:rPr lang="en-US" baseline="0" dirty="0" smtClean="0"/>
              <a:t> ice pack- why bad? </a:t>
            </a:r>
          </a:p>
          <a:p>
            <a:r>
              <a:rPr lang="en-US" dirty="0" smtClean="0"/>
              <a:t>Changes in vegetation</a:t>
            </a:r>
          </a:p>
          <a:p>
            <a:r>
              <a:rPr lang="en-US" dirty="0" smtClean="0"/>
              <a:t>Disappearance</a:t>
            </a:r>
            <a:r>
              <a:rPr lang="en-US" baseline="0" dirty="0" smtClean="0"/>
              <a:t> of sea ice threat for land animals- polar bears, seals, walrus- all animals that depend on ice for habitat and food. Also will affect everything in the marine food chain.</a:t>
            </a:r>
            <a:endParaRPr lang="en-US" dirty="0" smtClean="0"/>
          </a:p>
          <a:p>
            <a:r>
              <a:rPr lang="en-US" dirty="0" smtClean="0"/>
              <a:t>Loss of permafrost- melting</a:t>
            </a:r>
            <a:r>
              <a:rPr lang="en-US" baseline="0" dirty="0" smtClean="0"/>
              <a:t> permafrost, ground water will seep into underlying strata and reduce the level of moisture.</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27</a:t>
            </a:fld>
            <a:endParaRPr lang="en-US"/>
          </a:p>
        </p:txBody>
      </p:sp>
    </p:spTree>
    <p:extLst>
      <p:ext uri="{BB962C8B-B14F-4D97-AF65-F5344CB8AC3E}">
        <p14:creationId xmlns:p14="http://schemas.microsoft.com/office/powerpoint/2010/main" val="109456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a:t>
            </a:r>
            <a:r>
              <a:rPr lang="en-US" baseline="0" dirty="0" smtClean="0"/>
              <a:t> required for arctic invertebrate biological survey- series of international cooperative research ventures should be established, establish a series of workshops, and initiatives should form part of a plan for long-term and coordinated studies of arctic invertebrates.  </a:t>
            </a:r>
          </a:p>
          <a:p>
            <a:r>
              <a:rPr lang="en-US" baseline="0" dirty="0" smtClean="0"/>
              <a:t>Knowledge is limited due to logistical challenges of multiyear ice and inhospitable climate</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28</a:t>
            </a:fld>
            <a:endParaRPr lang="en-US"/>
          </a:p>
        </p:txBody>
      </p:sp>
    </p:spTree>
    <p:extLst>
      <p:ext uri="{BB962C8B-B14F-4D97-AF65-F5344CB8AC3E}">
        <p14:creationId xmlns:p14="http://schemas.microsoft.com/office/powerpoint/2010/main" val="352348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Doing a search</a:t>
            </a:r>
            <a:r>
              <a:rPr lang="en-US" baseline="0" dirty="0" smtClean="0"/>
              <a:t> for endangered species- polar bears, wolves, and sea lions crowd the top headlines.  </a:t>
            </a:r>
            <a:r>
              <a:rPr lang="en-US" baseline="0" dirty="0" smtClean="0"/>
              <a:t>These so</a:t>
            </a:r>
            <a:r>
              <a:rPr lang="en-US" baseline="0" dirty="0" smtClean="0"/>
              <a:t>-called charismatic animals dominate the media scene, and sometimes their place in the spotlight obscures those of other species, and maybe even the point of conservation.  Main blame for this is the media.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Of course people are </a:t>
            </a:r>
            <a:r>
              <a:rPr lang="en-US" dirty="0" smtClean="0"/>
              <a:t>interested in things they find enjoyable</a:t>
            </a:r>
            <a:r>
              <a:rPr lang="en-US" baseline="0" dirty="0" smtClean="0"/>
              <a:t> and beautiful.  But problem is that many large charismatic animals are not keystone species (if removed from their environment, the ecosystem wouldn’t collapse)</a:t>
            </a:r>
            <a:endParaRPr lang="en-US" dirty="0" smtClean="0"/>
          </a:p>
          <a:p>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29</a:t>
            </a:fld>
            <a:endParaRPr lang="en-US"/>
          </a:p>
        </p:txBody>
      </p:sp>
    </p:spTree>
    <p:extLst>
      <p:ext uri="{BB962C8B-B14F-4D97-AF65-F5344CB8AC3E}">
        <p14:creationId xmlns:p14="http://schemas.microsoft.com/office/powerpoint/2010/main" val="157799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t>
            </a:r>
            <a:r>
              <a:rPr lang="en-US" baseline="0" dirty="0" smtClean="0"/>
              <a:t> sea stars pay a keystone role in WA, without them populations of mussels would explode and wreak havoc on the entire ecosystem</a:t>
            </a:r>
          </a:p>
          <a:p>
            <a:r>
              <a:rPr lang="en-US" baseline="0" dirty="0" smtClean="0"/>
              <a:t>-Scientists can present their work in an interesting way</a:t>
            </a:r>
          </a:p>
          <a:p>
            <a:r>
              <a:rPr lang="en-US" baseline="0" dirty="0" smtClean="0"/>
              <a:t>-For media interest, can tailor stories of organisms for different audiences (e.g. farmer, aquaculture, general public)</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76D315-D566-CD4E-ADDF-40157F33397A}" type="slidenum">
              <a:rPr lang="en-US" smtClean="0"/>
              <a:t>30</a:t>
            </a:fld>
            <a:endParaRPr lang="en-US"/>
          </a:p>
        </p:txBody>
      </p:sp>
    </p:spTree>
    <p:extLst>
      <p:ext uri="{BB962C8B-B14F-4D97-AF65-F5344CB8AC3E}">
        <p14:creationId xmlns:p14="http://schemas.microsoft.com/office/powerpoint/2010/main" val="295700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Brilliant comb</a:t>
            </a:r>
            <a:r>
              <a:rPr lang="en-US" baseline="0" dirty="0" smtClean="0"/>
              <a:t> in Greek, referring to the bright </a:t>
            </a:r>
            <a:r>
              <a:rPr lang="en-US" baseline="0" dirty="0" err="1" smtClean="0"/>
              <a:t>iridenscence</a:t>
            </a:r>
            <a:r>
              <a:rPr lang="en-US" baseline="0" dirty="0" smtClean="0"/>
              <a:t> </a:t>
            </a:r>
            <a:r>
              <a:rPr lang="en-US" baseline="0" dirty="0" err="1" smtClean="0"/>
              <a:t>diffraced</a:t>
            </a:r>
            <a:r>
              <a:rPr lang="en-US" baseline="0" dirty="0" smtClean="0"/>
              <a:t> from the animal’s comb rows.  </a:t>
            </a:r>
            <a:r>
              <a:rPr lang="en-US" dirty="0" err="1" smtClean="0"/>
              <a:t>Bloodybelly</a:t>
            </a:r>
            <a:r>
              <a:rPr lang="en-US" baseline="0" dirty="0" smtClean="0"/>
              <a:t> </a:t>
            </a:r>
            <a:r>
              <a:rPr lang="en-US" baseline="0" dirty="0" smtClean="0"/>
              <a:t>comb jelly comes in different shades of red but always have a blood-red stomach.  Sparkling display on outside comes from light diffracting from tiny transparent, hair-like cilia.  Beating continuously propelling jelly through the water.</a:t>
            </a:r>
          </a:p>
          <a:p>
            <a:r>
              <a:rPr lang="en-US" baseline="0" dirty="0" smtClean="0"/>
              <a:t>Ironically at depths where they live, it’s nearly invisible to predators</a:t>
            </a:r>
            <a:r>
              <a:rPr lang="en-US" baseline="0" dirty="0" smtClean="0"/>
              <a:t>.</a:t>
            </a:r>
          </a:p>
          <a:p>
            <a:r>
              <a:rPr lang="en-US" baseline="0" dirty="0" smtClean="0"/>
              <a:t>Scientists </a:t>
            </a:r>
            <a:r>
              <a:rPr lang="en-US" baseline="0" dirty="0" smtClean="0"/>
              <a:t>believe the </a:t>
            </a:r>
            <a:r>
              <a:rPr lang="en-US" baseline="0" dirty="0" err="1" smtClean="0"/>
              <a:t>bloodybelly’s</a:t>
            </a:r>
            <a:r>
              <a:rPr lang="en-US" baseline="0" dirty="0" smtClean="0"/>
              <a:t> red belly helps </a:t>
            </a:r>
            <a:r>
              <a:rPr lang="en-US" b="1" baseline="0" dirty="0" smtClean="0"/>
              <a:t>mask bioluminescent light from the prey it swallows. </a:t>
            </a:r>
          </a:p>
        </p:txBody>
      </p:sp>
      <p:sp>
        <p:nvSpPr>
          <p:cNvPr id="4" name="Slide Number Placeholder 3"/>
          <p:cNvSpPr>
            <a:spLocks noGrp="1"/>
          </p:cNvSpPr>
          <p:nvPr>
            <p:ph type="sldNum" sz="quarter" idx="10"/>
          </p:nvPr>
        </p:nvSpPr>
        <p:spPr/>
        <p:txBody>
          <a:bodyPr/>
          <a:lstStyle/>
          <a:p>
            <a:fld id="{6476D315-D566-CD4E-ADDF-40157F33397A}" type="slidenum">
              <a:rPr lang="en-US" smtClean="0"/>
              <a:t>5</a:t>
            </a:fld>
            <a:endParaRPr lang="en-US"/>
          </a:p>
        </p:txBody>
      </p:sp>
    </p:spTree>
    <p:extLst>
      <p:ext uri="{BB962C8B-B14F-4D97-AF65-F5344CB8AC3E}">
        <p14:creationId xmlns:p14="http://schemas.microsoft.com/office/powerpoint/2010/main" val="23636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Brachyura</a:t>
            </a:r>
            <a:r>
              <a:rPr lang="en-US" dirty="0" smtClean="0"/>
              <a:t>=true</a:t>
            </a:r>
            <a:r>
              <a:rPr lang="en-US" baseline="0" dirty="0" smtClean="0"/>
              <a:t> crabs</a:t>
            </a:r>
            <a:endParaRPr lang="en-US" dirty="0" smtClean="0"/>
          </a:p>
          <a:p>
            <a:r>
              <a:rPr lang="en-US" dirty="0" smtClean="0"/>
              <a:t>Largest leg span of any arthropod-</a:t>
            </a:r>
            <a:r>
              <a:rPr lang="en-US" baseline="0" dirty="0" smtClean="0"/>
              <a:t> c</a:t>
            </a:r>
            <a:r>
              <a:rPr lang="en-US" dirty="0" smtClean="0"/>
              <a:t>an measure up to 12 feet from claw</a:t>
            </a:r>
            <a:r>
              <a:rPr lang="en-US" baseline="0" dirty="0" smtClean="0"/>
              <a:t> tip to claw tip and can weigh up to 41 lbs.</a:t>
            </a:r>
          </a:p>
          <a:p>
            <a:r>
              <a:rPr lang="en-US" baseline="0" dirty="0" smtClean="0"/>
              <a:t>Resides in the waters around Japan.</a:t>
            </a:r>
          </a:p>
          <a:p>
            <a:r>
              <a:rPr lang="en-US" baseline="0" dirty="0" smtClean="0"/>
              <a:t>Larvae- crab </a:t>
            </a:r>
            <a:r>
              <a:rPr lang="en-US" baseline="0" dirty="0" err="1" smtClean="0"/>
              <a:t>megalop</a:t>
            </a:r>
            <a:r>
              <a:rPr lang="en-US" baseline="0" dirty="0" smtClean="0"/>
              <a:t> larvae, spider crab larva, starfish larva.</a:t>
            </a:r>
          </a:p>
          <a:p>
            <a:r>
              <a:rPr lang="en-US" baseline="0" dirty="0" smtClean="0"/>
              <a:t>Occasionally collected for food, populations have decreased in numbers forcing fishermen to explore deeper waters to catch them.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6</a:t>
            </a:fld>
            <a:endParaRPr lang="en-US"/>
          </a:p>
        </p:txBody>
      </p:sp>
    </p:spTree>
    <p:extLst>
      <p:ext uri="{BB962C8B-B14F-4D97-AF65-F5344CB8AC3E}">
        <p14:creationId xmlns:p14="http://schemas.microsoft.com/office/powerpoint/2010/main" val="40675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near volcanically active places,</a:t>
            </a:r>
            <a:r>
              <a:rPr lang="en-US" baseline="0" dirty="0" smtClean="0"/>
              <a:t> areas where tectonic plates moving </a:t>
            </a:r>
            <a:r>
              <a:rPr lang="en-US" baseline="0" dirty="0" smtClean="0"/>
              <a:t>apart.  </a:t>
            </a:r>
            <a:r>
              <a:rPr lang="en-US" dirty="0" smtClean="0"/>
              <a:t>Spew </a:t>
            </a:r>
            <a:r>
              <a:rPr lang="en-US" b="0" dirty="0" smtClean="0"/>
              <a:t>superheated</a:t>
            </a:r>
            <a:r>
              <a:rPr lang="en-US" baseline="0" dirty="0" smtClean="0"/>
              <a:t> water saturated with toxic chemicals.  Contain sulfides of copper, iron, zinc, precipitate in chimney gaps. </a:t>
            </a:r>
            <a:r>
              <a:rPr lang="en-US" baseline="0" dirty="0" smtClean="0"/>
              <a:t>Areas </a:t>
            </a:r>
            <a:r>
              <a:rPr lang="en-US" baseline="0" dirty="0" smtClean="0"/>
              <a:t>around submarine hydrothermal vents are biologically more productive that the majority of the deep sea, often hosting complex communities fueled by chemicals dissolved in the vent fluids.  </a:t>
            </a:r>
          </a:p>
          <a:p>
            <a:r>
              <a:rPr lang="en-US" baseline="0" dirty="0" smtClean="0"/>
              <a:t>Chemosynthetic bacteria and </a:t>
            </a:r>
            <a:r>
              <a:rPr lang="en-US" baseline="0" dirty="0" err="1" smtClean="0"/>
              <a:t>archaea</a:t>
            </a:r>
            <a:r>
              <a:rPr lang="en-US" baseline="0" dirty="0" smtClean="0"/>
              <a:t> form the base of the food chain, supporting diverse organisms including the giant tube worms, clams, limpets and shrimp.</a:t>
            </a:r>
          </a:p>
          <a:p>
            <a:r>
              <a:rPr lang="en-US" baseline="0" dirty="0" smtClean="0"/>
              <a:t>Pic=smokers </a:t>
            </a:r>
            <a:r>
              <a:rPr lang="en-US" baseline="0" dirty="0" smtClean="0"/>
              <a:t>emitting liquid carbon dioxide, low </a:t>
            </a:r>
            <a:r>
              <a:rPr lang="en-US" baseline="0" dirty="0" err="1" smtClean="0"/>
              <a:t>pHs</a:t>
            </a:r>
            <a:r>
              <a:rPr lang="en-US" baseline="0" dirty="0" smtClean="0"/>
              <a:t> sometime such as 2.8, temperatures up to 460 degrees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7</a:t>
            </a:fld>
            <a:endParaRPr lang="en-US"/>
          </a:p>
        </p:txBody>
      </p:sp>
    </p:spTree>
    <p:extLst>
      <p:ext uri="{BB962C8B-B14F-4D97-AF65-F5344CB8AC3E}">
        <p14:creationId xmlns:p14="http://schemas.microsoft.com/office/powerpoint/2010/main" val="48543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Hydrothermal vent communities</a:t>
            </a:r>
            <a:r>
              <a:rPr lang="en-US" baseline="0" dirty="0" smtClean="0"/>
              <a:t> able to sustain such vast amounts of life b/c vent organisms depend on chemosynthetic bacteria for food.  </a:t>
            </a:r>
          </a:p>
          <a:p>
            <a:r>
              <a:rPr lang="en-US" baseline="0" dirty="0" smtClean="0"/>
              <a:t>Water is rich in dissolved minerals and supports a large population of chemoautotrophic bacteria.  Bacteria use sulfur compounds, mainly hydrogen sulfide (a chemical highly toxic to most known organisms) to produce organic material through chemosynthesis.  </a:t>
            </a:r>
          </a:p>
          <a:p>
            <a:r>
              <a:rPr lang="en-US" baseline="0" dirty="0" smtClean="0"/>
              <a:t>Picture- Crab and mussels living on hydrothermal vent in Atlantic ocean</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8</a:t>
            </a:fld>
            <a:endParaRPr lang="en-US"/>
          </a:p>
        </p:txBody>
      </p:sp>
    </p:spTree>
    <p:extLst>
      <p:ext uri="{BB962C8B-B14F-4D97-AF65-F5344CB8AC3E}">
        <p14:creationId xmlns:p14="http://schemas.microsoft.com/office/powerpoint/2010/main" val="292769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plumes contain hemoglobin</a:t>
            </a:r>
            <a:r>
              <a:rPr lang="en-US" baseline="0" dirty="0" smtClean="0"/>
              <a:t>- combines with hydrogen sulfide and transfers it to the bacteria living inside the worm.  In return, bacteria nourish worm with carbon compounds.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9</a:t>
            </a:fld>
            <a:endParaRPr lang="en-US"/>
          </a:p>
        </p:txBody>
      </p:sp>
    </p:spTree>
    <p:extLst>
      <p:ext uri="{BB962C8B-B14F-4D97-AF65-F5344CB8AC3E}">
        <p14:creationId xmlns:p14="http://schemas.microsoft.com/office/powerpoint/2010/main" val="72952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Hottest animal on earth- most heat tolerant</a:t>
            </a:r>
            <a:r>
              <a:rPr lang="en-US" baseline="0" dirty="0" smtClean="0"/>
              <a:t> animal.  Can survive temps up to 176 degrees F. </a:t>
            </a:r>
          </a:p>
          <a:p>
            <a:r>
              <a:rPr lang="en-US" dirty="0" smtClean="0"/>
              <a:t>“hairy” backs are actually</a:t>
            </a:r>
            <a:r>
              <a:rPr lang="en-US" baseline="0" dirty="0" smtClean="0"/>
              <a:t> colonies of bacteria which are thought to afford the worm some degree of insulation (protect from heat).  Glands on the worm’s back secrete a mucous </a:t>
            </a:r>
            <a:r>
              <a:rPr lang="en-US" baseline="0" dirty="0" smtClean="0"/>
              <a:t>(sugar rich in </a:t>
            </a:r>
            <a:r>
              <a:rPr lang="en-US" baseline="0" dirty="0" err="1" smtClean="0"/>
              <a:t>eurythermal</a:t>
            </a:r>
            <a:r>
              <a:rPr lang="en-US" baseline="0" dirty="0" smtClean="0"/>
              <a:t> enzymes) on </a:t>
            </a:r>
            <a:r>
              <a:rPr lang="en-US" baseline="0" dirty="0" smtClean="0"/>
              <a:t>which the bacteria </a:t>
            </a:r>
            <a:r>
              <a:rPr lang="en-US" baseline="0" dirty="0" smtClean="0"/>
              <a:t>feed, </a:t>
            </a:r>
            <a:r>
              <a:rPr lang="en-US" baseline="0" dirty="0" smtClean="0"/>
              <a:t>a form of </a:t>
            </a:r>
            <a:r>
              <a:rPr lang="en-US" b="1" i="0" baseline="0" dirty="0" smtClean="0"/>
              <a:t>symbiosis</a:t>
            </a:r>
            <a:r>
              <a:rPr lang="en-US" b="0" i="0" baseline="0" dirty="0" smtClean="0"/>
              <a:t>. </a:t>
            </a:r>
            <a:r>
              <a:rPr lang="en-US" b="0" i="0" baseline="0" dirty="0" smtClean="0"/>
              <a:t>This </a:t>
            </a:r>
            <a:r>
              <a:rPr lang="en-US" b="0" i="0" baseline="0" dirty="0" smtClean="0"/>
              <a:t>acts as a form of protection from the wide range of temperatures it lives in. </a:t>
            </a:r>
            <a:r>
              <a:rPr lang="en-US" b="0" i="0" baseline="0" dirty="0" smtClean="0"/>
              <a:t>The </a:t>
            </a:r>
            <a:r>
              <a:rPr lang="en-US" b="0" i="0" baseline="0" dirty="0" smtClean="0"/>
              <a:t>worm forms large, aggregate colonies enclosed in delicate paper-thin tubes (heat resistant)</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10</a:t>
            </a:fld>
            <a:endParaRPr lang="en-US"/>
          </a:p>
        </p:txBody>
      </p:sp>
    </p:spTree>
    <p:extLst>
      <p:ext uri="{BB962C8B-B14F-4D97-AF65-F5344CB8AC3E}">
        <p14:creationId xmlns:p14="http://schemas.microsoft.com/office/powerpoint/2010/main" val="345724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Fascinating behavior</a:t>
            </a:r>
            <a:r>
              <a:rPr lang="en-US" baseline="0" dirty="0" smtClean="0"/>
              <a:t> of holding the body in two different gradients of heat.  The tail can resist temperatures as high as 80 degrees C, whereas feather like heads stick out of tubes into waters of much cooler temps of around 22 degrees C.   Here is where it feeds and </a:t>
            </a:r>
            <a:r>
              <a:rPr lang="en-US" baseline="0" dirty="0" smtClean="0"/>
              <a:t>breathes</a:t>
            </a:r>
            <a:endParaRPr lang="en-US" dirty="0"/>
          </a:p>
        </p:txBody>
      </p:sp>
      <p:sp>
        <p:nvSpPr>
          <p:cNvPr id="4" name="Slide Number Placeholder 3"/>
          <p:cNvSpPr>
            <a:spLocks noGrp="1"/>
          </p:cNvSpPr>
          <p:nvPr>
            <p:ph type="sldNum" sz="quarter" idx="10"/>
          </p:nvPr>
        </p:nvSpPr>
        <p:spPr/>
        <p:txBody>
          <a:bodyPr/>
          <a:lstStyle/>
          <a:p>
            <a:fld id="{6476D315-D566-CD4E-ADDF-40157F33397A}" type="slidenum">
              <a:rPr lang="en-US" smtClean="0"/>
              <a:t>11</a:t>
            </a:fld>
            <a:endParaRPr lang="en-US"/>
          </a:p>
        </p:txBody>
      </p:sp>
    </p:spTree>
    <p:extLst>
      <p:ext uri="{BB962C8B-B14F-4D97-AF65-F5344CB8AC3E}">
        <p14:creationId xmlns:p14="http://schemas.microsoft.com/office/powerpoint/2010/main" val="226901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6/2/13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6/2/13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6/2/13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6/2/13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6/2/13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6/2/13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6/2/13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5"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5730" y="4038600"/>
            <a:ext cx="6477000" cy="1828800"/>
          </a:xfrm>
        </p:spPr>
        <p:txBody>
          <a:bodyPr>
            <a:normAutofit fontScale="90000"/>
          </a:bodyPr>
          <a:lstStyle/>
          <a:p>
            <a:r>
              <a:rPr lang="en-US" cap="none" dirty="0" smtClean="0"/>
              <a:t>Life in Extreme Environments OR some things you wanted to learn about!</a:t>
            </a:r>
            <a:endParaRPr lang="en-US" dirty="0"/>
          </a:p>
        </p:txBody>
      </p:sp>
      <p:sp>
        <p:nvSpPr>
          <p:cNvPr id="3" name="Subtitle 2"/>
          <p:cNvSpPr>
            <a:spLocks noGrp="1"/>
          </p:cNvSpPr>
          <p:nvPr>
            <p:ph type="subTitle" idx="1"/>
          </p:nvPr>
        </p:nvSpPr>
        <p:spPr>
          <a:xfrm>
            <a:off x="2438400" y="6074520"/>
            <a:ext cx="6705600" cy="685800"/>
          </a:xfrm>
        </p:spPr>
        <p:txBody>
          <a:bodyPr/>
          <a:lstStyle/>
          <a:p>
            <a:r>
              <a:rPr lang="en-US" dirty="0" smtClean="0"/>
              <a:t>FISH 310 June 3</a:t>
            </a:r>
            <a:r>
              <a:rPr lang="en-US" baseline="30000" dirty="0" smtClean="0"/>
              <a:t>rd</a:t>
            </a:r>
            <a:r>
              <a:rPr lang="en-US" dirty="0" smtClean="0"/>
              <a:t>, 2013</a:t>
            </a:r>
            <a:endParaRPr lang="en-US" dirty="0"/>
          </a:p>
        </p:txBody>
      </p:sp>
      <p:sp>
        <p:nvSpPr>
          <p:cNvPr id="4" name="Subtitle 2"/>
          <p:cNvSpPr txBox="1">
            <a:spLocks/>
          </p:cNvSpPr>
          <p:nvPr/>
        </p:nvSpPr>
        <p:spPr>
          <a:xfrm>
            <a:off x="0" y="607452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Lecture 22 </a:t>
            </a:r>
            <a:endParaRPr lang="en-US" dirty="0"/>
          </a:p>
        </p:txBody>
      </p:sp>
      <p:pic>
        <p:nvPicPr>
          <p:cNvPr id="6" name="Picture 5" descr="hydrothermal vent - Google 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820" y="-1"/>
            <a:ext cx="3205180" cy="3021817"/>
          </a:xfrm>
          <a:prstGeom prst="rect">
            <a:avLst/>
          </a:prstGeom>
        </p:spPr>
      </p:pic>
      <p:pic>
        <p:nvPicPr>
          <p:cNvPr id="5" name="Picture 4" descr="deep sea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3189"/>
            <a:ext cx="2867903" cy="2050821"/>
          </a:xfrm>
          <a:prstGeom prst="rect">
            <a:avLst/>
          </a:prstGeom>
        </p:spPr>
      </p:pic>
      <p:pic>
        <p:nvPicPr>
          <p:cNvPr id="7" name="Picture 6" descr="arctic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235154" cy="3021816"/>
          </a:xfrm>
          <a:prstGeom prst="rect">
            <a:avLst/>
          </a:prstGeom>
        </p:spPr>
      </p:pic>
    </p:spTree>
    <p:extLst>
      <p:ext uri="{BB962C8B-B14F-4D97-AF65-F5344CB8AC3E}">
        <p14:creationId xmlns:p14="http://schemas.microsoft.com/office/powerpoint/2010/main" val="21656053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Pompeii worm</a:t>
            </a:r>
            <a:endParaRPr lang="en-US" dirty="0"/>
          </a:p>
        </p:txBody>
      </p:sp>
      <p:sp>
        <p:nvSpPr>
          <p:cNvPr id="3" name="Content Placeholder 2"/>
          <p:cNvSpPr>
            <a:spLocks noGrp="1"/>
          </p:cNvSpPr>
          <p:nvPr>
            <p:ph sz="quarter" idx="1"/>
          </p:nvPr>
        </p:nvSpPr>
        <p:spPr>
          <a:xfrm>
            <a:off x="612648" y="1600200"/>
            <a:ext cx="8153400" cy="2645229"/>
          </a:xfrm>
        </p:spPr>
        <p:txBody>
          <a:bodyPr>
            <a:normAutofit fontScale="77500" lnSpcReduction="20000"/>
          </a:bodyPr>
          <a:lstStyle/>
          <a:p>
            <a:pPr>
              <a:buFont typeface="Arial"/>
              <a:buChar char="•"/>
            </a:pPr>
            <a:r>
              <a:rPr lang="en-US" dirty="0" smtClean="0"/>
              <a:t>Hottest animal on earth!</a:t>
            </a:r>
          </a:p>
          <a:p>
            <a:pPr>
              <a:buFont typeface="Arial"/>
              <a:buChar char="•"/>
            </a:pPr>
            <a:r>
              <a:rPr lang="en-US" i="1" dirty="0" err="1" smtClean="0"/>
              <a:t>Alvinella</a:t>
            </a:r>
            <a:r>
              <a:rPr lang="en-US" i="1" dirty="0" smtClean="0"/>
              <a:t> </a:t>
            </a:r>
            <a:r>
              <a:rPr lang="en-US" i="1" dirty="0" err="1" smtClean="0"/>
              <a:t>pompejana</a:t>
            </a:r>
            <a:r>
              <a:rPr lang="en-US" dirty="0" smtClean="0"/>
              <a:t> deep sea </a:t>
            </a:r>
            <a:r>
              <a:rPr lang="en-US" dirty="0" err="1" smtClean="0"/>
              <a:t>polychaete</a:t>
            </a:r>
            <a:r>
              <a:rPr lang="en-US" dirty="0" smtClean="0"/>
              <a:t> worm</a:t>
            </a:r>
          </a:p>
          <a:p>
            <a:pPr>
              <a:buFont typeface="Arial"/>
              <a:buChar char="•"/>
            </a:pPr>
            <a:r>
              <a:rPr lang="en-US" dirty="0" smtClean="0"/>
              <a:t>Adaptive traits</a:t>
            </a:r>
          </a:p>
          <a:p>
            <a:pPr lvl="1">
              <a:buFont typeface="Arial"/>
              <a:buChar char="•"/>
            </a:pPr>
            <a:r>
              <a:rPr lang="en-US" dirty="0" smtClean="0"/>
              <a:t>“Hairy” backs with colonies of bacteria and potentially insulation</a:t>
            </a:r>
          </a:p>
          <a:p>
            <a:pPr lvl="1">
              <a:buFont typeface="Arial"/>
              <a:buChar char="•"/>
            </a:pPr>
            <a:r>
              <a:rPr lang="en-US" dirty="0" smtClean="0"/>
              <a:t>Glands secrete a mucus that bacteria feed</a:t>
            </a:r>
          </a:p>
          <a:p>
            <a:pPr lvl="1">
              <a:buFont typeface="Arial"/>
              <a:buChar char="•"/>
            </a:pPr>
            <a:r>
              <a:rPr lang="en-US" dirty="0" smtClean="0"/>
              <a:t>Aggregate colonies enclosed in delicate tubes</a:t>
            </a:r>
          </a:p>
          <a:p>
            <a:pPr lvl="1">
              <a:buFont typeface="Arial"/>
              <a:buChar char="•"/>
            </a:pPr>
            <a:r>
              <a:rPr lang="en-US" dirty="0" smtClean="0"/>
              <a:t>Plume of tentacle structures=gills</a:t>
            </a:r>
            <a:endParaRPr lang="en-US" dirty="0"/>
          </a:p>
        </p:txBody>
      </p:sp>
      <p:pic>
        <p:nvPicPr>
          <p:cNvPr id="4" name="Picture 3" descr="Google Image Result for http___24.media.tumblr.com_tumblr_mdesu2KwWj1r8hoelo1_400.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4" y="4199434"/>
            <a:ext cx="2920999" cy="2658565"/>
          </a:xfrm>
          <a:prstGeom prst="rect">
            <a:avLst/>
          </a:prstGeom>
        </p:spPr>
      </p:pic>
      <p:pic>
        <p:nvPicPr>
          <p:cNvPr id="5" name="Picture 4" descr="NeuroDojo_ How Pompeii worms take the he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34" y="4199434"/>
            <a:ext cx="4459999" cy="2658566"/>
          </a:xfrm>
          <a:prstGeom prst="rect">
            <a:avLst/>
          </a:prstGeom>
        </p:spPr>
      </p:pic>
    </p:spTree>
    <p:extLst>
      <p:ext uri="{BB962C8B-B14F-4D97-AF65-F5344CB8AC3E}">
        <p14:creationId xmlns:p14="http://schemas.microsoft.com/office/powerpoint/2010/main" val="12196257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Pompeii worm heat tolerance</a:t>
            </a:r>
            <a:endParaRPr lang="en-US" dirty="0"/>
          </a:p>
        </p:txBody>
      </p:sp>
      <p:sp>
        <p:nvSpPr>
          <p:cNvPr id="3" name="Content Placeholder 2"/>
          <p:cNvSpPr>
            <a:spLocks noGrp="1"/>
          </p:cNvSpPr>
          <p:nvPr>
            <p:ph sz="quarter" idx="1"/>
          </p:nvPr>
        </p:nvSpPr>
        <p:spPr>
          <a:xfrm>
            <a:off x="677232" y="4765846"/>
            <a:ext cx="8153400" cy="2092154"/>
          </a:xfrm>
        </p:spPr>
        <p:txBody>
          <a:bodyPr>
            <a:normAutofit fontScale="85000" lnSpcReduction="10000"/>
          </a:bodyPr>
          <a:lstStyle/>
          <a:p>
            <a:pPr>
              <a:buFont typeface="Arial"/>
              <a:buChar char="•"/>
            </a:pPr>
            <a:r>
              <a:rPr lang="en-US" dirty="0" smtClean="0"/>
              <a:t>Heat tolerance- how does it work?</a:t>
            </a:r>
          </a:p>
          <a:p>
            <a:pPr>
              <a:buFont typeface="Arial"/>
              <a:buChar char="•"/>
            </a:pPr>
            <a:r>
              <a:rPr lang="en-US" dirty="0" smtClean="0"/>
              <a:t>Hold it’s body in two different gradients of heat</a:t>
            </a:r>
          </a:p>
          <a:p>
            <a:pPr lvl="1">
              <a:buFont typeface="Arial"/>
              <a:buChar char="•"/>
            </a:pPr>
            <a:r>
              <a:rPr lang="en-US" dirty="0" smtClean="0"/>
              <a:t>Tail resist high temps</a:t>
            </a:r>
          </a:p>
          <a:p>
            <a:pPr lvl="1">
              <a:buFont typeface="Arial"/>
              <a:buChar char="•"/>
            </a:pPr>
            <a:r>
              <a:rPr lang="en-US" dirty="0" smtClean="0"/>
              <a:t>Feather heads stick out of tubes into waters of cooler temps (feeding and breathing)</a:t>
            </a:r>
          </a:p>
        </p:txBody>
      </p:sp>
      <p:pic>
        <p:nvPicPr>
          <p:cNvPr id="4" name="Picture 3" descr="Peroratio_ (2013_368) O Pompeii worm - o segundo ser vivo mais resistente a altas temperaturas - e esse você pode ver a olho 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043" y="1535162"/>
            <a:ext cx="5272629" cy="3230684"/>
          </a:xfrm>
          <a:prstGeom prst="rect">
            <a:avLst/>
          </a:prstGeom>
        </p:spPr>
      </p:pic>
    </p:spTree>
    <p:extLst>
      <p:ext uri="{BB962C8B-B14F-4D97-AF65-F5344CB8AC3E}">
        <p14:creationId xmlns:p14="http://schemas.microsoft.com/office/powerpoint/2010/main" val="22607860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sea ecological importance</a:t>
            </a:r>
            <a:endParaRPr lang="en-US" dirty="0"/>
          </a:p>
        </p:txBody>
      </p:sp>
      <p:sp>
        <p:nvSpPr>
          <p:cNvPr id="3" name="Content Placeholder 2"/>
          <p:cNvSpPr>
            <a:spLocks noGrp="1"/>
          </p:cNvSpPr>
          <p:nvPr>
            <p:ph sz="quarter" idx="1"/>
          </p:nvPr>
        </p:nvSpPr>
        <p:spPr/>
        <p:txBody>
          <a:bodyPr>
            <a:normAutofit/>
          </a:bodyPr>
          <a:lstStyle/>
          <a:p>
            <a:pPr>
              <a:buFont typeface="Arial"/>
              <a:buChar char="•"/>
            </a:pPr>
            <a:r>
              <a:rPr lang="en-US" dirty="0" smtClean="0"/>
              <a:t>Less than 5% of the deep ocean has been explored</a:t>
            </a:r>
          </a:p>
          <a:p>
            <a:pPr>
              <a:buFont typeface="Arial"/>
              <a:buChar char="•"/>
            </a:pPr>
            <a:r>
              <a:rPr lang="en-US" dirty="0"/>
              <a:t>Adaptations of deep sea organisms</a:t>
            </a:r>
          </a:p>
          <a:p>
            <a:pPr lvl="1">
              <a:buFont typeface="Arial"/>
              <a:buChar char="•"/>
            </a:pPr>
            <a:r>
              <a:rPr lang="en-US" dirty="0"/>
              <a:t>Understanding of biochemistry could lead to biochemical and medical </a:t>
            </a:r>
            <a:r>
              <a:rPr lang="en-US" dirty="0" smtClean="0"/>
              <a:t>advances</a:t>
            </a:r>
            <a:endParaRPr lang="en-US" b="1" dirty="0" smtClean="0"/>
          </a:p>
          <a:p>
            <a:pPr>
              <a:buFont typeface="Arial"/>
              <a:buChar char="•"/>
            </a:pPr>
            <a:r>
              <a:rPr lang="en-US" dirty="0" smtClean="0"/>
              <a:t>Conservation</a:t>
            </a:r>
            <a:r>
              <a:rPr lang="en-US" dirty="0" smtClean="0"/>
              <a:t>: overfishing depletion of many epipelagic and coastal fisheries</a:t>
            </a:r>
          </a:p>
          <a:p>
            <a:pPr lvl="1">
              <a:buFont typeface="Arial"/>
              <a:buChar char="•"/>
            </a:pPr>
            <a:r>
              <a:rPr lang="en-US" dirty="0" smtClean="0"/>
              <a:t>Up to 40% of fishing grounds deeper than 200m</a:t>
            </a:r>
          </a:p>
        </p:txBody>
      </p:sp>
    </p:spTree>
    <p:extLst>
      <p:ext uri="{BB962C8B-B14F-4D97-AF65-F5344CB8AC3E}">
        <p14:creationId xmlns:p14="http://schemas.microsoft.com/office/powerpoint/2010/main" val="3208774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sea conservation</a:t>
            </a:r>
            <a:endParaRPr lang="en-US" dirty="0"/>
          </a:p>
        </p:txBody>
      </p:sp>
      <p:sp>
        <p:nvSpPr>
          <p:cNvPr id="3" name="Content Placeholder 2"/>
          <p:cNvSpPr>
            <a:spLocks noGrp="1"/>
          </p:cNvSpPr>
          <p:nvPr>
            <p:ph sz="quarter" idx="1"/>
          </p:nvPr>
        </p:nvSpPr>
        <p:spPr>
          <a:xfrm>
            <a:off x="3747114" y="1600200"/>
            <a:ext cx="5396885" cy="5041780"/>
          </a:xfrm>
        </p:spPr>
        <p:txBody>
          <a:bodyPr>
            <a:normAutofit fontScale="92500" lnSpcReduction="10000"/>
          </a:bodyPr>
          <a:lstStyle/>
          <a:p>
            <a:pPr>
              <a:buFont typeface="Arial"/>
              <a:buChar char="•"/>
            </a:pPr>
            <a:r>
              <a:rPr lang="en-US" dirty="0"/>
              <a:t>Bottom trawling</a:t>
            </a:r>
          </a:p>
          <a:p>
            <a:pPr lvl="1">
              <a:buFont typeface="Arial"/>
              <a:buChar char="•"/>
            </a:pPr>
            <a:r>
              <a:rPr lang="en-US" dirty="0"/>
              <a:t>55% of AK corals didn’t recover a year later</a:t>
            </a:r>
          </a:p>
          <a:p>
            <a:pPr lvl="1">
              <a:buFont typeface="Arial"/>
              <a:buChar char="•"/>
            </a:pPr>
            <a:r>
              <a:rPr lang="en-US" dirty="0"/>
              <a:t>Heavily fished areas of Australia 90% of surfaces once coral now bare rock</a:t>
            </a:r>
          </a:p>
          <a:p>
            <a:pPr lvl="1">
              <a:buFont typeface="Arial"/>
              <a:buChar char="•"/>
            </a:pPr>
            <a:r>
              <a:rPr lang="en-US" dirty="0" err="1"/>
              <a:t>Bycatch</a:t>
            </a:r>
            <a:endParaRPr lang="en-US" dirty="0"/>
          </a:p>
          <a:p>
            <a:pPr>
              <a:buFont typeface="Arial"/>
              <a:buChar char="•"/>
            </a:pPr>
            <a:r>
              <a:rPr lang="en-US" dirty="0" smtClean="0"/>
              <a:t>Species slow growing, long to reach sexual maturity</a:t>
            </a:r>
          </a:p>
          <a:p>
            <a:pPr>
              <a:buFont typeface="Arial"/>
              <a:buChar char="•"/>
            </a:pPr>
            <a:r>
              <a:rPr lang="en-US" dirty="0" smtClean="0"/>
              <a:t>Oil, gas, and mineral exploration</a:t>
            </a:r>
          </a:p>
          <a:p>
            <a:pPr lvl="1">
              <a:buFont typeface="Arial"/>
              <a:buChar char="•"/>
            </a:pPr>
            <a:r>
              <a:rPr lang="en-US" dirty="0" smtClean="0"/>
              <a:t>Eventually explore down to 3000m</a:t>
            </a:r>
          </a:p>
          <a:p>
            <a:pPr marL="685800" lvl="2" indent="0">
              <a:buNone/>
            </a:pPr>
            <a:endParaRPr lang="en-US" dirty="0"/>
          </a:p>
        </p:txBody>
      </p:sp>
      <p:pic>
        <p:nvPicPr>
          <p:cNvPr id="5" name="Picture 4" descr="sea oil drill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16054"/>
            <a:ext cx="3495662" cy="2841946"/>
          </a:xfrm>
          <a:prstGeom prst="rect">
            <a:avLst/>
          </a:prstGeom>
        </p:spPr>
      </p:pic>
      <p:pic>
        <p:nvPicPr>
          <p:cNvPr id="4" name="Picture 3" descr="trawling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04746"/>
            <a:ext cx="3495662" cy="2615413"/>
          </a:xfrm>
          <a:prstGeom prst="rect">
            <a:avLst/>
          </a:prstGeom>
        </p:spPr>
      </p:pic>
    </p:spTree>
    <p:extLst>
      <p:ext uri="{BB962C8B-B14F-4D97-AF65-F5344CB8AC3E}">
        <p14:creationId xmlns:p14="http://schemas.microsoft.com/office/powerpoint/2010/main" val="654313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Arial"/>
              <a:buChar char="•"/>
            </a:pPr>
            <a:r>
              <a:rPr lang="en-US" dirty="0" smtClean="0"/>
              <a:t>Switching directions to a cool location…</a:t>
            </a:r>
          </a:p>
          <a:p>
            <a:endParaRPr lang="en-US" dirty="0"/>
          </a:p>
        </p:txBody>
      </p:sp>
      <p:pic>
        <p:nvPicPr>
          <p:cNvPr id="4" name="Picture 3" descr="Arctic may be ice-free within 30 years | Environment | guardian.co.u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63" y="2222603"/>
            <a:ext cx="7926161" cy="4664511"/>
          </a:xfrm>
          <a:prstGeom prst="rect">
            <a:avLst/>
          </a:prstGeom>
        </p:spPr>
      </p:pic>
    </p:spTree>
    <p:extLst>
      <p:ext uri="{BB962C8B-B14F-4D97-AF65-F5344CB8AC3E}">
        <p14:creationId xmlns:p14="http://schemas.microsoft.com/office/powerpoint/2010/main" val="6428690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Invertebrates and the Arctic</a:t>
            </a:r>
            <a:endParaRPr lang="en-US" dirty="0"/>
          </a:p>
        </p:txBody>
      </p:sp>
      <p:sp>
        <p:nvSpPr>
          <p:cNvPr id="3" name="Content Placeholder 2"/>
          <p:cNvSpPr>
            <a:spLocks noGrp="1"/>
          </p:cNvSpPr>
          <p:nvPr>
            <p:ph sz="quarter" idx="1"/>
          </p:nvPr>
        </p:nvSpPr>
        <p:spPr>
          <a:xfrm>
            <a:off x="612648" y="1659627"/>
            <a:ext cx="8153400" cy="2761277"/>
          </a:xfrm>
        </p:spPr>
        <p:txBody>
          <a:bodyPr>
            <a:normAutofit fontScale="70000" lnSpcReduction="20000"/>
          </a:bodyPr>
          <a:lstStyle/>
          <a:p>
            <a:pPr>
              <a:buFont typeface="Arial"/>
              <a:buChar char="•"/>
            </a:pPr>
            <a:r>
              <a:rPr lang="en-US" dirty="0" smtClean="0"/>
              <a:t>Most common and diverse animals in the arctic ecosystem</a:t>
            </a:r>
          </a:p>
          <a:p>
            <a:pPr>
              <a:buFont typeface="Arial"/>
              <a:buChar char="•"/>
            </a:pPr>
            <a:r>
              <a:rPr lang="en-US" dirty="0" smtClean="0"/>
              <a:t>Long cold winters coupled with short cool summers</a:t>
            </a:r>
          </a:p>
          <a:p>
            <a:pPr>
              <a:buFont typeface="Arial"/>
              <a:buChar char="•"/>
            </a:pPr>
            <a:r>
              <a:rPr lang="en-US" dirty="0"/>
              <a:t>Winter almost 10 months of the year</a:t>
            </a:r>
          </a:p>
          <a:p>
            <a:pPr lvl="1">
              <a:buFont typeface="Arial"/>
              <a:buChar char="•"/>
            </a:pPr>
            <a:r>
              <a:rPr lang="en-US" dirty="0"/>
              <a:t>Ground freeze in September-&gt; thaw in </a:t>
            </a:r>
            <a:r>
              <a:rPr lang="en-US" dirty="0" smtClean="0"/>
              <a:t>June</a:t>
            </a:r>
          </a:p>
          <a:p>
            <a:pPr>
              <a:buFont typeface="Arial"/>
              <a:buChar char="•"/>
            </a:pPr>
            <a:r>
              <a:rPr lang="en-US" dirty="0" smtClean="0"/>
              <a:t>Mammals: insulated fat and fur for elevated core body temp</a:t>
            </a:r>
          </a:p>
          <a:p>
            <a:pPr>
              <a:buFont typeface="Arial"/>
              <a:buChar char="•"/>
            </a:pPr>
            <a:r>
              <a:rPr lang="en-US" dirty="0" smtClean="0"/>
              <a:t>Invertebrates: body temp similar to environment </a:t>
            </a:r>
          </a:p>
          <a:p>
            <a:pPr lvl="1">
              <a:buFont typeface="Arial"/>
              <a:buChar char="•"/>
            </a:pPr>
            <a:r>
              <a:rPr lang="en-US" dirty="0" smtClean="0"/>
              <a:t>Desiccation and anoxia</a:t>
            </a:r>
          </a:p>
          <a:p>
            <a:pPr>
              <a:buFont typeface="Arial"/>
              <a:buChar char="•"/>
            </a:pPr>
            <a:endParaRPr lang="en-US" dirty="0" smtClean="0"/>
          </a:p>
        </p:txBody>
      </p:sp>
      <p:pic>
        <p:nvPicPr>
          <p:cNvPr id="4" name="Picture 3" descr="invertebrates and arctic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6695"/>
            <a:ext cx="9144000" cy="2871305"/>
          </a:xfrm>
          <a:prstGeom prst="rect">
            <a:avLst/>
          </a:prstGeom>
        </p:spPr>
      </p:pic>
    </p:spTree>
    <p:extLst>
      <p:ext uri="{BB962C8B-B14F-4D97-AF65-F5344CB8AC3E}">
        <p14:creationId xmlns:p14="http://schemas.microsoft.com/office/powerpoint/2010/main" val="18601581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tolerance problems</a:t>
            </a:r>
            <a:endParaRPr lang="en-US" dirty="0"/>
          </a:p>
        </p:txBody>
      </p:sp>
      <p:sp>
        <p:nvSpPr>
          <p:cNvPr id="3" name="Content Placeholder 2"/>
          <p:cNvSpPr>
            <a:spLocks noGrp="1"/>
          </p:cNvSpPr>
          <p:nvPr>
            <p:ph sz="quarter" idx="1"/>
          </p:nvPr>
        </p:nvSpPr>
        <p:spPr/>
        <p:txBody>
          <a:bodyPr/>
          <a:lstStyle/>
          <a:p>
            <a:pPr>
              <a:buFont typeface="Arial"/>
              <a:buChar char="•"/>
            </a:pPr>
            <a:r>
              <a:rPr lang="en-US" dirty="0"/>
              <a:t>Animals in arctic have adapted to persist in harsh winter conditions</a:t>
            </a:r>
          </a:p>
          <a:p>
            <a:pPr lvl="1">
              <a:buFont typeface="Arial"/>
              <a:buChar char="•"/>
            </a:pPr>
            <a:r>
              <a:rPr lang="en-US" dirty="0"/>
              <a:t>Low availability of liquid water in winter</a:t>
            </a:r>
          </a:p>
          <a:p>
            <a:pPr lvl="1">
              <a:buFont typeface="Arial"/>
              <a:buChar char="•"/>
            </a:pPr>
            <a:r>
              <a:rPr lang="en-US" dirty="0"/>
              <a:t>Temperatures below melting point of body </a:t>
            </a:r>
            <a:r>
              <a:rPr lang="en-US" dirty="0" smtClean="0"/>
              <a:t>fluids</a:t>
            </a:r>
            <a:endParaRPr lang="en-US" dirty="0"/>
          </a:p>
          <a:p>
            <a:endParaRPr lang="en-US" dirty="0"/>
          </a:p>
        </p:txBody>
      </p:sp>
      <p:pic>
        <p:nvPicPr>
          <p:cNvPr id="4" name="Picture 3" descr="arctic water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817" y="3882011"/>
            <a:ext cx="4897270" cy="2830240"/>
          </a:xfrm>
          <a:prstGeom prst="rect">
            <a:avLst/>
          </a:prstGeom>
        </p:spPr>
      </p:pic>
    </p:spTree>
    <p:extLst>
      <p:ext uri="{BB962C8B-B14F-4D97-AF65-F5344CB8AC3E}">
        <p14:creationId xmlns:p14="http://schemas.microsoft.com/office/powerpoint/2010/main" val="1706074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tolerance strategies: Copepods</a:t>
            </a:r>
            <a:endParaRPr lang="en-US" dirty="0"/>
          </a:p>
        </p:txBody>
      </p:sp>
      <p:sp>
        <p:nvSpPr>
          <p:cNvPr id="3" name="Content Placeholder 2"/>
          <p:cNvSpPr>
            <a:spLocks noGrp="1"/>
          </p:cNvSpPr>
          <p:nvPr>
            <p:ph sz="quarter" idx="1"/>
          </p:nvPr>
        </p:nvSpPr>
        <p:spPr/>
        <p:txBody>
          <a:bodyPr/>
          <a:lstStyle/>
          <a:p>
            <a:pPr marL="457200" lvl="1" indent="-457200">
              <a:spcBef>
                <a:spcPts val="700"/>
              </a:spcBef>
              <a:buClr>
                <a:schemeClr val="accent2"/>
              </a:buClr>
              <a:buSzPct val="60000"/>
              <a:buFont typeface="Arial"/>
              <a:buChar char="•"/>
            </a:pPr>
            <a:r>
              <a:rPr lang="en-US" dirty="0" smtClean="0"/>
              <a:t>Copepods</a:t>
            </a:r>
            <a:r>
              <a:rPr lang="en-US" dirty="0"/>
              <a:t>: very efficient synthesis, storage and utilization of </a:t>
            </a:r>
            <a:r>
              <a:rPr lang="en-US" dirty="0" smtClean="0"/>
              <a:t>lipids</a:t>
            </a:r>
          </a:p>
          <a:p>
            <a:pPr marL="457200" lvl="1" indent="-457200">
              <a:spcBef>
                <a:spcPts val="700"/>
              </a:spcBef>
              <a:buClr>
                <a:schemeClr val="accent2"/>
              </a:buClr>
              <a:buSzPct val="60000"/>
              <a:buFont typeface="Arial"/>
              <a:buChar char="•"/>
            </a:pPr>
            <a:r>
              <a:rPr lang="en-US" dirty="0" smtClean="0"/>
              <a:t>Store energy from food as oil droplets while feeding in spring and summer plankton blooms</a:t>
            </a:r>
          </a:p>
          <a:p>
            <a:pPr marL="457200" lvl="1" indent="-457200">
              <a:spcBef>
                <a:spcPts val="700"/>
              </a:spcBef>
              <a:buClr>
                <a:schemeClr val="accent2"/>
              </a:buClr>
              <a:buSzPct val="60000"/>
              <a:buFont typeface="Arial"/>
              <a:buChar char="•"/>
            </a:pPr>
            <a:endParaRPr lang="en-US" dirty="0"/>
          </a:p>
          <a:p>
            <a:pPr>
              <a:buFont typeface="Arial"/>
              <a:buChar char="•"/>
            </a:pPr>
            <a:endParaRPr lang="en-US" dirty="0"/>
          </a:p>
        </p:txBody>
      </p:sp>
      <p:pic>
        <p:nvPicPr>
          <p:cNvPr id="6" name="Picture 5" descr="arctic copepod - Google Searc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246" y="3820639"/>
            <a:ext cx="3820403" cy="2845696"/>
          </a:xfrm>
          <a:prstGeom prst="rect">
            <a:avLst/>
          </a:prstGeom>
        </p:spPr>
      </p:pic>
      <p:pic>
        <p:nvPicPr>
          <p:cNvPr id="5" name="Picture 4" descr="arctic copepod - Google 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638" y="3820639"/>
            <a:ext cx="4291129" cy="2845696"/>
          </a:xfrm>
          <a:prstGeom prst="rect">
            <a:avLst/>
          </a:prstGeom>
        </p:spPr>
      </p:pic>
      <p:pic>
        <p:nvPicPr>
          <p:cNvPr id="4" name="Picture 3" descr="arctic copepod - Google Se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820639"/>
            <a:ext cx="2817659" cy="2845696"/>
          </a:xfrm>
          <a:prstGeom prst="rect">
            <a:avLst/>
          </a:prstGeom>
        </p:spPr>
      </p:pic>
    </p:spTree>
    <p:extLst>
      <p:ext uri="{BB962C8B-B14F-4D97-AF65-F5344CB8AC3E}">
        <p14:creationId xmlns:p14="http://schemas.microsoft.com/office/powerpoint/2010/main" val="4200870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Cold tolerance strategies: </a:t>
            </a:r>
            <a:r>
              <a:rPr lang="en-US" dirty="0" smtClean="0"/>
              <a:t>Krill</a:t>
            </a:r>
            <a:endParaRPr lang="en-US" dirty="0"/>
          </a:p>
        </p:txBody>
      </p:sp>
      <p:sp>
        <p:nvSpPr>
          <p:cNvPr id="3" name="Content Placeholder 2"/>
          <p:cNvSpPr>
            <a:spLocks noGrp="1"/>
          </p:cNvSpPr>
          <p:nvPr>
            <p:ph sz="quarter" idx="1"/>
          </p:nvPr>
        </p:nvSpPr>
        <p:spPr>
          <a:xfrm>
            <a:off x="612648" y="1619167"/>
            <a:ext cx="4838700" cy="4495800"/>
          </a:xfrm>
        </p:spPr>
        <p:txBody>
          <a:bodyPr>
            <a:normAutofit/>
          </a:bodyPr>
          <a:lstStyle/>
          <a:p>
            <a:pPr marL="457200" lvl="1" indent="-457200">
              <a:spcBef>
                <a:spcPts val="700"/>
              </a:spcBef>
              <a:buClr>
                <a:schemeClr val="accent2"/>
              </a:buClr>
              <a:buSzPct val="60000"/>
              <a:buFont typeface="Arial"/>
              <a:buChar char="•"/>
            </a:pPr>
            <a:r>
              <a:rPr lang="en-US" sz="2900" dirty="0"/>
              <a:t>Krill: </a:t>
            </a:r>
            <a:r>
              <a:rPr lang="en-US" sz="2900" dirty="0" smtClean="0"/>
              <a:t>use up own body’s reserves and shrink</a:t>
            </a:r>
          </a:p>
          <a:p>
            <a:pPr marL="457200" lvl="1" indent="-457200">
              <a:spcBef>
                <a:spcPts val="700"/>
              </a:spcBef>
              <a:buClr>
                <a:schemeClr val="accent2"/>
              </a:buClr>
              <a:buSzPct val="60000"/>
              <a:buFont typeface="Arial"/>
              <a:buChar char="•"/>
            </a:pPr>
            <a:r>
              <a:rPr lang="en-US" sz="2900" dirty="0" smtClean="0"/>
              <a:t>Can withstand long periods of starvation by using their muscle as a reserve</a:t>
            </a:r>
            <a:endParaRPr lang="en-US" sz="2900" dirty="0"/>
          </a:p>
          <a:p>
            <a:endParaRPr lang="en-US" dirty="0"/>
          </a:p>
        </p:txBody>
      </p:sp>
      <p:pic>
        <p:nvPicPr>
          <p:cNvPr id="4" name="Picture 3" descr="Antarctic Krill, the engine that powers the Antarctic eco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348" y="1600200"/>
            <a:ext cx="3314700" cy="4902200"/>
          </a:xfrm>
          <a:prstGeom prst="rect">
            <a:avLst/>
          </a:prstGeom>
        </p:spPr>
      </p:pic>
    </p:spTree>
    <p:extLst>
      <p:ext uri="{BB962C8B-B14F-4D97-AF65-F5344CB8AC3E}">
        <p14:creationId xmlns:p14="http://schemas.microsoft.com/office/powerpoint/2010/main" val="20779770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Cold tolerance strategies: </a:t>
            </a:r>
            <a:r>
              <a:rPr lang="en-US" dirty="0" smtClean="0"/>
              <a:t>Insects</a:t>
            </a:r>
            <a:endParaRPr lang="en-US" dirty="0"/>
          </a:p>
        </p:txBody>
      </p:sp>
      <p:sp>
        <p:nvSpPr>
          <p:cNvPr id="3" name="Content Placeholder 2"/>
          <p:cNvSpPr>
            <a:spLocks noGrp="1"/>
          </p:cNvSpPr>
          <p:nvPr>
            <p:ph sz="quarter" idx="1"/>
          </p:nvPr>
        </p:nvSpPr>
        <p:spPr>
          <a:xfrm>
            <a:off x="588687" y="1672074"/>
            <a:ext cx="4155530" cy="4495800"/>
          </a:xfrm>
        </p:spPr>
        <p:txBody>
          <a:bodyPr>
            <a:normAutofit/>
          </a:bodyPr>
          <a:lstStyle/>
          <a:p>
            <a:pPr marL="457200" lvl="1" indent="-457200">
              <a:spcBef>
                <a:spcPts val="700"/>
              </a:spcBef>
              <a:buClr>
                <a:schemeClr val="accent2"/>
              </a:buClr>
              <a:buSzPct val="60000"/>
              <a:buFont typeface="Arial"/>
              <a:buChar char="•"/>
            </a:pPr>
            <a:r>
              <a:rPr lang="en-US" sz="2900" dirty="0"/>
              <a:t>Insects: freeze tolerance, freeze avoidance and dehydration or by sporting darker or hairier bodies</a:t>
            </a:r>
          </a:p>
          <a:p>
            <a:endParaRPr lang="en-US" dirty="0"/>
          </a:p>
        </p:txBody>
      </p:sp>
      <p:pic>
        <p:nvPicPr>
          <p:cNvPr id="4" name="Picture 3" descr="arctic insect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44" y="2362200"/>
            <a:ext cx="4001756" cy="4495800"/>
          </a:xfrm>
          <a:prstGeom prst="rect">
            <a:avLst/>
          </a:prstGeom>
        </p:spPr>
      </p:pic>
      <p:pic>
        <p:nvPicPr>
          <p:cNvPr id="5" name="Picture 4" descr="flightless midge, Eretmoptera murphyi, Prince Olav Harbour, South Georgia, January 2009 | Flickr - Photo Shar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284" y="4432245"/>
            <a:ext cx="3035960" cy="2425755"/>
          </a:xfrm>
          <a:prstGeom prst="rect">
            <a:avLst/>
          </a:prstGeom>
        </p:spPr>
      </p:pic>
    </p:spTree>
    <p:extLst>
      <p:ext uri="{BB962C8B-B14F-4D97-AF65-F5344CB8AC3E}">
        <p14:creationId xmlns:p14="http://schemas.microsoft.com/office/powerpoint/2010/main" val="16205513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a:t>
            </a:r>
            <a:endParaRPr lang="en-US" dirty="0"/>
          </a:p>
        </p:txBody>
      </p:sp>
      <p:sp>
        <p:nvSpPr>
          <p:cNvPr id="3" name="Content Placeholder 2"/>
          <p:cNvSpPr>
            <a:spLocks noGrp="1"/>
          </p:cNvSpPr>
          <p:nvPr>
            <p:ph sz="quarter" idx="1"/>
          </p:nvPr>
        </p:nvSpPr>
        <p:spPr>
          <a:xfrm>
            <a:off x="612648" y="1722093"/>
            <a:ext cx="8153400" cy="2317231"/>
          </a:xfrm>
        </p:spPr>
        <p:txBody>
          <a:bodyPr>
            <a:normAutofit fontScale="77500" lnSpcReduction="20000"/>
          </a:bodyPr>
          <a:lstStyle/>
          <a:p>
            <a:pPr>
              <a:buFont typeface="Arial"/>
              <a:buChar char="•"/>
            </a:pPr>
            <a:r>
              <a:rPr lang="en-US" dirty="0" smtClean="0"/>
              <a:t>Aquatic animals inhabit almost every area of water, every depth of the ocean</a:t>
            </a:r>
          </a:p>
          <a:p>
            <a:pPr>
              <a:buFont typeface="Arial"/>
              <a:buChar char="•"/>
            </a:pPr>
            <a:r>
              <a:rPr lang="en-US" dirty="0" smtClean="0"/>
              <a:t>Some examples and some adaptations to living in (sometimes) extreme environments </a:t>
            </a:r>
          </a:p>
          <a:p>
            <a:pPr>
              <a:buFont typeface="Arial"/>
              <a:buChar char="•"/>
            </a:pPr>
            <a:r>
              <a:rPr lang="en-US" dirty="0"/>
              <a:t>Physiological and molecular mechanisms enabling invertebrates to survive in extreme </a:t>
            </a:r>
            <a:r>
              <a:rPr lang="en-US" dirty="0" smtClean="0"/>
              <a:t>conditions</a:t>
            </a:r>
            <a:endParaRPr lang="en-US" dirty="0"/>
          </a:p>
          <a:p>
            <a:pPr>
              <a:buFont typeface="Arial"/>
              <a:buChar char="•"/>
            </a:pPr>
            <a:endParaRPr lang="en-US" dirty="0"/>
          </a:p>
        </p:txBody>
      </p:sp>
      <p:pic>
        <p:nvPicPr>
          <p:cNvPr id="4" name="Picture 3" descr="arctic - Google Searc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883" y="3701939"/>
            <a:ext cx="4231117" cy="3156061"/>
          </a:xfrm>
          <a:prstGeom prst="rect">
            <a:avLst/>
          </a:prstGeom>
        </p:spPr>
      </p:pic>
      <p:pic>
        <p:nvPicPr>
          <p:cNvPr id="5" name="Picture 4" descr="deep sea - Google Search-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1939"/>
            <a:ext cx="4979806" cy="3156061"/>
          </a:xfrm>
          <a:prstGeom prst="rect">
            <a:avLst/>
          </a:prstGeom>
        </p:spPr>
      </p:pic>
    </p:spTree>
    <p:extLst>
      <p:ext uri="{BB962C8B-B14F-4D97-AF65-F5344CB8AC3E}">
        <p14:creationId xmlns:p14="http://schemas.microsoft.com/office/powerpoint/2010/main" val="955037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Surviving ice formation</a:t>
            </a:r>
            <a:endParaRPr lang="en-US" dirty="0"/>
          </a:p>
        </p:txBody>
      </p:sp>
      <p:sp>
        <p:nvSpPr>
          <p:cNvPr id="3" name="Content Placeholder 2"/>
          <p:cNvSpPr>
            <a:spLocks noGrp="1"/>
          </p:cNvSpPr>
          <p:nvPr>
            <p:ph sz="quarter" idx="1"/>
          </p:nvPr>
        </p:nvSpPr>
        <p:spPr>
          <a:xfrm>
            <a:off x="612648" y="1600200"/>
            <a:ext cx="4938792" cy="4495800"/>
          </a:xfrm>
        </p:spPr>
        <p:txBody>
          <a:bodyPr/>
          <a:lstStyle/>
          <a:p>
            <a:pPr>
              <a:buFont typeface="Arial"/>
              <a:buChar char="•"/>
            </a:pPr>
            <a:r>
              <a:rPr lang="en-US" dirty="0" smtClean="0"/>
              <a:t>Survive formation of ice within body (Freeze Tolerance)</a:t>
            </a:r>
          </a:p>
          <a:p>
            <a:pPr>
              <a:buFont typeface="Arial"/>
              <a:buChar char="•"/>
            </a:pPr>
            <a:r>
              <a:rPr lang="en-US" dirty="0" smtClean="0"/>
              <a:t>Prevent water in the body from freezing (Freeze Avoidance)</a:t>
            </a:r>
          </a:p>
          <a:p>
            <a:pPr>
              <a:buFont typeface="Arial"/>
              <a:buChar char="•"/>
            </a:pPr>
            <a:r>
              <a:rPr lang="en-US" dirty="0" smtClean="0"/>
              <a:t>Remove water from the body (Dehydration)</a:t>
            </a:r>
            <a:endParaRPr lang="en-US" dirty="0"/>
          </a:p>
        </p:txBody>
      </p:sp>
      <p:pic>
        <p:nvPicPr>
          <p:cNvPr id="4" name="Picture 3" descr="ice formation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440" y="1509678"/>
            <a:ext cx="3592560" cy="5348322"/>
          </a:xfrm>
          <a:prstGeom prst="rect">
            <a:avLst/>
          </a:prstGeom>
        </p:spPr>
      </p:pic>
    </p:spTree>
    <p:extLst>
      <p:ext uri="{BB962C8B-B14F-4D97-AF65-F5344CB8AC3E}">
        <p14:creationId xmlns:p14="http://schemas.microsoft.com/office/powerpoint/2010/main" val="25081297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Freeze Tolerance</a:t>
            </a:r>
            <a:endParaRPr lang="en-US" dirty="0"/>
          </a:p>
        </p:txBody>
      </p:sp>
      <p:sp>
        <p:nvSpPr>
          <p:cNvPr id="3" name="Content Placeholder 2"/>
          <p:cNvSpPr>
            <a:spLocks noGrp="1"/>
          </p:cNvSpPr>
          <p:nvPr>
            <p:ph sz="quarter" idx="1"/>
          </p:nvPr>
        </p:nvSpPr>
        <p:spPr>
          <a:xfrm>
            <a:off x="3140364" y="1600200"/>
            <a:ext cx="5730332" cy="5257800"/>
          </a:xfrm>
        </p:spPr>
        <p:txBody>
          <a:bodyPr>
            <a:normAutofit fontScale="92500" lnSpcReduction="20000"/>
          </a:bodyPr>
          <a:lstStyle/>
          <a:p>
            <a:pPr>
              <a:buFont typeface="Arial"/>
              <a:buChar char="•"/>
            </a:pPr>
            <a:r>
              <a:rPr lang="en-US" dirty="0" smtClean="0"/>
              <a:t>Survive ice formation within tissues</a:t>
            </a:r>
          </a:p>
          <a:p>
            <a:pPr lvl="1">
              <a:buFont typeface="Arial"/>
              <a:buChar char="•"/>
            </a:pPr>
            <a:r>
              <a:rPr lang="en-US" dirty="0" smtClean="0"/>
              <a:t>Colligative </a:t>
            </a:r>
            <a:r>
              <a:rPr lang="en-US" dirty="0" err="1" smtClean="0"/>
              <a:t>cryoprotection</a:t>
            </a:r>
            <a:endParaRPr lang="en-US" dirty="0" smtClean="0"/>
          </a:p>
          <a:p>
            <a:pPr lvl="1">
              <a:buFont typeface="Arial"/>
              <a:buChar char="•"/>
            </a:pPr>
            <a:r>
              <a:rPr lang="en-US" dirty="0" smtClean="0"/>
              <a:t>Ice nucleating proteins in </a:t>
            </a:r>
            <a:r>
              <a:rPr lang="en-US" dirty="0" err="1" smtClean="0"/>
              <a:t>hemolymph</a:t>
            </a:r>
            <a:endParaRPr lang="en-US" dirty="0" smtClean="0"/>
          </a:p>
          <a:p>
            <a:pPr>
              <a:buFont typeface="Arial"/>
              <a:buChar char="•"/>
            </a:pPr>
            <a:r>
              <a:rPr lang="en-US" dirty="0" smtClean="0"/>
              <a:t>Produce chemicals that lower the freezing temperature of cell fluids</a:t>
            </a:r>
          </a:p>
          <a:p>
            <a:pPr>
              <a:buFont typeface="Arial"/>
              <a:buChar char="•"/>
            </a:pPr>
            <a:r>
              <a:rPr lang="en-US" dirty="0" smtClean="0"/>
              <a:t>e.g. </a:t>
            </a:r>
            <a:r>
              <a:rPr lang="en-US" i="1" dirty="0" err="1" smtClean="0"/>
              <a:t>Belgica</a:t>
            </a:r>
            <a:r>
              <a:rPr lang="en-US" i="1" dirty="0" smtClean="0"/>
              <a:t> </a:t>
            </a:r>
            <a:r>
              <a:rPr lang="en-US" i="1" dirty="0" err="1" smtClean="0"/>
              <a:t>antarctica</a:t>
            </a:r>
            <a:r>
              <a:rPr lang="en-US" i="1" dirty="0" smtClean="0"/>
              <a:t> </a:t>
            </a:r>
            <a:r>
              <a:rPr lang="en-US" dirty="0" smtClean="0"/>
              <a:t>the flightless midge</a:t>
            </a:r>
          </a:p>
          <a:p>
            <a:pPr lvl="1">
              <a:buFont typeface="Arial"/>
              <a:buChar char="•"/>
            </a:pPr>
            <a:r>
              <a:rPr lang="en-US" dirty="0" smtClean="0"/>
              <a:t>Thermal buffering</a:t>
            </a:r>
          </a:p>
          <a:p>
            <a:pPr lvl="1">
              <a:buFont typeface="Arial"/>
              <a:buChar char="•"/>
            </a:pPr>
            <a:r>
              <a:rPr lang="en-US" dirty="0" smtClean="0"/>
              <a:t>Accumulate </a:t>
            </a:r>
            <a:r>
              <a:rPr lang="en-US" dirty="0" err="1" smtClean="0"/>
              <a:t>trehalose</a:t>
            </a:r>
            <a:r>
              <a:rPr lang="en-US" dirty="0" smtClean="0"/>
              <a:t>, glucose and </a:t>
            </a:r>
            <a:r>
              <a:rPr lang="en-US" dirty="0" err="1" smtClean="0"/>
              <a:t>erythritol</a:t>
            </a:r>
            <a:endParaRPr lang="en-US" dirty="0" smtClean="0"/>
          </a:p>
          <a:p>
            <a:pPr lvl="1">
              <a:buFont typeface="Arial"/>
              <a:buChar char="•"/>
            </a:pPr>
            <a:r>
              <a:rPr lang="en-US" dirty="0" smtClean="0"/>
              <a:t>Heat shock proteins</a:t>
            </a:r>
          </a:p>
          <a:p>
            <a:pPr lvl="1">
              <a:buFont typeface="Arial"/>
              <a:buChar char="•"/>
            </a:pPr>
            <a:endParaRPr lang="en-US" dirty="0" smtClean="0"/>
          </a:p>
        </p:txBody>
      </p:sp>
      <p:pic>
        <p:nvPicPr>
          <p:cNvPr id="4" name="Picture 3" descr="File_Midge.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7836"/>
            <a:ext cx="2870027" cy="5350164"/>
          </a:xfrm>
          <a:prstGeom prst="rect">
            <a:avLst/>
          </a:prstGeom>
        </p:spPr>
      </p:pic>
    </p:spTree>
    <p:extLst>
      <p:ext uri="{BB962C8B-B14F-4D97-AF65-F5344CB8AC3E}">
        <p14:creationId xmlns:p14="http://schemas.microsoft.com/office/powerpoint/2010/main" val="37849046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Freeze Avoidance</a:t>
            </a:r>
            <a:endParaRPr lang="en-US" dirty="0"/>
          </a:p>
        </p:txBody>
      </p:sp>
      <p:sp>
        <p:nvSpPr>
          <p:cNvPr id="3" name="Content Placeholder 2"/>
          <p:cNvSpPr>
            <a:spLocks noGrp="1"/>
          </p:cNvSpPr>
          <p:nvPr>
            <p:ph sz="quarter" idx="1"/>
          </p:nvPr>
        </p:nvSpPr>
        <p:spPr>
          <a:xfrm>
            <a:off x="612648" y="1600200"/>
            <a:ext cx="8153400" cy="2648527"/>
          </a:xfrm>
        </p:spPr>
        <p:txBody>
          <a:bodyPr>
            <a:normAutofit lnSpcReduction="10000"/>
          </a:bodyPr>
          <a:lstStyle/>
          <a:p>
            <a:pPr>
              <a:buFont typeface="Arial"/>
              <a:buChar char="•"/>
            </a:pPr>
            <a:r>
              <a:rPr lang="en-US" dirty="0"/>
              <a:t>Susceptibility- depress their freezing temp (SCP)</a:t>
            </a:r>
          </a:p>
          <a:p>
            <a:pPr>
              <a:buFont typeface="Arial"/>
              <a:buChar char="•"/>
            </a:pPr>
            <a:r>
              <a:rPr lang="en-US" dirty="0" err="1"/>
              <a:t>Cryoprotectants</a:t>
            </a:r>
            <a:endParaRPr lang="en-US" dirty="0"/>
          </a:p>
          <a:p>
            <a:pPr lvl="1">
              <a:buFont typeface="Arial"/>
              <a:buChar char="•"/>
            </a:pPr>
            <a:r>
              <a:rPr lang="en-US" dirty="0" err="1"/>
              <a:t>Polyhydroxy</a:t>
            </a:r>
            <a:r>
              <a:rPr lang="en-US" dirty="0"/>
              <a:t> alcohols (glycerol or </a:t>
            </a:r>
            <a:r>
              <a:rPr lang="en-US" dirty="0" err="1" smtClean="0"/>
              <a:t>trehalose</a:t>
            </a:r>
            <a:r>
              <a:rPr lang="en-US" dirty="0" smtClean="0"/>
              <a:t>)</a:t>
            </a:r>
          </a:p>
          <a:p>
            <a:pPr lvl="1">
              <a:buFont typeface="Arial"/>
              <a:buChar char="•"/>
            </a:pPr>
            <a:r>
              <a:rPr lang="en-US" dirty="0" smtClean="0"/>
              <a:t>Breakdown rate of glycogen to glycerol 5x higher than FT species</a:t>
            </a:r>
            <a:endParaRPr lang="en-US" dirty="0"/>
          </a:p>
        </p:txBody>
      </p:sp>
      <p:pic>
        <p:nvPicPr>
          <p:cNvPr id="4" name="Picture 3" descr="RCSB PDB-1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91" y="4474799"/>
            <a:ext cx="5310908" cy="2383200"/>
          </a:xfrm>
          <a:prstGeom prst="rect">
            <a:avLst/>
          </a:prstGeom>
        </p:spPr>
      </p:pic>
      <p:sp>
        <p:nvSpPr>
          <p:cNvPr id="6" name="Content Placeholder 2"/>
          <p:cNvSpPr txBox="1">
            <a:spLocks/>
          </p:cNvSpPr>
          <p:nvPr/>
        </p:nvSpPr>
        <p:spPr>
          <a:xfrm>
            <a:off x="612648" y="4223329"/>
            <a:ext cx="3451352" cy="2357578"/>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a:buChar char="•"/>
            </a:pPr>
            <a:r>
              <a:rPr lang="en-US" dirty="0"/>
              <a:t>AFPs</a:t>
            </a:r>
          </a:p>
          <a:p>
            <a:pPr lvl="1">
              <a:buFont typeface="Arial"/>
              <a:buChar char="•"/>
            </a:pPr>
            <a:r>
              <a:rPr lang="en-US" dirty="0"/>
              <a:t>Thermal Hysteresis Proteins</a:t>
            </a:r>
          </a:p>
          <a:p>
            <a:pPr lvl="1">
              <a:buFont typeface="Arial"/>
              <a:buChar char="•"/>
            </a:pPr>
            <a:r>
              <a:rPr lang="en-US" dirty="0"/>
              <a:t>Bind to ice crystals, prevent further growth</a:t>
            </a:r>
          </a:p>
          <a:p>
            <a:pPr>
              <a:buFont typeface="Arial"/>
              <a:buChar char="•"/>
            </a:pPr>
            <a:endParaRPr lang="en-US" dirty="0"/>
          </a:p>
          <a:p>
            <a:endParaRPr lang="en-US" dirty="0"/>
          </a:p>
          <a:p>
            <a:pPr>
              <a:buFont typeface="Arial"/>
              <a:buChar char="•"/>
            </a:pPr>
            <a:endParaRPr lang="en-US" dirty="0"/>
          </a:p>
        </p:txBody>
      </p:sp>
    </p:spTree>
    <p:extLst>
      <p:ext uri="{BB962C8B-B14F-4D97-AF65-F5344CB8AC3E}">
        <p14:creationId xmlns:p14="http://schemas.microsoft.com/office/powerpoint/2010/main" val="9743726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Antifreeze Proteins</a:t>
            </a:r>
            <a:endParaRPr lang="en-US" dirty="0"/>
          </a:p>
        </p:txBody>
      </p:sp>
      <p:sp>
        <p:nvSpPr>
          <p:cNvPr id="3" name="Content Placeholder 2"/>
          <p:cNvSpPr>
            <a:spLocks noGrp="1"/>
          </p:cNvSpPr>
          <p:nvPr>
            <p:ph sz="quarter" idx="1"/>
          </p:nvPr>
        </p:nvSpPr>
        <p:spPr>
          <a:xfrm>
            <a:off x="488768" y="1600199"/>
            <a:ext cx="8153400" cy="5029329"/>
          </a:xfrm>
        </p:spPr>
        <p:txBody>
          <a:bodyPr>
            <a:normAutofit/>
          </a:bodyPr>
          <a:lstStyle/>
          <a:p>
            <a:pPr>
              <a:buFont typeface="Arial"/>
              <a:buChar char="•"/>
            </a:pPr>
            <a:r>
              <a:rPr lang="en-US" dirty="0" smtClean="0"/>
              <a:t>Antifreeze </a:t>
            </a:r>
            <a:r>
              <a:rPr lang="en-US" dirty="0" err="1" smtClean="0"/>
              <a:t>glycopeptides</a:t>
            </a:r>
            <a:r>
              <a:rPr lang="en-US" dirty="0" smtClean="0"/>
              <a:t> and peptides</a:t>
            </a:r>
          </a:p>
          <a:p>
            <a:pPr>
              <a:buFont typeface="Arial"/>
              <a:buChar char="•"/>
            </a:pPr>
            <a:r>
              <a:rPr lang="en-US" dirty="0" smtClean="0"/>
              <a:t>Amphipathic molecules- one side of rod </a:t>
            </a:r>
            <a:r>
              <a:rPr lang="en-US" dirty="0" err="1" smtClean="0"/>
              <a:t>hydrophopic</a:t>
            </a:r>
            <a:r>
              <a:rPr lang="en-US" dirty="0" smtClean="0"/>
              <a:t>, other side hydrophilic </a:t>
            </a:r>
          </a:p>
          <a:p>
            <a:pPr lvl="1">
              <a:buFont typeface="Arial"/>
              <a:buChar char="•"/>
            </a:pPr>
            <a:r>
              <a:rPr lang="en-US" dirty="0" smtClean="0"/>
              <a:t>Hydrophilic side</a:t>
            </a:r>
          </a:p>
          <a:p>
            <a:pPr marL="365760" lvl="1" indent="0">
              <a:buNone/>
            </a:pPr>
            <a:r>
              <a:rPr lang="en-US" dirty="0"/>
              <a:t> </a:t>
            </a:r>
            <a:r>
              <a:rPr lang="en-US" dirty="0" smtClean="0"/>
              <a:t>  has repeating </a:t>
            </a:r>
          </a:p>
          <a:p>
            <a:pPr marL="365760" lvl="1" indent="0">
              <a:buNone/>
            </a:pPr>
            <a:r>
              <a:rPr lang="en-US" dirty="0"/>
              <a:t> </a:t>
            </a:r>
            <a:r>
              <a:rPr lang="en-US" dirty="0" smtClean="0"/>
              <a:t>  threonine and </a:t>
            </a:r>
          </a:p>
          <a:p>
            <a:pPr marL="365760" lvl="1" indent="0">
              <a:buNone/>
            </a:pPr>
            <a:r>
              <a:rPr lang="en-US" dirty="0"/>
              <a:t> </a:t>
            </a:r>
            <a:r>
              <a:rPr lang="en-US" dirty="0" smtClean="0"/>
              <a:t>  aspartate residues</a:t>
            </a:r>
          </a:p>
          <a:p>
            <a:pPr marL="365760" lvl="1" indent="0">
              <a:buNone/>
            </a:pPr>
            <a:r>
              <a:rPr lang="en-US" dirty="0" smtClean="0"/>
              <a:t>   that bind protein </a:t>
            </a:r>
          </a:p>
          <a:p>
            <a:pPr marL="365760" lvl="1" indent="0">
              <a:buNone/>
            </a:pPr>
            <a:r>
              <a:rPr lang="en-US" dirty="0"/>
              <a:t> </a:t>
            </a:r>
            <a:r>
              <a:rPr lang="en-US" dirty="0" smtClean="0"/>
              <a:t>  to ice lattice</a:t>
            </a:r>
            <a:endParaRPr lang="en-US" dirty="0"/>
          </a:p>
        </p:txBody>
      </p:sp>
      <p:pic>
        <p:nvPicPr>
          <p:cNvPr id="4" name="Picture 3" descr="fishbimg.gif (600×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89" y="3190848"/>
            <a:ext cx="4923610" cy="3593575"/>
          </a:xfrm>
          <a:prstGeom prst="rect">
            <a:avLst/>
          </a:prstGeom>
        </p:spPr>
      </p:pic>
    </p:spTree>
    <p:extLst>
      <p:ext uri="{BB962C8B-B14F-4D97-AF65-F5344CB8AC3E}">
        <p14:creationId xmlns:p14="http://schemas.microsoft.com/office/powerpoint/2010/main" val="1157313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a:t>
            </a:r>
            <a:r>
              <a:rPr lang="en-US" dirty="0" err="1" smtClean="0"/>
              <a:t>Dessication</a:t>
            </a:r>
            <a:endParaRPr lang="en-US" dirty="0"/>
          </a:p>
        </p:txBody>
      </p:sp>
      <p:sp>
        <p:nvSpPr>
          <p:cNvPr id="3" name="Content Placeholder 2"/>
          <p:cNvSpPr>
            <a:spLocks noGrp="1"/>
          </p:cNvSpPr>
          <p:nvPr>
            <p:ph sz="quarter" idx="1"/>
          </p:nvPr>
        </p:nvSpPr>
        <p:spPr>
          <a:xfrm>
            <a:off x="3557950" y="1814943"/>
            <a:ext cx="5439007" cy="4765965"/>
          </a:xfrm>
        </p:spPr>
        <p:txBody>
          <a:bodyPr>
            <a:normAutofit fontScale="92500" lnSpcReduction="20000"/>
          </a:bodyPr>
          <a:lstStyle/>
          <a:p>
            <a:pPr>
              <a:buFont typeface="Arial"/>
              <a:buChar char="•"/>
            </a:pPr>
            <a:r>
              <a:rPr lang="en-US" dirty="0" smtClean="0"/>
              <a:t>Vapor pressure of liquid water greater than </a:t>
            </a:r>
            <a:r>
              <a:rPr lang="en-US" dirty="0" smtClean="0"/>
              <a:t>ice-</a:t>
            </a:r>
            <a:r>
              <a:rPr lang="en-US" dirty="0"/>
              <a:t>n</a:t>
            </a:r>
            <a:r>
              <a:rPr lang="en-US" dirty="0" smtClean="0"/>
              <a:t>et </a:t>
            </a:r>
            <a:r>
              <a:rPr lang="en-US" dirty="0" smtClean="0"/>
              <a:t>movement of water vapor from animal to surrounding ice</a:t>
            </a:r>
          </a:p>
          <a:p>
            <a:pPr>
              <a:buFont typeface="Arial"/>
              <a:buChar char="•"/>
            </a:pPr>
            <a:r>
              <a:rPr lang="en-US" dirty="0" smtClean="0"/>
              <a:t>Animal will </a:t>
            </a:r>
            <a:r>
              <a:rPr lang="en-US" dirty="0" err="1" smtClean="0"/>
              <a:t>dessicate</a:t>
            </a:r>
            <a:r>
              <a:rPr lang="en-US" dirty="0" smtClean="0"/>
              <a:t> </a:t>
            </a:r>
            <a:r>
              <a:rPr lang="en-US" dirty="0" smtClean="0"/>
              <a:t>until vapor pressure of body fluids=atmosphere</a:t>
            </a:r>
          </a:p>
          <a:p>
            <a:pPr>
              <a:buFont typeface="Arial"/>
              <a:buChar char="•"/>
            </a:pPr>
            <a:r>
              <a:rPr lang="en-US" dirty="0" smtClean="0"/>
              <a:t>SCP of tissues decreases, animal won’t freeze</a:t>
            </a:r>
          </a:p>
          <a:p>
            <a:pPr>
              <a:buFont typeface="Arial"/>
              <a:buChar char="•"/>
            </a:pPr>
            <a:r>
              <a:rPr lang="en-US" dirty="0" smtClean="0"/>
              <a:t>e.g. </a:t>
            </a:r>
            <a:r>
              <a:rPr lang="en-US" i="1" dirty="0" err="1" smtClean="0"/>
              <a:t>Onychiurus</a:t>
            </a:r>
            <a:r>
              <a:rPr lang="en-US" i="1" dirty="0" smtClean="0"/>
              <a:t> </a:t>
            </a:r>
            <a:r>
              <a:rPr lang="en-US" i="1" dirty="0" err="1" smtClean="0"/>
              <a:t>arcticus</a:t>
            </a:r>
            <a:r>
              <a:rPr lang="en-US" i="1" dirty="0" smtClean="0"/>
              <a:t> </a:t>
            </a:r>
            <a:r>
              <a:rPr lang="en-US" dirty="0" smtClean="0"/>
              <a:t>Springtail</a:t>
            </a:r>
          </a:p>
          <a:p>
            <a:pPr lvl="1">
              <a:buFont typeface="Arial"/>
              <a:buChar char="•"/>
            </a:pPr>
            <a:r>
              <a:rPr lang="en-US" dirty="0" smtClean="0"/>
              <a:t>Protective dehydration</a:t>
            </a:r>
            <a:endParaRPr lang="en-US" dirty="0"/>
          </a:p>
        </p:txBody>
      </p:sp>
      <p:pic>
        <p:nvPicPr>
          <p:cNvPr id="4" name="Picture 3" descr="Dehydration helps survive freezing_ Arctic springtail - Ask Nature - the Biomimicry Design Portal_ biomimetics, architecture, biology, innovation inspired by nature, industrial desig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8" y="1"/>
            <a:ext cx="1293091" cy="1483976"/>
          </a:xfrm>
          <a:prstGeom prst="rect">
            <a:avLst/>
          </a:prstGeom>
        </p:spPr>
      </p:pic>
      <p:pic>
        <p:nvPicPr>
          <p:cNvPr id="5" name="Picture 4" descr="Onychiurus and the protective dehydration shown below - If It_s Cold, I Squeeze Myself - Soft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4363"/>
            <a:ext cx="3327042" cy="4294909"/>
          </a:xfrm>
          <a:prstGeom prst="rect">
            <a:avLst/>
          </a:prstGeom>
        </p:spPr>
      </p:pic>
    </p:spTree>
    <p:extLst>
      <p:ext uri="{BB962C8B-B14F-4D97-AF65-F5344CB8AC3E}">
        <p14:creationId xmlns:p14="http://schemas.microsoft.com/office/powerpoint/2010/main" val="3329163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cycles in Arctic regions</a:t>
            </a:r>
            <a:endParaRPr lang="en-US" dirty="0"/>
          </a:p>
        </p:txBody>
      </p:sp>
      <p:sp>
        <p:nvSpPr>
          <p:cNvPr id="3" name="Content Placeholder 2"/>
          <p:cNvSpPr>
            <a:spLocks noGrp="1"/>
          </p:cNvSpPr>
          <p:nvPr>
            <p:ph sz="quarter" idx="1"/>
          </p:nvPr>
        </p:nvSpPr>
        <p:spPr/>
        <p:txBody>
          <a:bodyPr/>
          <a:lstStyle/>
          <a:p>
            <a:pPr>
              <a:buFont typeface="Arial"/>
              <a:buChar char="•"/>
            </a:pPr>
            <a:r>
              <a:rPr lang="en-US" dirty="0" smtClean="0"/>
              <a:t>Long cold winters and short cool summers</a:t>
            </a:r>
          </a:p>
          <a:p>
            <a:pPr>
              <a:buFont typeface="Arial"/>
              <a:buChar char="•"/>
            </a:pPr>
            <a:r>
              <a:rPr lang="en-US" dirty="0" smtClean="0"/>
              <a:t>1. Extended life histories, grow a little each summer until adults</a:t>
            </a:r>
          </a:p>
          <a:p>
            <a:pPr>
              <a:buFont typeface="Arial"/>
              <a:buChar char="•"/>
            </a:pPr>
            <a:r>
              <a:rPr lang="en-US" dirty="0" smtClean="0"/>
              <a:t>2. Short life cycle, overwinter as an egg</a:t>
            </a:r>
          </a:p>
          <a:p>
            <a:pPr lvl="1">
              <a:buFont typeface="Arial"/>
              <a:buChar char="•"/>
            </a:pPr>
            <a:r>
              <a:rPr lang="en-US" dirty="0" smtClean="0"/>
              <a:t>e.g. Tadpole shrimp </a:t>
            </a:r>
            <a:r>
              <a:rPr lang="en-US" i="1" dirty="0" err="1" smtClean="0"/>
              <a:t>Lepidurus</a:t>
            </a:r>
            <a:r>
              <a:rPr lang="en-US" i="1" dirty="0" smtClean="0"/>
              <a:t> </a:t>
            </a:r>
            <a:r>
              <a:rPr lang="en-US" i="1" dirty="0" err="1" smtClean="0"/>
              <a:t>arcticus</a:t>
            </a:r>
            <a:endParaRPr lang="en-US" i="1" dirty="0" smtClean="0"/>
          </a:p>
          <a:p>
            <a:pPr lvl="2">
              <a:buFont typeface="Arial"/>
              <a:buChar char="•"/>
            </a:pPr>
            <a:r>
              <a:rPr lang="en-US" dirty="0" smtClean="0"/>
              <a:t>Overwinter as an egg and develop into adult</a:t>
            </a:r>
          </a:p>
          <a:p>
            <a:pPr>
              <a:buFont typeface="Arial"/>
              <a:buChar char="•"/>
            </a:pPr>
            <a:endParaRPr lang="en-US" dirty="0" smtClean="0"/>
          </a:p>
          <a:p>
            <a:pPr>
              <a:buFont typeface="Arial"/>
              <a:buChar char="•"/>
            </a:pPr>
            <a:endParaRPr lang="en-US" dirty="0"/>
          </a:p>
        </p:txBody>
      </p:sp>
      <p:pic>
        <p:nvPicPr>
          <p:cNvPr id="4" name="Picture 3" descr="tadpole shrimp egg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 y="4884418"/>
            <a:ext cx="3518124" cy="1973582"/>
          </a:xfrm>
          <a:prstGeom prst="rect">
            <a:avLst/>
          </a:prstGeom>
        </p:spPr>
      </p:pic>
      <p:pic>
        <p:nvPicPr>
          <p:cNvPr id="5" name="Picture 4" descr="tadpole shrimp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038" y="4901626"/>
            <a:ext cx="3523328" cy="1956374"/>
          </a:xfrm>
          <a:prstGeom prst="rect">
            <a:avLst/>
          </a:prstGeom>
        </p:spPr>
      </p:pic>
      <p:sp>
        <p:nvSpPr>
          <p:cNvPr id="6" name="Right Arrow 5"/>
          <p:cNvSpPr/>
          <p:nvPr/>
        </p:nvSpPr>
        <p:spPr>
          <a:xfrm>
            <a:off x="3913653" y="5434347"/>
            <a:ext cx="1436394" cy="6616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5429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algal blooms</a:t>
            </a:r>
            <a:endParaRPr lang="en-US" dirty="0"/>
          </a:p>
        </p:txBody>
      </p:sp>
      <p:sp>
        <p:nvSpPr>
          <p:cNvPr id="3" name="Content Placeholder 2"/>
          <p:cNvSpPr>
            <a:spLocks noGrp="1"/>
          </p:cNvSpPr>
          <p:nvPr>
            <p:ph sz="quarter" idx="1"/>
          </p:nvPr>
        </p:nvSpPr>
        <p:spPr>
          <a:xfrm>
            <a:off x="612648" y="1600200"/>
            <a:ext cx="8153400" cy="2376659"/>
          </a:xfrm>
        </p:spPr>
        <p:txBody>
          <a:bodyPr>
            <a:normAutofit fontScale="85000" lnSpcReduction="10000"/>
          </a:bodyPr>
          <a:lstStyle/>
          <a:p>
            <a:pPr>
              <a:buFont typeface="Arial"/>
              <a:buChar char="•"/>
            </a:pPr>
            <a:r>
              <a:rPr lang="en-US" dirty="0" smtClean="0"/>
              <a:t>2012- Massive blooms under Arctic pack ice </a:t>
            </a:r>
          </a:p>
          <a:p>
            <a:pPr>
              <a:buFont typeface="Arial"/>
              <a:buChar char="•"/>
            </a:pPr>
            <a:r>
              <a:rPr lang="en-US" dirty="0" smtClean="0"/>
              <a:t>Potential indicator of global warming’s effects </a:t>
            </a:r>
          </a:p>
          <a:p>
            <a:pPr lvl="1">
              <a:buFont typeface="Arial"/>
              <a:buChar char="•"/>
            </a:pPr>
            <a:r>
              <a:rPr lang="en-US" dirty="0" smtClean="0"/>
              <a:t>Changing ice conditions now allow light to penetrate</a:t>
            </a:r>
          </a:p>
          <a:p>
            <a:pPr lvl="1">
              <a:buFont typeface="Arial"/>
              <a:buChar char="•"/>
            </a:pPr>
            <a:r>
              <a:rPr lang="en-US" dirty="0" smtClean="0"/>
              <a:t>Thick “multi-year” ice is declining</a:t>
            </a:r>
          </a:p>
          <a:p>
            <a:pPr lvl="1">
              <a:buFont typeface="Arial"/>
              <a:buChar char="•"/>
            </a:pPr>
            <a:r>
              <a:rPr lang="en-US" dirty="0" smtClean="0"/>
              <a:t>Melt pools commonly form on sea ice, decreasing pack’s ability to reflect light</a:t>
            </a:r>
            <a:endParaRPr lang="en-US" dirty="0"/>
          </a:p>
        </p:txBody>
      </p:sp>
      <p:pic>
        <p:nvPicPr>
          <p:cNvPr id="4" name="Picture 3" descr="arctic algal bloom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498" y="3913022"/>
            <a:ext cx="2909410" cy="2944977"/>
          </a:xfrm>
          <a:prstGeom prst="rect">
            <a:avLst/>
          </a:prstGeom>
        </p:spPr>
      </p:pic>
      <p:pic>
        <p:nvPicPr>
          <p:cNvPr id="5" name="Picture 4" descr="arctic algal bloom - Google 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53" y="4185071"/>
            <a:ext cx="3550801" cy="2672928"/>
          </a:xfrm>
          <a:prstGeom prst="rect">
            <a:avLst/>
          </a:prstGeom>
        </p:spPr>
      </p:pic>
    </p:spTree>
    <p:extLst>
      <p:ext uri="{BB962C8B-B14F-4D97-AF65-F5344CB8AC3E}">
        <p14:creationId xmlns:p14="http://schemas.microsoft.com/office/powerpoint/2010/main" val="28179146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1"/>
            <a:ext cx="8153400" cy="1959761"/>
          </a:xfrm>
        </p:spPr>
        <p:txBody>
          <a:bodyPr>
            <a:normAutofit fontScale="92500" lnSpcReduction="20000"/>
          </a:bodyPr>
          <a:lstStyle/>
          <a:p>
            <a:pPr>
              <a:buFont typeface="Arial"/>
              <a:buChar char="•"/>
            </a:pPr>
            <a:r>
              <a:rPr lang="en-US" dirty="0" smtClean="0"/>
              <a:t>Consequences of climate changes and pollution in arctic for the performance of invertebrates</a:t>
            </a:r>
          </a:p>
          <a:p>
            <a:pPr>
              <a:buFont typeface="Arial"/>
              <a:buChar char="•"/>
            </a:pPr>
            <a:r>
              <a:rPr lang="en-US" dirty="0" smtClean="0"/>
              <a:t>Impacts of climate change will strongly effect the arctic</a:t>
            </a:r>
          </a:p>
          <a:p>
            <a:pPr>
              <a:buFont typeface="Arial"/>
              <a:buChar char="•"/>
            </a:pPr>
            <a:endParaRPr lang="en-US" dirty="0"/>
          </a:p>
        </p:txBody>
      </p:sp>
      <p:pic>
        <p:nvPicPr>
          <p:cNvPr id="4" name="Picture 3" descr="arctic climate change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461" y="3559962"/>
            <a:ext cx="5281472" cy="3298037"/>
          </a:xfrm>
          <a:prstGeom prst="rect">
            <a:avLst/>
          </a:prstGeom>
        </p:spPr>
      </p:pic>
    </p:spTree>
    <p:extLst>
      <p:ext uri="{BB962C8B-B14F-4D97-AF65-F5344CB8AC3E}">
        <p14:creationId xmlns:p14="http://schemas.microsoft.com/office/powerpoint/2010/main" val="12050591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endParaRPr lang="en-US" dirty="0"/>
          </a:p>
        </p:txBody>
      </p:sp>
      <p:sp>
        <p:nvSpPr>
          <p:cNvPr id="3" name="Content Placeholder 2"/>
          <p:cNvSpPr>
            <a:spLocks noGrp="1"/>
          </p:cNvSpPr>
          <p:nvPr>
            <p:ph sz="quarter" idx="1"/>
          </p:nvPr>
        </p:nvSpPr>
        <p:spPr/>
        <p:txBody>
          <a:bodyPr/>
          <a:lstStyle/>
          <a:p>
            <a:pPr>
              <a:buFont typeface="Arial"/>
              <a:buChar char="•"/>
            </a:pPr>
            <a:r>
              <a:rPr lang="en-US" dirty="0"/>
              <a:t>Poorly studied</a:t>
            </a:r>
          </a:p>
          <a:p>
            <a:pPr lvl="1">
              <a:buFont typeface="Arial"/>
              <a:buChar char="•"/>
            </a:pPr>
            <a:r>
              <a:rPr lang="en-US" dirty="0"/>
              <a:t>1989 report calling for action in researching arctic invertebrates</a:t>
            </a:r>
          </a:p>
          <a:p>
            <a:pPr lvl="1">
              <a:buFont typeface="Arial"/>
              <a:buChar char="•"/>
            </a:pPr>
            <a:r>
              <a:rPr lang="en-US" dirty="0"/>
              <a:t>Logistical challenges imposed by its multiyear </a:t>
            </a:r>
            <a:r>
              <a:rPr lang="en-US" dirty="0" smtClean="0"/>
              <a:t>ice </a:t>
            </a:r>
          </a:p>
          <a:p>
            <a:pPr lvl="1">
              <a:buFont typeface="Arial"/>
              <a:buChar char="•"/>
            </a:pPr>
            <a:r>
              <a:rPr lang="en-US" dirty="0" smtClean="0"/>
              <a:t>Severe weather</a:t>
            </a:r>
          </a:p>
          <a:p>
            <a:pPr>
              <a:buFont typeface="Arial"/>
              <a:buChar char="•"/>
            </a:pPr>
            <a:r>
              <a:rPr lang="en-US" dirty="0" smtClean="0"/>
              <a:t>Lack of funding</a:t>
            </a:r>
          </a:p>
          <a:p>
            <a:pPr>
              <a:buFont typeface="Arial"/>
              <a:buChar char="•"/>
            </a:pPr>
            <a:r>
              <a:rPr lang="en-US" dirty="0" smtClean="0"/>
              <a:t>Lack of public </a:t>
            </a:r>
          </a:p>
          <a:p>
            <a:pPr marL="0" indent="0">
              <a:buNone/>
            </a:pPr>
            <a:r>
              <a:rPr lang="en-US" dirty="0"/>
              <a:t> </a:t>
            </a:r>
            <a:r>
              <a:rPr lang="en-US" dirty="0" smtClean="0"/>
              <a:t>  support</a:t>
            </a:r>
          </a:p>
          <a:p>
            <a:pPr lvl="1">
              <a:buFont typeface="Arial"/>
              <a:buChar char="•"/>
            </a:pPr>
            <a:endParaRPr lang="en-US" dirty="0"/>
          </a:p>
        </p:txBody>
      </p:sp>
      <p:pic>
        <p:nvPicPr>
          <p:cNvPr id="4" name="Picture 3" descr="Arctic Ocean Diversity (ArcOD) | Census of Marine Li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708" y="3643167"/>
            <a:ext cx="4341291" cy="3214833"/>
          </a:xfrm>
          <a:prstGeom prst="rect">
            <a:avLst/>
          </a:prstGeom>
        </p:spPr>
      </p:pic>
    </p:spTree>
    <p:extLst>
      <p:ext uri="{BB962C8B-B14F-4D97-AF65-F5344CB8AC3E}">
        <p14:creationId xmlns:p14="http://schemas.microsoft.com/office/powerpoint/2010/main" val="35184008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issues</a:t>
            </a:r>
            <a:endParaRPr lang="en-US" dirty="0"/>
          </a:p>
        </p:txBody>
      </p:sp>
      <p:pic>
        <p:nvPicPr>
          <p:cNvPr id="4" name="Picture 3" descr="Conservation’s elephant in the room » Science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211" y="1514236"/>
            <a:ext cx="6229578" cy="5343764"/>
          </a:xfrm>
          <a:prstGeom prst="rect">
            <a:avLst/>
          </a:prstGeom>
        </p:spPr>
      </p:pic>
    </p:spTree>
    <p:extLst>
      <p:ext uri="{BB962C8B-B14F-4D97-AF65-F5344CB8AC3E}">
        <p14:creationId xmlns:p14="http://schemas.microsoft.com/office/powerpoint/2010/main" val="3134837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sea invertebrate ecology: Overview</a:t>
            </a:r>
            <a:endParaRPr lang="en-US" dirty="0"/>
          </a:p>
        </p:txBody>
      </p:sp>
      <p:sp>
        <p:nvSpPr>
          <p:cNvPr id="3" name="Content Placeholder 2"/>
          <p:cNvSpPr>
            <a:spLocks noGrp="1"/>
          </p:cNvSpPr>
          <p:nvPr>
            <p:ph sz="quarter" idx="1"/>
          </p:nvPr>
        </p:nvSpPr>
        <p:spPr>
          <a:xfrm>
            <a:off x="300389" y="1912519"/>
            <a:ext cx="3488360" cy="4495800"/>
          </a:xfrm>
        </p:spPr>
        <p:txBody>
          <a:bodyPr>
            <a:normAutofit lnSpcReduction="10000"/>
          </a:bodyPr>
          <a:lstStyle/>
          <a:p>
            <a:pPr>
              <a:buFont typeface="Arial"/>
              <a:buChar char="•"/>
            </a:pPr>
            <a:r>
              <a:rPr lang="en-US" dirty="0" smtClean="0"/>
              <a:t>Life typically driven by energy from sun</a:t>
            </a:r>
          </a:p>
          <a:p>
            <a:pPr lvl="1">
              <a:buFont typeface="Arial"/>
              <a:buChar char="•"/>
            </a:pPr>
            <a:r>
              <a:rPr lang="en-US" dirty="0" smtClean="0"/>
              <a:t>Deep sea organisms must depend on nutrients found in chemical deposits and hydrothermal fluids</a:t>
            </a:r>
            <a:endParaRPr lang="en-US" dirty="0"/>
          </a:p>
        </p:txBody>
      </p:sp>
      <p:pic>
        <p:nvPicPr>
          <p:cNvPr id="4" name="Picture 3" descr="extreme environment deep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671" y="2207053"/>
            <a:ext cx="5196329" cy="3880561"/>
          </a:xfrm>
          <a:prstGeom prst="rect">
            <a:avLst/>
          </a:prstGeom>
        </p:spPr>
      </p:pic>
    </p:spTree>
    <p:extLst>
      <p:ext uri="{BB962C8B-B14F-4D97-AF65-F5344CB8AC3E}">
        <p14:creationId xmlns:p14="http://schemas.microsoft.com/office/powerpoint/2010/main" val="32660487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a:buFont typeface="Arial"/>
              <a:buChar char="•"/>
            </a:pPr>
            <a:r>
              <a:rPr lang="en-US" dirty="0" smtClean="0"/>
              <a:t>How do we encourage public support, funding and research for non-charismatic species?</a:t>
            </a:r>
            <a:endParaRPr lang="en-US" dirty="0"/>
          </a:p>
        </p:txBody>
      </p:sp>
      <p:pic>
        <p:nvPicPr>
          <p:cNvPr id="6" name="Picture 5" descr="oyster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17" y="4674541"/>
            <a:ext cx="4189481" cy="2135415"/>
          </a:xfrm>
          <a:prstGeom prst="rect">
            <a:avLst/>
          </a:prstGeom>
        </p:spPr>
      </p:pic>
      <p:pic>
        <p:nvPicPr>
          <p:cNvPr id="5" name="Picture 4" descr="sea star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509" y="2718503"/>
            <a:ext cx="2810336" cy="2540975"/>
          </a:xfrm>
          <a:prstGeom prst="rect">
            <a:avLst/>
          </a:prstGeom>
        </p:spPr>
      </p:pic>
      <p:pic>
        <p:nvPicPr>
          <p:cNvPr id="7" name="Picture 6" descr="abalone - Google Se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00" y="4370804"/>
            <a:ext cx="3089223" cy="2418331"/>
          </a:xfrm>
          <a:prstGeom prst="rect">
            <a:avLst/>
          </a:prstGeom>
        </p:spPr>
      </p:pic>
    </p:spTree>
    <p:extLst>
      <p:ext uri="{BB962C8B-B14F-4D97-AF65-F5344CB8AC3E}">
        <p14:creationId xmlns:p14="http://schemas.microsoft.com/office/powerpoint/2010/main" val="4893949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sea invertebrates: whale worm</a:t>
            </a:r>
            <a:endParaRPr lang="en-US" dirty="0"/>
          </a:p>
        </p:txBody>
      </p:sp>
      <p:sp>
        <p:nvSpPr>
          <p:cNvPr id="3" name="Content Placeholder 2"/>
          <p:cNvSpPr>
            <a:spLocks noGrp="1"/>
          </p:cNvSpPr>
          <p:nvPr>
            <p:ph sz="quarter" idx="1"/>
          </p:nvPr>
        </p:nvSpPr>
        <p:spPr>
          <a:xfrm>
            <a:off x="612648" y="1600200"/>
            <a:ext cx="8153400" cy="4944408"/>
          </a:xfrm>
        </p:spPr>
        <p:txBody>
          <a:bodyPr>
            <a:normAutofit lnSpcReduction="10000"/>
          </a:bodyPr>
          <a:lstStyle/>
          <a:p>
            <a:pPr>
              <a:buFont typeface="Arial"/>
              <a:buChar char="•"/>
            </a:pPr>
            <a:r>
              <a:rPr lang="en-US" i="1" dirty="0" err="1"/>
              <a:t>Osedax</a:t>
            </a:r>
            <a:r>
              <a:rPr lang="en-US" dirty="0"/>
              <a:t>- bone devourer</a:t>
            </a:r>
          </a:p>
          <a:p>
            <a:pPr>
              <a:buFont typeface="Arial"/>
              <a:buChar char="•"/>
            </a:pPr>
            <a:r>
              <a:rPr lang="en-US" dirty="0" smtClean="0"/>
              <a:t>Unique tubeworms that feed on the bones of dead whales</a:t>
            </a:r>
          </a:p>
          <a:p>
            <a:pPr>
              <a:buFont typeface="Arial"/>
              <a:buChar char="•"/>
            </a:pPr>
            <a:r>
              <a:rPr lang="en-US" dirty="0" smtClean="0"/>
              <a:t>Unique feeding strategy</a:t>
            </a:r>
          </a:p>
          <a:p>
            <a:pPr lvl="1">
              <a:buFont typeface="Arial"/>
              <a:buChar char="•"/>
            </a:pPr>
            <a:r>
              <a:rPr lang="en-US" dirty="0" smtClean="0"/>
              <a:t>Red feathery plumes extend in water and act as gills</a:t>
            </a:r>
          </a:p>
          <a:p>
            <a:pPr lvl="1">
              <a:buFont typeface="Arial"/>
              <a:buChar char="•"/>
            </a:pPr>
            <a:r>
              <a:rPr lang="en-US" dirty="0" smtClean="0"/>
              <a:t>Large egg sac </a:t>
            </a:r>
            <a:endParaRPr lang="en-US" dirty="0"/>
          </a:p>
          <a:p>
            <a:pPr marL="365760" lvl="1" indent="0">
              <a:buNone/>
            </a:pPr>
            <a:r>
              <a:rPr lang="en-US" dirty="0" smtClean="0"/>
              <a:t>   in whale bone</a:t>
            </a:r>
          </a:p>
          <a:p>
            <a:pPr lvl="1">
              <a:buFont typeface="Arial"/>
              <a:buChar char="•"/>
            </a:pPr>
            <a:r>
              <a:rPr lang="en-US" dirty="0" smtClean="0"/>
              <a:t>Roots filled </a:t>
            </a:r>
          </a:p>
          <a:p>
            <a:pPr marL="365760" lvl="1" indent="0">
              <a:buNone/>
            </a:pPr>
            <a:r>
              <a:rPr lang="en-US" dirty="0"/>
              <a:t> </a:t>
            </a:r>
            <a:r>
              <a:rPr lang="en-US" dirty="0" smtClean="0"/>
              <a:t>  with symbiotic</a:t>
            </a:r>
          </a:p>
          <a:p>
            <a:pPr marL="365760" lvl="1" indent="0">
              <a:buNone/>
            </a:pPr>
            <a:r>
              <a:rPr lang="en-US" dirty="0" smtClean="0"/>
              <a:t>   bacteria </a:t>
            </a:r>
          </a:p>
          <a:p>
            <a:pPr lvl="1">
              <a:buFont typeface="Arial"/>
              <a:buChar char="•"/>
            </a:pPr>
            <a:endParaRPr lang="en-US" dirty="0"/>
          </a:p>
        </p:txBody>
      </p:sp>
      <p:pic>
        <p:nvPicPr>
          <p:cNvPr id="4" name="Picture 3" descr="Whale worm, Deep Sea, Invertebrates, Osedax s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678" y="4256092"/>
            <a:ext cx="5333321" cy="2601907"/>
          </a:xfrm>
          <a:prstGeom prst="rect">
            <a:avLst/>
          </a:prstGeom>
        </p:spPr>
      </p:pic>
    </p:spTree>
    <p:extLst>
      <p:ext uri="{BB962C8B-B14F-4D97-AF65-F5344CB8AC3E}">
        <p14:creationId xmlns:p14="http://schemas.microsoft.com/office/powerpoint/2010/main" val="454318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Deep sea invertebrates: </a:t>
            </a:r>
            <a:r>
              <a:rPr lang="en-US" dirty="0" err="1" smtClean="0"/>
              <a:t>Bloodybelly</a:t>
            </a:r>
            <a:r>
              <a:rPr lang="en-US" dirty="0" smtClean="0"/>
              <a:t> comb jelly</a:t>
            </a:r>
            <a:endParaRPr lang="en-US" dirty="0"/>
          </a:p>
        </p:txBody>
      </p:sp>
      <p:sp>
        <p:nvSpPr>
          <p:cNvPr id="3" name="Content Placeholder 2"/>
          <p:cNvSpPr>
            <a:spLocks noGrp="1"/>
          </p:cNvSpPr>
          <p:nvPr>
            <p:ph sz="quarter" idx="1"/>
          </p:nvPr>
        </p:nvSpPr>
        <p:spPr>
          <a:xfrm>
            <a:off x="5866179" y="1715655"/>
            <a:ext cx="3159151" cy="4495800"/>
          </a:xfrm>
        </p:spPr>
        <p:txBody>
          <a:bodyPr>
            <a:normAutofit fontScale="92500"/>
          </a:bodyPr>
          <a:lstStyle/>
          <a:p>
            <a:pPr>
              <a:buFont typeface="Arial"/>
              <a:buChar char="•"/>
            </a:pPr>
            <a:r>
              <a:rPr lang="en-US" i="1" dirty="0" err="1" smtClean="0"/>
              <a:t>Lampoctena</a:t>
            </a:r>
            <a:r>
              <a:rPr lang="en-US" i="1" dirty="0" smtClean="0"/>
              <a:t>-</a:t>
            </a:r>
            <a:r>
              <a:rPr lang="en-US" dirty="0" smtClean="0"/>
              <a:t> “brilliant comb”</a:t>
            </a:r>
            <a:endParaRPr lang="en-US" i="1" dirty="0" smtClean="0"/>
          </a:p>
          <a:p>
            <a:pPr>
              <a:buFont typeface="Arial"/>
              <a:buChar char="•"/>
            </a:pPr>
            <a:r>
              <a:rPr lang="en-US" dirty="0" smtClean="0"/>
              <a:t>Always contain a blood-red stomach, sparkling display from light diffracting from cilia</a:t>
            </a:r>
          </a:p>
          <a:p>
            <a:pPr marL="0" indent="0">
              <a:buNone/>
            </a:pPr>
            <a:endParaRPr lang="en-US" dirty="0"/>
          </a:p>
        </p:txBody>
      </p:sp>
      <p:pic>
        <p:nvPicPr>
          <p:cNvPr id="4" name="Picture 3" descr="Bloodybelly comb jelly, Deep Sea, Invertebrates, Lampocteis cruentiv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0199"/>
            <a:ext cx="5629989" cy="3456710"/>
          </a:xfrm>
          <a:prstGeom prst="rect">
            <a:avLst/>
          </a:prstGeom>
        </p:spPr>
      </p:pic>
      <p:sp>
        <p:nvSpPr>
          <p:cNvPr id="5" name="Content Placeholder 2"/>
          <p:cNvSpPr txBox="1">
            <a:spLocks/>
          </p:cNvSpPr>
          <p:nvPr/>
        </p:nvSpPr>
        <p:spPr>
          <a:xfrm>
            <a:off x="0" y="5649493"/>
            <a:ext cx="9080009"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a:buChar char="•"/>
            </a:pPr>
            <a:r>
              <a:rPr lang="en-US" dirty="0" smtClean="0"/>
              <a:t>In darkness of deep sea, red colors appear as black- purpose of red pigmented stomach?</a:t>
            </a:r>
          </a:p>
          <a:p>
            <a:pPr marL="0" indent="0">
              <a:buFont typeface="Wingdings"/>
              <a:buNone/>
            </a:pPr>
            <a:endParaRPr lang="en-US" dirty="0"/>
          </a:p>
        </p:txBody>
      </p:sp>
    </p:spTree>
    <p:extLst>
      <p:ext uri="{BB962C8B-B14F-4D97-AF65-F5344CB8AC3E}">
        <p14:creationId xmlns:p14="http://schemas.microsoft.com/office/powerpoint/2010/main" val="3240928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Giant or Japanese spider crab</a:t>
            </a:r>
            <a:endParaRPr lang="en-US" dirty="0"/>
          </a:p>
        </p:txBody>
      </p:sp>
      <p:sp>
        <p:nvSpPr>
          <p:cNvPr id="3" name="Content Placeholder 2"/>
          <p:cNvSpPr>
            <a:spLocks noGrp="1"/>
          </p:cNvSpPr>
          <p:nvPr>
            <p:ph sz="quarter" idx="1"/>
          </p:nvPr>
        </p:nvSpPr>
        <p:spPr>
          <a:xfrm>
            <a:off x="612648" y="1600199"/>
            <a:ext cx="4431642" cy="3521577"/>
          </a:xfrm>
        </p:spPr>
        <p:txBody>
          <a:bodyPr>
            <a:normAutofit fontScale="77500" lnSpcReduction="20000"/>
          </a:bodyPr>
          <a:lstStyle/>
          <a:p>
            <a:pPr>
              <a:buFont typeface="Arial"/>
              <a:buChar char="•"/>
            </a:pPr>
            <a:r>
              <a:rPr lang="en-US" dirty="0" err="1" smtClean="0"/>
              <a:t>Infraorder</a:t>
            </a:r>
            <a:r>
              <a:rPr lang="en-US" dirty="0" smtClean="0"/>
              <a:t> </a:t>
            </a:r>
            <a:r>
              <a:rPr lang="en-US" dirty="0" err="1" smtClean="0"/>
              <a:t>Brachyura</a:t>
            </a:r>
            <a:r>
              <a:rPr lang="en-US" dirty="0" smtClean="0"/>
              <a:t>, </a:t>
            </a:r>
            <a:r>
              <a:rPr lang="en-US" i="1" dirty="0" err="1" smtClean="0"/>
              <a:t>Macrocheira</a:t>
            </a:r>
            <a:r>
              <a:rPr lang="en-US" i="1" dirty="0" smtClean="0"/>
              <a:t> </a:t>
            </a:r>
            <a:r>
              <a:rPr lang="en-US" i="1" dirty="0" err="1" smtClean="0"/>
              <a:t>kaempferi</a:t>
            </a:r>
            <a:r>
              <a:rPr lang="en-US" i="1" dirty="0" smtClean="0"/>
              <a:t> </a:t>
            </a:r>
          </a:p>
          <a:p>
            <a:pPr>
              <a:buFont typeface="Arial"/>
              <a:buChar char="•"/>
            </a:pPr>
            <a:r>
              <a:rPr lang="en-US" dirty="0" smtClean="0"/>
              <a:t>Greatest leg span of any arthropod, up to 12 </a:t>
            </a:r>
            <a:r>
              <a:rPr lang="en-US" dirty="0" err="1" smtClean="0"/>
              <a:t>ft</a:t>
            </a:r>
            <a:endParaRPr lang="en-US" dirty="0" smtClean="0"/>
          </a:p>
          <a:p>
            <a:pPr>
              <a:buFont typeface="Arial"/>
              <a:buChar char="•"/>
            </a:pPr>
            <a:r>
              <a:rPr lang="en-US" dirty="0" smtClean="0"/>
              <a:t>Differs from other crustaceans: first </a:t>
            </a:r>
            <a:r>
              <a:rPr lang="en-US" dirty="0" err="1" smtClean="0"/>
              <a:t>pleopods</a:t>
            </a:r>
            <a:r>
              <a:rPr lang="en-US" dirty="0" smtClean="0"/>
              <a:t> of males twisted</a:t>
            </a:r>
            <a:r>
              <a:rPr lang="en-US" dirty="0"/>
              <a:t> </a:t>
            </a:r>
            <a:r>
              <a:rPr lang="en-US" dirty="0" smtClean="0"/>
              <a:t>and primitive larvae</a:t>
            </a:r>
          </a:p>
          <a:p>
            <a:pPr>
              <a:buFont typeface="Arial"/>
              <a:buChar char="•"/>
            </a:pPr>
            <a:r>
              <a:rPr lang="en-US" dirty="0" smtClean="0"/>
              <a:t>Ecological importance for local fisheries</a:t>
            </a:r>
          </a:p>
        </p:txBody>
      </p:sp>
      <p:pic>
        <p:nvPicPr>
          <p:cNvPr id="5" name="Picture 4" descr="Google Image Result for http___i.telegraph.co.uk_multimedia_archive_01843_crabzilla_1843067i.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546" y="1528236"/>
            <a:ext cx="3417454" cy="3045750"/>
          </a:xfrm>
          <a:prstGeom prst="rect">
            <a:avLst/>
          </a:prstGeom>
        </p:spPr>
      </p:pic>
      <p:pic>
        <p:nvPicPr>
          <p:cNvPr id="6" name="Picture 5" descr="seacreaturesbnps_450x300.jpg (450×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4754397"/>
            <a:ext cx="3946721" cy="2080511"/>
          </a:xfrm>
          <a:prstGeom prst="rect">
            <a:avLst/>
          </a:prstGeom>
        </p:spPr>
      </p:pic>
      <p:pic>
        <p:nvPicPr>
          <p:cNvPr id="4" name="Picture 3" descr="Deep-Sea Creature Photos -- National Geograph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369" y="4306560"/>
            <a:ext cx="4584631" cy="2528348"/>
          </a:xfrm>
          <a:prstGeom prst="rect">
            <a:avLst/>
          </a:prstGeom>
        </p:spPr>
      </p:pic>
    </p:spTree>
    <p:extLst>
      <p:ext uri="{BB962C8B-B14F-4D97-AF65-F5344CB8AC3E}">
        <p14:creationId xmlns:p14="http://schemas.microsoft.com/office/powerpoint/2010/main" val="3998560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Deep sea hydrothermal vents</a:t>
            </a:r>
            <a:endParaRPr lang="en-US" dirty="0"/>
          </a:p>
        </p:txBody>
      </p:sp>
      <p:sp>
        <p:nvSpPr>
          <p:cNvPr id="3" name="Content Placeholder 2"/>
          <p:cNvSpPr>
            <a:spLocks noGrp="1"/>
          </p:cNvSpPr>
          <p:nvPr>
            <p:ph sz="quarter" idx="1"/>
          </p:nvPr>
        </p:nvSpPr>
        <p:spPr>
          <a:xfrm>
            <a:off x="179577" y="1602207"/>
            <a:ext cx="3635029" cy="4921924"/>
          </a:xfrm>
        </p:spPr>
        <p:txBody>
          <a:bodyPr>
            <a:normAutofit fontScale="92500" lnSpcReduction="10000"/>
          </a:bodyPr>
          <a:lstStyle/>
          <a:p>
            <a:pPr>
              <a:buFont typeface="Arial"/>
              <a:buChar char="•"/>
            </a:pPr>
            <a:r>
              <a:rPr lang="en-US" dirty="0" smtClean="0"/>
              <a:t>Volcanic activity-fissure that spews </a:t>
            </a:r>
            <a:r>
              <a:rPr lang="en-US" dirty="0" err="1" smtClean="0"/>
              <a:t>geothermally</a:t>
            </a:r>
            <a:r>
              <a:rPr lang="en-US" dirty="0" smtClean="0"/>
              <a:t> heated water </a:t>
            </a:r>
          </a:p>
          <a:p>
            <a:pPr>
              <a:buFont typeface="Arial"/>
              <a:buChar char="•"/>
            </a:pPr>
            <a:r>
              <a:rPr lang="en-US" dirty="0" smtClean="0"/>
              <a:t>Superheated water saturated with toxic chemicals</a:t>
            </a:r>
          </a:p>
          <a:p>
            <a:pPr>
              <a:buFont typeface="Arial"/>
              <a:buChar char="•"/>
            </a:pPr>
            <a:r>
              <a:rPr lang="en-US" dirty="0" smtClean="0"/>
              <a:t>Complex communities fueled by chemicals dissolved in vents</a:t>
            </a:r>
          </a:p>
          <a:p>
            <a:pPr marL="0" indent="0">
              <a:buNone/>
            </a:pPr>
            <a:endParaRPr lang="en-US" dirty="0"/>
          </a:p>
        </p:txBody>
      </p:sp>
      <p:pic>
        <p:nvPicPr>
          <p:cNvPr id="4" name="Picture 3" descr="File_Champagne vent white smokers.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235" y="1976639"/>
            <a:ext cx="5474130" cy="4121368"/>
          </a:xfrm>
          <a:prstGeom prst="rect">
            <a:avLst/>
          </a:prstGeom>
        </p:spPr>
      </p:pic>
    </p:spTree>
    <p:extLst>
      <p:ext uri="{BB962C8B-B14F-4D97-AF65-F5344CB8AC3E}">
        <p14:creationId xmlns:p14="http://schemas.microsoft.com/office/powerpoint/2010/main" val="1240360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sea hydrothermal vent ecology</a:t>
            </a:r>
            <a:endParaRPr lang="en-US" dirty="0"/>
          </a:p>
        </p:txBody>
      </p:sp>
      <p:sp>
        <p:nvSpPr>
          <p:cNvPr id="3" name="Content Placeholder 2"/>
          <p:cNvSpPr>
            <a:spLocks noGrp="1"/>
          </p:cNvSpPr>
          <p:nvPr>
            <p:ph sz="quarter" idx="1"/>
          </p:nvPr>
        </p:nvSpPr>
        <p:spPr>
          <a:xfrm>
            <a:off x="612648" y="1600200"/>
            <a:ext cx="8153400" cy="2906269"/>
          </a:xfrm>
        </p:spPr>
        <p:txBody>
          <a:bodyPr>
            <a:normAutofit fontScale="92500"/>
          </a:bodyPr>
          <a:lstStyle/>
          <a:p>
            <a:pPr>
              <a:buFont typeface="Arial"/>
              <a:buChar char="•"/>
            </a:pPr>
            <a:r>
              <a:rPr lang="en-US" dirty="0"/>
              <a:t>Communities able to sustain vast amounts of life due to chemosynthetic bacteria</a:t>
            </a:r>
          </a:p>
          <a:p>
            <a:pPr lvl="1">
              <a:buFont typeface="Arial"/>
              <a:buChar char="•"/>
            </a:pPr>
            <a:r>
              <a:rPr lang="en-US" dirty="0"/>
              <a:t>Water rich in dissolved minerals</a:t>
            </a:r>
          </a:p>
          <a:p>
            <a:pPr lvl="1">
              <a:buFont typeface="Arial"/>
              <a:buChar char="•"/>
            </a:pPr>
            <a:r>
              <a:rPr lang="en-US" dirty="0"/>
              <a:t>Chemoautotrophic bacteria- sulfur compounds</a:t>
            </a:r>
          </a:p>
          <a:p>
            <a:pPr>
              <a:buFont typeface="Arial"/>
              <a:buChar char="•"/>
            </a:pPr>
            <a:r>
              <a:rPr lang="en-US" dirty="0" smtClean="0"/>
              <a:t>Instead of sunlight, rely on hydrogen sulfide</a:t>
            </a:r>
          </a:p>
        </p:txBody>
      </p:sp>
      <p:pic>
        <p:nvPicPr>
          <p:cNvPr id="4" name="Picture 3" descr="WWF - Deep sea ecology_ hydrothermal vents and cold see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893" y="4112965"/>
            <a:ext cx="3797300" cy="2654300"/>
          </a:xfrm>
          <a:prstGeom prst="rect">
            <a:avLst/>
          </a:prstGeom>
        </p:spPr>
      </p:pic>
    </p:spTree>
    <p:extLst>
      <p:ext uri="{BB962C8B-B14F-4D97-AF65-F5344CB8AC3E}">
        <p14:creationId xmlns:p14="http://schemas.microsoft.com/office/powerpoint/2010/main" val="1601517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tube worms</a:t>
            </a:r>
            <a:endParaRPr lang="en-US" dirty="0"/>
          </a:p>
        </p:txBody>
      </p:sp>
      <p:sp>
        <p:nvSpPr>
          <p:cNvPr id="3" name="Content Placeholder 2"/>
          <p:cNvSpPr>
            <a:spLocks noGrp="1"/>
          </p:cNvSpPr>
          <p:nvPr>
            <p:ph sz="quarter" idx="1"/>
          </p:nvPr>
        </p:nvSpPr>
        <p:spPr>
          <a:xfrm>
            <a:off x="612648" y="1600200"/>
            <a:ext cx="8153400" cy="2384336"/>
          </a:xfrm>
        </p:spPr>
        <p:txBody>
          <a:bodyPr>
            <a:normAutofit lnSpcReduction="10000"/>
          </a:bodyPr>
          <a:lstStyle/>
          <a:p>
            <a:pPr>
              <a:buFont typeface="Arial"/>
              <a:buChar char="•"/>
            </a:pPr>
            <a:r>
              <a:rPr lang="en-US" dirty="0" smtClean="0"/>
              <a:t>2 species </a:t>
            </a:r>
            <a:r>
              <a:rPr lang="en-US" i="1" dirty="0" err="1" smtClean="0"/>
              <a:t>Tevnia</a:t>
            </a:r>
            <a:r>
              <a:rPr lang="en-US" i="1" dirty="0" smtClean="0"/>
              <a:t> </a:t>
            </a:r>
            <a:r>
              <a:rPr lang="en-US" i="1" dirty="0" err="1" smtClean="0"/>
              <a:t>jerichonana</a:t>
            </a:r>
            <a:r>
              <a:rPr lang="en-US" i="1" dirty="0" smtClean="0"/>
              <a:t> </a:t>
            </a:r>
            <a:r>
              <a:rPr lang="en-US" dirty="0" smtClean="0"/>
              <a:t>and </a:t>
            </a:r>
            <a:r>
              <a:rPr lang="en-US" i="1" dirty="0" err="1" smtClean="0"/>
              <a:t>Riftia</a:t>
            </a:r>
            <a:r>
              <a:rPr lang="en-US" i="1" dirty="0" smtClean="0"/>
              <a:t> </a:t>
            </a:r>
            <a:r>
              <a:rPr lang="en-US" i="1" dirty="0" err="1" smtClean="0"/>
              <a:t>pachyptila</a:t>
            </a:r>
            <a:endParaRPr lang="en-US" dirty="0" smtClean="0"/>
          </a:p>
          <a:p>
            <a:pPr>
              <a:buFont typeface="Arial"/>
              <a:buChar char="•"/>
            </a:pPr>
            <a:r>
              <a:rPr lang="en-US" dirty="0" smtClean="0"/>
              <a:t>Withstand pressure, freezing temps, lack of sunlight, and hydrothermal vents</a:t>
            </a:r>
          </a:p>
          <a:p>
            <a:pPr>
              <a:buFont typeface="Arial"/>
              <a:buChar char="•"/>
            </a:pPr>
            <a:r>
              <a:rPr lang="en-US" dirty="0" smtClean="0"/>
              <a:t>Can grow to be over 2 </a:t>
            </a:r>
            <a:r>
              <a:rPr lang="en-US" dirty="0" err="1" smtClean="0"/>
              <a:t>ft</a:t>
            </a:r>
            <a:r>
              <a:rPr lang="en-US" dirty="0" smtClean="0"/>
              <a:t> tall!</a:t>
            </a:r>
          </a:p>
        </p:txBody>
      </p:sp>
      <p:pic>
        <p:nvPicPr>
          <p:cNvPr id="4" name="Picture 3" descr="Deep-Sea Creature Photos -- National Geographic-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4536"/>
            <a:ext cx="5123026" cy="2873464"/>
          </a:xfrm>
          <a:prstGeom prst="rect">
            <a:avLst/>
          </a:prstGeom>
        </p:spPr>
      </p:pic>
      <p:sp>
        <p:nvSpPr>
          <p:cNvPr id="6" name="Content Placeholder 2"/>
          <p:cNvSpPr txBox="1">
            <a:spLocks/>
          </p:cNvSpPr>
          <p:nvPr/>
        </p:nvSpPr>
        <p:spPr>
          <a:xfrm>
            <a:off x="5192298" y="3961445"/>
            <a:ext cx="3859338" cy="2873464"/>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a:buChar char="•"/>
            </a:pPr>
            <a:r>
              <a:rPr lang="en-US" dirty="0"/>
              <a:t>Red plumes contain hemoglobin</a:t>
            </a:r>
          </a:p>
          <a:p>
            <a:pPr lvl="1">
              <a:buFont typeface="Arial"/>
              <a:buChar char="•"/>
            </a:pPr>
            <a:r>
              <a:rPr lang="en-US" dirty="0"/>
              <a:t>Hydrogen sulfide transferred to bacteria inside worm</a:t>
            </a:r>
          </a:p>
          <a:p>
            <a:pPr lvl="1">
              <a:buFont typeface="Arial"/>
              <a:buChar char="•"/>
            </a:pPr>
            <a:r>
              <a:rPr lang="en-US" dirty="0"/>
              <a:t>Bacteria nourish worm with carbon compounds</a:t>
            </a:r>
          </a:p>
          <a:p>
            <a:endParaRPr lang="en-US" dirty="0"/>
          </a:p>
          <a:p>
            <a:pPr>
              <a:buFont typeface="Arial"/>
              <a:buChar char="•"/>
            </a:pPr>
            <a:endParaRPr lang="en-US" dirty="0" smtClean="0"/>
          </a:p>
        </p:txBody>
      </p:sp>
    </p:spTree>
    <p:extLst>
      <p:ext uri="{BB962C8B-B14F-4D97-AF65-F5344CB8AC3E}">
        <p14:creationId xmlns:p14="http://schemas.microsoft.com/office/powerpoint/2010/main" val="11168402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4050</TotalTime>
  <Words>3298</Words>
  <Application>Microsoft Macintosh PowerPoint</Application>
  <PresentationFormat>On-screen Show (4:3)</PresentationFormat>
  <Paragraphs>248</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Life in Extreme Environments OR some things you wanted to learn about!</vt:lpstr>
      <vt:lpstr>An overview</vt:lpstr>
      <vt:lpstr>Deep sea invertebrate ecology: Overview</vt:lpstr>
      <vt:lpstr>Deep sea invertebrates: whale worm</vt:lpstr>
      <vt:lpstr>Deep sea invertebrates: Bloodybelly comb jelly</vt:lpstr>
      <vt:lpstr>Giant or Japanese spider crab</vt:lpstr>
      <vt:lpstr>Deep sea hydrothermal vents</vt:lpstr>
      <vt:lpstr>Deep sea hydrothermal vent ecology</vt:lpstr>
      <vt:lpstr>Giant tube worms</vt:lpstr>
      <vt:lpstr>Pompeii worm</vt:lpstr>
      <vt:lpstr>Pompeii worm heat tolerance</vt:lpstr>
      <vt:lpstr>Deep sea ecological importance</vt:lpstr>
      <vt:lpstr>Deep sea conservation</vt:lpstr>
      <vt:lpstr>PowerPoint Presentation</vt:lpstr>
      <vt:lpstr>Invertebrates and the Arctic</vt:lpstr>
      <vt:lpstr>Cold tolerance problems</vt:lpstr>
      <vt:lpstr>Cold tolerance strategies: Copepods</vt:lpstr>
      <vt:lpstr>Cold tolerance strategies: Krill</vt:lpstr>
      <vt:lpstr>Cold tolerance strategies: Insects</vt:lpstr>
      <vt:lpstr>Surviving ice formation</vt:lpstr>
      <vt:lpstr>Freeze Tolerance</vt:lpstr>
      <vt:lpstr>Freeze Avoidance</vt:lpstr>
      <vt:lpstr>Antifreeze Proteins</vt:lpstr>
      <vt:lpstr>Dehydration/Dessication</vt:lpstr>
      <vt:lpstr>Life cycles in Arctic regions</vt:lpstr>
      <vt:lpstr>Arctic algal blooms</vt:lpstr>
      <vt:lpstr>PowerPoint Presentation</vt:lpstr>
      <vt:lpstr>Issues </vt:lpstr>
      <vt:lpstr>Conservation issues</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Invertebrate Ethology, Deep Sea, Arctic, and Tropical Invertebrates, OR everything you wanted to learn about!</dc:title>
  <dc:creator>Claire Ellis</dc:creator>
  <cp:lastModifiedBy>Claire Ellis</cp:lastModifiedBy>
  <cp:revision>80</cp:revision>
  <dcterms:created xsi:type="dcterms:W3CDTF">2013-05-28T16:38:15Z</dcterms:created>
  <dcterms:modified xsi:type="dcterms:W3CDTF">2013-06-03T15:40:03Z</dcterms:modified>
</cp:coreProperties>
</file>