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31089600" cy="31089600"/>
  <p:notesSz cx="6858000" cy="9144000"/>
  <p:defaultTextStyle>
    <a:defPPr>
      <a:defRPr lang="en-US"/>
    </a:defPPr>
    <a:lvl1pPr marL="0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1776542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54" autoAdjust="0"/>
  </p:normalViewPr>
  <p:slideViewPr>
    <p:cSldViewPr snapToGrid="0" snapToObjects="1">
      <p:cViewPr varScale="1">
        <p:scale>
          <a:sx n="19" d="100"/>
          <a:sy n="19" d="100"/>
        </p:scale>
        <p:origin x="-2160" y="-120"/>
      </p:cViewPr>
      <p:guideLst>
        <p:guide orient="horz" pos="9792"/>
        <p:guide pos="97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9657929"/>
            <a:ext cx="264261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0" y="17617440"/>
            <a:ext cx="217627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9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39106" y="5642189"/>
            <a:ext cx="23781385" cy="1202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4154" y="5642189"/>
            <a:ext cx="70836790" cy="1202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4" y="19977949"/>
            <a:ext cx="26426160" cy="617474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4" y="13177101"/>
            <a:ext cx="26426160" cy="680084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4156" y="32888767"/>
            <a:ext cx="47309086" cy="93009720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11400" y="32888767"/>
            <a:ext cx="47309089" cy="93009720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1245026"/>
            <a:ext cx="279806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6959179"/>
            <a:ext cx="13736639" cy="2900254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9859433"/>
            <a:ext cx="13736639" cy="17912506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087" y="6959179"/>
            <a:ext cx="13742035" cy="2900254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087" y="9859433"/>
            <a:ext cx="13742035" cy="17912506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1237827"/>
            <a:ext cx="10228264" cy="526796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170" y="1237829"/>
            <a:ext cx="17379950" cy="2653411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2" y="6505789"/>
            <a:ext cx="10228264" cy="2126615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79" y="21762720"/>
            <a:ext cx="18653760" cy="256921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779" y="2777913"/>
            <a:ext cx="18653760" cy="1865376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779" y="24331932"/>
            <a:ext cx="18653760" cy="364870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1245026"/>
            <a:ext cx="27980640" cy="51816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7254242"/>
            <a:ext cx="27980640" cy="2051769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" y="28815456"/>
            <a:ext cx="7254240" cy="16552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30F0-2673-9C48-B1DA-9135BE70AC45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280" y="28815456"/>
            <a:ext cx="9845040" cy="16552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80880" y="28815456"/>
            <a:ext cx="7254240" cy="16552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2117-FF35-F14B-B097-1DB1A04C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76542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1776542" rtl="0" eaLnBrk="1" latinLnBrk="0" hangingPunct="1">
        <a:spcBef>
          <a:spcPct val="20000"/>
        </a:spcBef>
        <a:buFont typeface="Arial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1776542" rtl="0" eaLnBrk="1" latinLnBrk="0" hangingPunct="1">
        <a:spcBef>
          <a:spcPct val="20000"/>
        </a:spcBef>
        <a:buFont typeface="Arial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1776542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1776542" rtl="0" eaLnBrk="1" latinLnBrk="0" hangingPunct="1">
        <a:spcBef>
          <a:spcPct val="20000"/>
        </a:spcBef>
        <a:buFont typeface="Arial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1776542" rtl="0" eaLnBrk="1" latinLnBrk="0" hangingPunct="1">
        <a:spcBef>
          <a:spcPct val="20000"/>
        </a:spcBef>
        <a:buFont typeface="Arial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1776542" rtl="0" eaLnBrk="1" latinLnBrk="0" hangingPunct="1">
        <a:spcBef>
          <a:spcPct val="20000"/>
        </a:spcBef>
        <a:buFont typeface="Arial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1776542" rtl="0" eaLnBrk="1" latinLnBrk="0" hangingPunct="1">
        <a:spcBef>
          <a:spcPct val="20000"/>
        </a:spcBef>
        <a:buFont typeface="Arial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1776542" rtl="0" eaLnBrk="1" latinLnBrk="0" hangingPunct="1">
        <a:spcBef>
          <a:spcPct val="20000"/>
        </a:spcBef>
        <a:buFont typeface="Arial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1776542" rtl="0" eaLnBrk="1" latinLnBrk="0" hangingPunct="1">
        <a:spcBef>
          <a:spcPct val="20000"/>
        </a:spcBef>
        <a:buFont typeface="Arial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1776542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tiff"/><Relationship Id="rId6" Type="http://schemas.openxmlformats.org/officeDocument/2006/relationships/image" Target="../media/image5.emf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52334" y="342406"/>
            <a:ext cx="30513416" cy="2670075"/>
          </a:xfrm>
          <a:prstGeom prst="rect">
            <a:avLst/>
          </a:prstGeom>
          <a:solidFill>
            <a:schemeClr val="tx2">
              <a:lumMod val="50000"/>
            </a:schemeClr>
          </a:solidFill>
          <a:ln w="1016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2334" y="342406"/>
            <a:ext cx="30505320" cy="25722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000" b="1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Epigenetic Modifications in </a:t>
            </a:r>
            <a:r>
              <a:rPr lang="en-US" sz="5000" b="1" i="1" dirty="0" err="1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Crassostrea</a:t>
            </a:r>
            <a:r>
              <a:rPr lang="en-US" sz="5000" b="1" i="1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5000" b="1" i="1" dirty="0" err="1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gigas</a:t>
            </a:r>
            <a:r>
              <a:rPr lang="en-US" sz="5000" b="1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5000" dirty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Claire</a:t>
            </a:r>
            <a:r>
              <a:rPr lang="en-US" sz="5000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 H. Ellis and Steven B. Roberts</a:t>
            </a:r>
            <a:br>
              <a:rPr lang="en-US" sz="5000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3600" dirty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School of</a:t>
            </a:r>
            <a:r>
              <a:rPr lang="en-US" sz="3600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 Aquatic and Fishery Sciences</a:t>
            </a:r>
            <a:r>
              <a:rPr lang="en-US" sz="5000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3600" dirty="0" smtClean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University </a:t>
            </a:r>
            <a:r>
              <a:rPr lang="en-US" sz="3600" dirty="0">
                <a:solidFill>
                  <a:schemeClr val="bg1"/>
                </a:solidFill>
                <a:latin typeface="Baskerville" charset="0"/>
                <a:ea typeface="ＭＳ Ｐゴシック" pitchFamily="34" charset="-128"/>
                <a:cs typeface="ＭＳ Ｐゴシック" pitchFamily="34" charset="-128"/>
              </a:rPr>
              <a:t>of Washington, Seattle, WA</a:t>
            </a:r>
            <a:endParaRPr lang="en-US" sz="36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259080" y="3319462"/>
            <a:ext cx="15285720" cy="6881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016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323850" y="3332957"/>
            <a:ext cx="15285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dirty="0">
              <a:latin typeface="Baskerville" charset="0"/>
            </a:endParaRPr>
          </a:p>
        </p:txBody>
      </p:sp>
      <p:sp>
        <p:nvSpPr>
          <p:cNvPr id="13327" name="TextBox 125"/>
          <p:cNvSpPr txBox="1">
            <a:spLocks noChangeArrowheads="1"/>
          </p:cNvSpPr>
          <p:nvPr/>
        </p:nvSpPr>
        <p:spPr bwMode="auto">
          <a:xfrm>
            <a:off x="516507" y="3877361"/>
            <a:ext cx="61531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800" dirty="0" smtClean="0">
                <a:latin typeface="Baskerville" charset="0"/>
              </a:rPr>
              <a:t> The Pacific oyster </a:t>
            </a:r>
            <a:r>
              <a:rPr lang="en-US" sz="2800" i="1" dirty="0" err="1" smtClean="0">
                <a:latin typeface="Baskerville" charset="0"/>
              </a:rPr>
              <a:t>Crassostrea</a:t>
            </a:r>
            <a:r>
              <a:rPr lang="en-US" sz="2800" i="1" dirty="0" smtClean="0">
                <a:latin typeface="Baskerville" charset="0"/>
              </a:rPr>
              <a:t> </a:t>
            </a:r>
            <a:r>
              <a:rPr lang="en-US" sz="2800" i="1" dirty="0" err="1" smtClean="0">
                <a:latin typeface="Baskerville" charset="0"/>
              </a:rPr>
              <a:t>gigas</a:t>
            </a:r>
            <a:r>
              <a:rPr lang="en-US" sz="2800" i="1" dirty="0" smtClean="0">
                <a:latin typeface="Baskerville" charset="0"/>
              </a:rPr>
              <a:t> </a:t>
            </a:r>
            <a:r>
              <a:rPr lang="en-US" sz="2800" dirty="0" smtClean="0">
                <a:latin typeface="Baskerville" charset="0"/>
              </a:rPr>
              <a:t>is the principal commercial oyster species of the West coast</a:t>
            </a:r>
            <a:endParaRPr lang="en-US" sz="2800" i="1" dirty="0" smtClean="0">
              <a:latin typeface="Baskerville" charset="0"/>
            </a:endParaRPr>
          </a:p>
          <a:p>
            <a:pPr>
              <a:buFont typeface="Times" charset="0"/>
              <a:buChar char="•"/>
            </a:pPr>
            <a:r>
              <a:rPr lang="en-US" sz="2800" i="1" dirty="0" smtClean="0">
                <a:latin typeface="Baskerville" charset="0"/>
              </a:rPr>
              <a:t> C. </a:t>
            </a:r>
            <a:r>
              <a:rPr lang="en-US" sz="2800" i="1" dirty="0" err="1" smtClean="0">
                <a:latin typeface="Baskerville" charset="0"/>
              </a:rPr>
              <a:t>gigas</a:t>
            </a:r>
            <a:r>
              <a:rPr lang="en-US" sz="2800" i="1" dirty="0" smtClean="0">
                <a:latin typeface="Baskerville" charset="0"/>
              </a:rPr>
              <a:t> </a:t>
            </a:r>
            <a:r>
              <a:rPr lang="en-US" sz="2800" dirty="0" smtClean="0">
                <a:latin typeface="Baskerville" charset="0"/>
              </a:rPr>
              <a:t>is exposed to environmental variations including changes in temperature, pH, and oxygen levels</a:t>
            </a:r>
          </a:p>
          <a:p>
            <a:pPr>
              <a:buFont typeface="Times" charset="0"/>
              <a:buChar char="•"/>
            </a:pPr>
            <a:r>
              <a:rPr lang="en-US" sz="2800" dirty="0" smtClean="0">
                <a:latin typeface="Baskerville" charset="0"/>
              </a:rPr>
              <a:t> Lives at a range of tidal heights and routinely encounters large seasonal fluctuations in temperatures</a:t>
            </a:r>
          </a:p>
          <a:p>
            <a:pPr>
              <a:buFont typeface="Times" charset="0"/>
              <a:buChar char="•"/>
            </a:pPr>
            <a:r>
              <a:rPr lang="en-US" sz="2800" dirty="0" smtClean="0">
                <a:latin typeface="Baskerville" charset="0"/>
              </a:rPr>
              <a:t> Excellent model to study environmental effects on genetic modifications- genomic resources for this species are available and epigenetic modifications by DNA </a:t>
            </a:r>
            <a:r>
              <a:rPr lang="en-US" sz="2800" dirty="0" err="1" smtClean="0">
                <a:latin typeface="Baskerville" charset="0"/>
              </a:rPr>
              <a:t>methylation</a:t>
            </a:r>
            <a:r>
              <a:rPr lang="en-US" sz="2800" dirty="0" smtClean="0">
                <a:latin typeface="Baskerville" charset="0"/>
              </a:rPr>
              <a:t> have been described.</a:t>
            </a:r>
            <a:endParaRPr lang="en-US" sz="2800" dirty="0">
              <a:latin typeface="Baskerville" charset="0"/>
            </a:endParaRPr>
          </a:p>
        </p:txBody>
      </p:sp>
      <p:sp>
        <p:nvSpPr>
          <p:cNvPr id="13328" name="Text Box 25"/>
          <p:cNvSpPr txBox="1">
            <a:spLocks noChangeArrowheads="1"/>
          </p:cNvSpPr>
          <p:nvPr/>
        </p:nvSpPr>
        <p:spPr bwMode="auto">
          <a:xfrm>
            <a:off x="7151370" y="8694977"/>
            <a:ext cx="4210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333333"/>
                </a:solidFill>
                <a:latin typeface="Baskerville" charset="0"/>
              </a:rPr>
              <a:t>Anatomy of the Pacific oyster (</a:t>
            </a:r>
            <a:r>
              <a:rPr lang="en-US" sz="2000" b="1" i="1" dirty="0" smtClean="0">
                <a:solidFill>
                  <a:srgbClr val="333333"/>
                </a:solidFill>
                <a:latin typeface="Baskerville" charset="0"/>
              </a:rPr>
              <a:t>C. </a:t>
            </a:r>
            <a:r>
              <a:rPr lang="en-US" sz="2000" b="1" i="1" dirty="0" err="1" smtClean="0">
                <a:solidFill>
                  <a:srgbClr val="333333"/>
                </a:solidFill>
                <a:latin typeface="Baskerville" charset="0"/>
              </a:rPr>
              <a:t>gigas</a:t>
            </a:r>
            <a:r>
              <a:rPr lang="en-US" sz="2000" b="1" i="1" dirty="0" smtClean="0">
                <a:solidFill>
                  <a:srgbClr val="333333"/>
                </a:solidFill>
                <a:latin typeface="Baskerville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333333"/>
                </a:solidFill>
                <a:latin typeface="Baskerville" charset="0"/>
              </a:rPr>
              <a:t>Source: </a:t>
            </a:r>
            <a:r>
              <a:rPr lang="en-US" sz="1600" b="1" dirty="0" err="1" smtClean="0">
                <a:solidFill>
                  <a:srgbClr val="333333"/>
                </a:solidFill>
                <a:latin typeface="Baskerville" charset="0"/>
              </a:rPr>
              <a:t>http://www.sea-ex.com/fishphotos/oyster-pacific.htm</a:t>
            </a:r>
            <a:endParaRPr lang="en-US" sz="1600" b="1" dirty="0">
              <a:solidFill>
                <a:srgbClr val="333333"/>
              </a:solidFill>
              <a:latin typeface="Baskerville" charset="0"/>
            </a:endParaRPr>
          </a:p>
        </p:txBody>
      </p:sp>
      <p:sp>
        <p:nvSpPr>
          <p:cNvPr id="13329" name="TextBox 127"/>
          <p:cNvSpPr>
            <a:spLocks noChangeArrowheads="1"/>
          </p:cNvSpPr>
          <p:nvPr/>
        </p:nvSpPr>
        <p:spPr bwMode="auto">
          <a:xfrm>
            <a:off x="11912600" y="4589464"/>
            <a:ext cx="3378200" cy="4741724"/>
          </a:xfrm>
          <a:prstGeom prst="roundRect">
            <a:avLst>
              <a:gd name="adj" fmla="val 16667"/>
            </a:avLst>
          </a:prstGeom>
          <a:solidFill>
            <a:srgbClr val="FEFF95"/>
          </a:solidFill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Baskerville" charset="0"/>
              </a:rPr>
              <a:t>The objective of</a:t>
            </a:r>
            <a:r>
              <a:rPr lang="en-US" sz="2800" b="1" dirty="0" smtClean="0">
                <a:latin typeface="Baskerville" charset="0"/>
              </a:rPr>
              <a:t> this study is to use </a:t>
            </a:r>
            <a:r>
              <a:rPr lang="en-US" sz="2800" b="1" i="1" dirty="0" smtClean="0">
                <a:latin typeface="Baskerville" charset="0"/>
              </a:rPr>
              <a:t>C. </a:t>
            </a:r>
            <a:r>
              <a:rPr lang="en-US" sz="2800" b="1" i="1" dirty="0" err="1" smtClean="0">
                <a:latin typeface="Baskerville" charset="0"/>
              </a:rPr>
              <a:t>gigas</a:t>
            </a:r>
            <a:r>
              <a:rPr lang="en-US" sz="2800" b="1" i="1" dirty="0">
                <a:latin typeface="Baskerville" charset="0"/>
              </a:rPr>
              <a:t> </a:t>
            </a:r>
            <a:r>
              <a:rPr lang="en-US" sz="2800" b="1" dirty="0" smtClean="0">
                <a:latin typeface="Baskerville" charset="0"/>
              </a:rPr>
              <a:t>as a model organism to characterize the relationship between DNA methylation and environmental fluctuations</a:t>
            </a:r>
            <a:r>
              <a:rPr lang="en-US" sz="2800" b="1" i="1" dirty="0" smtClean="0">
                <a:latin typeface="Baskerville" charset="0"/>
              </a:rPr>
              <a:t>.</a:t>
            </a:r>
            <a:endParaRPr lang="en-US" sz="2800" dirty="0"/>
          </a:p>
        </p:txBody>
      </p:sp>
      <p:sp>
        <p:nvSpPr>
          <p:cNvPr id="13330" name="Rectangle 4"/>
          <p:cNvSpPr>
            <a:spLocks noChangeArrowheads="1"/>
          </p:cNvSpPr>
          <p:nvPr/>
        </p:nvSpPr>
        <p:spPr bwMode="auto">
          <a:xfrm>
            <a:off x="259080" y="10444162"/>
            <a:ext cx="15220950" cy="7691438"/>
          </a:xfrm>
          <a:prstGeom prst="rect">
            <a:avLst/>
          </a:prstGeom>
          <a:solidFill>
            <a:schemeClr val="tx2">
              <a:lumMod val="50000"/>
            </a:schemeClr>
          </a:solidFill>
          <a:ln w="1016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31" name="Text Box 5"/>
          <p:cNvSpPr txBox="1">
            <a:spLocks noChangeArrowheads="1"/>
          </p:cNvSpPr>
          <p:nvPr/>
        </p:nvSpPr>
        <p:spPr bwMode="auto">
          <a:xfrm>
            <a:off x="259080" y="10444164"/>
            <a:ext cx="15220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  <a:latin typeface="Baskerville" charset="0"/>
              </a:rPr>
              <a:t>DNA </a:t>
            </a:r>
            <a:r>
              <a:rPr lang="en-US" sz="3600" b="1" dirty="0" err="1" smtClean="0">
                <a:solidFill>
                  <a:srgbClr val="FFFFFF"/>
                </a:solidFill>
                <a:latin typeface="Baskerville" charset="0"/>
              </a:rPr>
              <a:t>methylation</a:t>
            </a:r>
            <a:r>
              <a:rPr lang="en-US" sz="3600" b="1" dirty="0" smtClean="0">
                <a:solidFill>
                  <a:srgbClr val="FFFFFF"/>
                </a:solidFill>
                <a:latin typeface="Baskerville" charset="0"/>
              </a:rPr>
              <a:t> as as mechanism to increase adaptive potential in invertebrates.</a:t>
            </a:r>
            <a:endParaRPr lang="en-US" sz="3600" dirty="0">
              <a:solidFill>
                <a:srgbClr val="FFFFFF"/>
              </a:solidFill>
              <a:latin typeface="Baskerville" charset="0"/>
            </a:endParaRPr>
          </a:p>
        </p:txBody>
      </p:sp>
      <p:sp>
        <p:nvSpPr>
          <p:cNvPr id="13337" name="Text Box 206"/>
          <p:cNvSpPr txBox="1">
            <a:spLocks noChangeArrowheads="1"/>
          </p:cNvSpPr>
          <p:nvPr/>
        </p:nvSpPr>
        <p:spPr bwMode="auto">
          <a:xfrm>
            <a:off x="11080750" y="11408192"/>
            <a:ext cx="421005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FFFF"/>
                </a:solidFill>
                <a:latin typeface="Baskerville" charset="0"/>
              </a:rPr>
              <a:t>A combination of high-throughput sequencing and DNA tiling array analysis will be coupled with methylation enrichment to determine genome wide methylation distribution and assess how specific DNA methylation patterns influence transcriptional activity.</a:t>
            </a:r>
            <a:endParaRPr lang="en-US" sz="2400" b="1" dirty="0" smtClean="0">
              <a:solidFill>
                <a:srgbClr val="FFFFFF"/>
              </a:solidFill>
              <a:latin typeface="Baskerville" charset="0"/>
            </a:endParaRPr>
          </a:p>
        </p:txBody>
      </p:sp>
      <p:sp>
        <p:nvSpPr>
          <p:cNvPr id="13339" name="Right Arrow 268"/>
          <p:cNvSpPr>
            <a:spLocks noChangeArrowheads="1"/>
          </p:cNvSpPr>
          <p:nvPr/>
        </p:nvSpPr>
        <p:spPr bwMode="auto">
          <a:xfrm>
            <a:off x="9974580" y="11820525"/>
            <a:ext cx="842010" cy="32385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23850" y="18408649"/>
            <a:ext cx="15285720" cy="12357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016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23850" y="18381484"/>
            <a:ext cx="152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Baskerville" charset="0"/>
              </a:rPr>
              <a:t>Visualization of the </a:t>
            </a:r>
            <a:r>
              <a:rPr lang="en-US" sz="3600" b="1" i="1" dirty="0" smtClean="0">
                <a:solidFill>
                  <a:srgbClr val="000000"/>
                </a:solidFill>
                <a:latin typeface="Baskerville" charset="0"/>
              </a:rPr>
              <a:t>C. </a:t>
            </a:r>
            <a:r>
              <a:rPr lang="en-US" sz="3600" b="1" i="1" dirty="0" err="1" smtClean="0">
                <a:solidFill>
                  <a:srgbClr val="000000"/>
                </a:solidFill>
                <a:latin typeface="Baskerville" charset="0"/>
              </a:rPr>
              <a:t>gigas</a:t>
            </a:r>
            <a:r>
              <a:rPr lang="en-US" sz="3600" b="1" dirty="0" smtClean="0">
                <a:solidFill>
                  <a:srgbClr val="000000"/>
                </a:solidFill>
                <a:latin typeface="Baskerville" charset="0"/>
              </a:rPr>
              <a:t> gamete methylation landscape.</a:t>
            </a:r>
            <a:endParaRPr lang="en-US" sz="3600" b="1" dirty="0">
              <a:solidFill>
                <a:srgbClr val="000000"/>
              </a:solidFill>
              <a:latin typeface="Baskerville" charset="0"/>
            </a:endParaRPr>
          </a:p>
        </p:txBody>
      </p:sp>
      <p:sp>
        <p:nvSpPr>
          <p:cNvPr id="13323" name="Text Box 30"/>
          <p:cNvSpPr>
            <a:spLocks noChangeArrowheads="1"/>
          </p:cNvSpPr>
          <p:nvPr/>
        </p:nvSpPr>
        <p:spPr bwMode="auto">
          <a:xfrm>
            <a:off x="516507" y="19095111"/>
            <a:ext cx="7419678" cy="919401"/>
          </a:xfrm>
          <a:prstGeom prst="roundRect">
            <a:avLst>
              <a:gd name="adj" fmla="val 16667"/>
            </a:avLst>
          </a:prstGeom>
          <a:solidFill>
            <a:srgbClr val="70CA5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90"/>
                </a:solidFill>
                <a:latin typeface="Baskerville" charset="0"/>
              </a:rPr>
              <a:t>Characterization of the </a:t>
            </a:r>
            <a:r>
              <a:rPr lang="en-US" sz="2400" i="1" dirty="0" smtClean="0">
                <a:solidFill>
                  <a:srgbClr val="000090"/>
                </a:solidFill>
                <a:latin typeface="Baskerville" charset="0"/>
              </a:rPr>
              <a:t>C. </a:t>
            </a:r>
            <a:r>
              <a:rPr lang="en-US" sz="2400" i="1" dirty="0" err="1" smtClean="0">
                <a:solidFill>
                  <a:srgbClr val="000090"/>
                </a:solidFill>
                <a:latin typeface="Baskerville" charset="0"/>
              </a:rPr>
              <a:t>gigas</a:t>
            </a:r>
            <a:r>
              <a:rPr lang="en-US" sz="2400" dirty="0" smtClean="0">
                <a:solidFill>
                  <a:srgbClr val="000090"/>
                </a:solidFill>
                <a:latin typeface="Baskerville" charset="0"/>
              </a:rPr>
              <a:t> DNA methylation landscape reveals patterns in gamete tissue</a:t>
            </a:r>
          </a:p>
        </p:txBody>
      </p:sp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5739110" y="23164800"/>
            <a:ext cx="15063073" cy="48482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016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5739110" y="3319464"/>
            <a:ext cx="15048230" cy="19692936"/>
          </a:xfrm>
          <a:prstGeom prst="rect">
            <a:avLst/>
          </a:prstGeom>
          <a:solidFill>
            <a:schemeClr val="tx2">
              <a:lumMod val="50000"/>
            </a:schemeClr>
          </a:solidFill>
          <a:ln w="1016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40" name="TextBox 38"/>
          <p:cNvSpPr txBox="1">
            <a:spLocks noChangeArrowheads="1"/>
          </p:cNvSpPr>
          <p:nvPr/>
        </p:nvSpPr>
        <p:spPr bwMode="auto">
          <a:xfrm>
            <a:off x="15803880" y="23064284"/>
            <a:ext cx="1496187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Baskerville" charset="0"/>
              </a:rPr>
              <a:t>Conclusions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Baskerville" charset="0"/>
              </a:rPr>
              <a:t>Bisulfite sequencing was used to examine unbiased genome-wide analysis of DNA methylation, enabling </a:t>
            </a:r>
            <a:r>
              <a:rPr lang="en-US" sz="2800" dirty="0" err="1" smtClean="0">
                <a:latin typeface="Baskerville" charset="0"/>
              </a:rPr>
              <a:t>methylome</a:t>
            </a:r>
            <a:r>
              <a:rPr lang="en-US" sz="2800" dirty="0" smtClean="0">
                <a:latin typeface="Baskerville" charset="0"/>
              </a:rPr>
              <a:t> analysis at a single base pair resolution.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Baskerville" charset="0"/>
              </a:rPr>
              <a:t>A majority of the methylated areas of the Pacific Oyster genome are associated with exons, or expressed regions (22.46%) and introns (37.2%).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Baskerville" charset="0"/>
              </a:rPr>
              <a:t>Most of the methylated areas of the Pacific Oyster genome are associated with genes involved in molecular functions such as </a:t>
            </a:r>
            <a:r>
              <a:rPr lang="en-US" sz="2800" dirty="0" smtClean="0">
                <a:latin typeface="Baskerville" charset="0"/>
              </a:rPr>
              <a:t>cytoskeletal and </a:t>
            </a:r>
            <a:r>
              <a:rPr lang="en-US" sz="2800" dirty="0" smtClean="0">
                <a:latin typeface="Baskerville" charset="0"/>
              </a:rPr>
              <a:t>translation activity </a:t>
            </a:r>
            <a:r>
              <a:rPr lang="en-US" sz="2800" dirty="0" smtClean="0">
                <a:latin typeface="Baskerville" charset="0"/>
              </a:rPr>
              <a:t>as </a:t>
            </a:r>
            <a:r>
              <a:rPr lang="en-US" sz="2800" dirty="0" smtClean="0">
                <a:latin typeface="Baskerville" charset="0"/>
              </a:rPr>
              <a:t>well as biological processes such as </a:t>
            </a:r>
            <a:r>
              <a:rPr lang="en-US" sz="2800" dirty="0" smtClean="0">
                <a:latin typeface="Baskerville" charset="0"/>
              </a:rPr>
              <a:t>DNA </a:t>
            </a:r>
            <a:r>
              <a:rPr lang="en-US" sz="2800" dirty="0" smtClean="0">
                <a:latin typeface="Baskerville" charset="0"/>
              </a:rPr>
              <a:t>metabolism and </a:t>
            </a:r>
            <a:r>
              <a:rPr lang="en-US" sz="2800" dirty="0" smtClean="0">
                <a:latin typeface="Baskerville" charset="0"/>
              </a:rPr>
              <a:t>cell cycle and proliferation.</a:t>
            </a:r>
            <a:endParaRPr lang="en-US" sz="2800" dirty="0" smtClean="0">
              <a:latin typeface="Baskerville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Baskerville" charset="0"/>
              </a:rPr>
              <a:t>Future </a:t>
            </a:r>
            <a:r>
              <a:rPr lang="en-US" sz="2800" dirty="0">
                <a:latin typeface="Baskerville" charset="0"/>
              </a:rPr>
              <a:t>work will </a:t>
            </a:r>
            <a:r>
              <a:rPr lang="en-US" sz="2800" dirty="0" smtClean="0">
                <a:latin typeface="Baskerville" charset="0"/>
              </a:rPr>
              <a:t>characterize the relationship between DNA methylation and environmental fluctuations in </a:t>
            </a:r>
            <a:r>
              <a:rPr lang="en-US" sz="2800" i="1" dirty="0" smtClean="0">
                <a:latin typeface="Baskerville" charset="0"/>
              </a:rPr>
              <a:t>C. </a:t>
            </a:r>
            <a:r>
              <a:rPr lang="en-US" sz="2800" i="1" dirty="0" err="1" smtClean="0">
                <a:latin typeface="Baskerville" charset="0"/>
              </a:rPr>
              <a:t>gigas</a:t>
            </a:r>
            <a:r>
              <a:rPr lang="en-US" sz="2800" i="1" dirty="0" smtClean="0">
                <a:latin typeface="Baskerville" charset="0"/>
              </a:rPr>
              <a:t>, </a:t>
            </a:r>
            <a:r>
              <a:rPr lang="en-US" sz="2800" dirty="0" smtClean="0">
                <a:latin typeface="Baskerville" charset="0"/>
              </a:rPr>
              <a:t>determining whether development of stress resistance and certain epigenetic mechanisms may play a role in the survival of oysters under environmental variations</a:t>
            </a:r>
            <a:r>
              <a:rPr lang="en-US" sz="2800" i="1" dirty="0" smtClean="0">
                <a:latin typeface="Baskerville" charset="0"/>
              </a:rPr>
              <a:t>.</a:t>
            </a:r>
            <a:endParaRPr lang="en-US" sz="2800" dirty="0">
              <a:latin typeface="Baskerville" charset="0"/>
            </a:endParaRPr>
          </a:p>
        </p:txBody>
      </p:sp>
      <p:sp>
        <p:nvSpPr>
          <p:cNvPr id="13384" name="TextBox 242"/>
          <p:cNvSpPr txBox="1">
            <a:spLocks noChangeArrowheads="1"/>
          </p:cNvSpPr>
          <p:nvPr/>
        </p:nvSpPr>
        <p:spPr bwMode="auto">
          <a:xfrm>
            <a:off x="18467548" y="4458427"/>
            <a:ext cx="4618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askerville" charset="0"/>
              </a:rPr>
              <a:t>Methylated Areas</a:t>
            </a:r>
            <a:endParaRPr lang="en-US" sz="3600" b="1" dirty="0">
              <a:solidFill>
                <a:schemeClr val="bg1"/>
              </a:solidFill>
              <a:latin typeface="Baskerville" charset="0"/>
            </a:endParaRPr>
          </a:p>
          <a:p>
            <a:endParaRPr lang="en-US" sz="3600" b="1" dirty="0"/>
          </a:p>
        </p:txBody>
      </p:sp>
      <p:sp>
        <p:nvSpPr>
          <p:cNvPr id="13386" name="TextBox 246"/>
          <p:cNvSpPr txBox="1">
            <a:spLocks noChangeArrowheads="1"/>
          </p:cNvSpPr>
          <p:nvPr/>
        </p:nvSpPr>
        <p:spPr bwMode="auto">
          <a:xfrm>
            <a:off x="23648151" y="4477525"/>
            <a:ext cx="6908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skerville" charset="0"/>
              </a:rPr>
              <a:t>Non-methylated Areas</a:t>
            </a:r>
            <a:endParaRPr lang="en-US" sz="3600" b="1" dirty="0">
              <a:solidFill>
                <a:schemeClr val="bg1"/>
              </a:solidFill>
              <a:latin typeface="Baskerville" charset="0"/>
            </a:endParaRPr>
          </a:p>
        </p:txBody>
      </p:sp>
      <p:sp>
        <p:nvSpPr>
          <p:cNvPr id="13408" name="TextBox 347"/>
          <p:cNvSpPr>
            <a:spLocks noChangeArrowheads="1"/>
          </p:cNvSpPr>
          <p:nvPr/>
        </p:nvSpPr>
        <p:spPr bwMode="auto">
          <a:xfrm>
            <a:off x="15905972" y="18014494"/>
            <a:ext cx="4639151" cy="343924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askerville" charset="0"/>
              </a:rPr>
              <a:t>Cellular Components</a:t>
            </a:r>
            <a:endParaRPr lang="en-US" sz="2800" b="1" dirty="0">
              <a:solidFill>
                <a:schemeClr val="bg1"/>
              </a:solidFill>
              <a:latin typeface="Baskerville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Baskerville" charset="0"/>
              </a:rPr>
              <a:t>Methylated areas had higher incidences of genes located in the nucleus, translational apparatus, cell organization and biogenesis, cytoskeleton, and cytosol.</a:t>
            </a:r>
          </a:p>
        </p:txBody>
      </p:sp>
      <p:sp>
        <p:nvSpPr>
          <p:cNvPr id="13409" name="TextBox 347"/>
          <p:cNvSpPr>
            <a:spLocks noChangeArrowheads="1"/>
          </p:cNvSpPr>
          <p:nvPr/>
        </p:nvSpPr>
        <p:spPr bwMode="auto">
          <a:xfrm>
            <a:off x="20700896" y="18014494"/>
            <a:ext cx="5012353" cy="486941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askerville" charset="0"/>
              </a:rPr>
              <a:t>Molecular Function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Baskerville" charset="0"/>
              </a:rPr>
              <a:t>Methylated areas had higher incidences of genes involved in cytoskeletal activity and translation activity.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Baskerville" charset="0"/>
              </a:rPr>
              <a:t>Non-methylated areas had significantly higher incidences of genes involved in nucleic acid binding and signal transduction activity.</a:t>
            </a:r>
            <a:endParaRPr lang="en-US" sz="2800" dirty="0">
              <a:solidFill>
                <a:schemeClr val="bg1"/>
              </a:solidFill>
              <a:latin typeface="Baskerville" charset="0"/>
            </a:endParaRPr>
          </a:p>
        </p:txBody>
      </p:sp>
      <p:sp>
        <p:nvSpPr>
          <p:cNvPr id="13410" name="TextBox 347"/>
          <p:cNvSpPr>
            <a:spLocks noChangeArrowheads="1"/>
          </p:cNvSpPr>
          <p:nvPr/>
        </p:nvSpPr>
        <p:spPr bwMode="auto">
          <a:xfrm>
            <a:off x="25867182" y="18014494"/>
            <a:ext cx="4687729" cy="4826854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askerville" charset="0"/>
              </a:rPr>
              <a:t>Biological Processes</a:t>
            </a:r>
            <a:endParaRPr lang="en-US" sz="2800" b="1" dirty="0">
              <a:solidFill>
                <a:schemeClr val="bg1"/>
              </a:solidFill>
              <a:latin typeface="Baskerville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Baskerville" charset="0"/>
              </a:rPr>
              <a:t>Methylated areas had higher incidences of genes involved in cell cycle and proliferation, and DNA metabolism.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Baskerville" charset="0"/>
              </a:rPr>
              <a:t>Non-methylated areas had higher incidences of genes involved in transport and signal transduction.</a:t>
            </a:r>
            <a:endParaRPr lang="en-US" sz="2400" dirty="0">
              <a:solidFill>
                <a:schemeClr val="bg1"/>
              </a:solidFill>
              <a:latin typeface="Baskerville" charset="0"/>
            </a:endParaRPr>
          </a:p>
        </p:txBody>
      </p:sp>
      <p:sp>
        <p:nvSpPr>
          <p:cNvPr id="13406" name="Text Box 1034"/>
          <p:cNvSpPr txBox="1">
            <a:spLocks noChangeArrowheads="1"/>
          </p:cNvSpPr>
          <p:nvPr/>
        </p:nvSpPr>
        <p:spPr bwMode="auto">
          <a:xfrm rot="16200000">
            <a:off x="14403514" y="6427096"/>
            <a:ext cx="39065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 dirty="0" smtClean="0">
                <a:solidFill>
                  <a:schemeClr val="bg1"/>
                </a:solidFill>
                <a:latin typeface="Baskerville" charset="0"/>
              </a:rPr>
              <a:t>Cellular Components</a:t>
            </a:r>
            <a:endParaRPr lang="en-US" sz="3500" b="1" dirty="0">
              <a:solidFill>
                <a:schemeClr val="bg1"/>
              </a:solidFill>
              <a:latin typeface="Baskerville" charset="0"/>
            </a:endParaRPr>
          </a:p>
        </p:txBody>
      </p:sp>
      <p:sp>
        <p:nvSpPr>
          <p:cNvPr id="13397" name="TextBox 262"/>
          <p:cNvSpPr txBox="1">
            <a:spLocks noChangeArrowheads="1"/>
          </p:cNvSpPr>
          <p:nvPr/>
        </p:nvSpPr>
        <p:spPr bwMode="auto">
          <a:xfrm>
            <a:off x="15998190" y="17335240"/>
            <a:ext cx="14767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askerville" charset="0"/>
              </a:rPr>
              <a:t>Methylation patterns in the </a:t>
            </a:r>
            <a:r>
              <a:rPr lang="en-US" sz="3600" b="1" i="1" dirty="0" smtClean="0">
                <a:solidFill>
                  <a:schemeClr val="bg1"/>
                </a:solidFill>
                <a:latin typeface="Baskerville" charset="0"/>
              </a:rPr>
              <a:t>C. </a:t>
            </a:r>
            <a:r>
              <a:rPr lang="en-US" sz="3600" b="1" i="1" dirty="0" err="1" smtClean="0">
                <a:solidFill>
                  <a:schemeClr val="bg1"/>
                </a:solidFill>
                <a:latin typeface="Baskerville" charset="0"/>
              </a:rPr>
              <a:t>gigas</a:t>
            </a:r>
            <a:r>
              <a:rPr lang="en-US" sz="3600" b="1" i="1" dirty="0" smtClean="0">
                <a:solidFill>
                  <a:schemeClr val="bg1"/>
                </a:solidFill>
                <a:latin typeface="Baskerville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Baskerville" charset="0"/>
              </a:rPr>
              <a:t>genome</a:t>
            </a:r>
            <a:r>
              <a:rPr lang="en-US" sz="3600" b="1" i="1" dirty="0" smtClean="0">
                <a:solidFill>
                  <a:schemeClr val="bg1"/>
                </a:solidFill>
                <a:latin typeface="Baskerville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Baskerville" charset="0"/>
            </a:endParaRPr>
          </a:p>
        </p:txBody>
      </p:sp>
      <p:sp>
        <p:nvSpPr>
          <p:cNvPr id="13324" name="TextBox 38"/>
          <p:cNvSpPr txBox="1">
            <a:spLocks noChangeArrowheads="1"/>
          </p:cNvSpPr>
          <p:nvPr/>
        </p:nvSpPr>
        <p:spPr bwMode="auto">
          <a:xfrm>
            <a:off x="15803880" y="28933975"/>
            <a:ext cx="15069820" cy="158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500" b="1">
                <a:latin typeface="Baskerville" charset="0"/>
              </a:rPr>
              <a:t>Acknowledgements</a:t>
            </a:r>
            <a:endParaRPr lang="en-US" sz="3200" b="1">
              <a:latin typeface="Baskerville" charset="0"/>
            </a:endParaRPr>
          </a:p>
          <a:p>
            <a:r>
              <a:rPr lang="en-US" sz="3100">
                <a:latin typeface="Baskerville" charset="0"/>
              </a:rPr>
              <a:t>I would like to thank Kate Hubbard for her help and mentorship and Dr. Virginia Armbrust for all her support.   NEED TO ADD GRANTS</a:t>
            </a:r>
            <a:endParaRPr lang="en-US" sz="3200" b="1">
              <a:latin typeface="Baskerville" charset="0"/>
            </a:endParaRPr>
          </a:p>
        </p:txBody>
      </p:sp>
      <p:sp>
        <p:nvSpPr>
          <p:cNvPr id="13389" name="Rectangle 8"/>
          <p:cNvSpPr>
            <a:spLocks noChangeArrowheads="1"/>
          </p:cNvSpPr>
          <p:nvPr/>
        </p:nvSpPr>
        <p:spPr bwMode="auto">
          <a:xfrm>
            <a:off x="15739110" y="28174951"/>
            <a:ext cx="15063073" cy="2590800"/>
          </a:xfrm>
          <a:prstGeom prst="rect">
            <a:avLst/>
          </a:prstGeom>
          <a:solidFill>
            <a:schemeClr val="tx2">
              <a:lumMod val="50000"/>
            </a:schemeClr>
          </a:solidFill>
          <a:ln w="1016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98" name="TextBox 38"/>
          <p:cNvSpPr txBox="1">
            <a:spLocks noChangeArrowheads="1"/>
          </p:cNvSpPr>
          <p:nvPr/>
        </p:nvSpPr>
        <p:spPr bwMode="auto">
          <a:xfrm>
            <a:off x="16062960" y="28327351"/>
            <a:ext cx="116230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" charset="0"/>
              </a:rPr>
              <a:t>Acknowledgements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" charset="0"/>
              </a:rPr>
              <a:t>We would like to acknowledge </a:t>
            </a:r>
            <a:r>
              <a:rPr lang="en-US" sz="2400" dirty="0" smtClean="0">
                <a:solidFill>
                  <a:schemeClr val="bg1"/>
                </a:solidFill>
                <a:latin typeface="Baskerville" charset="0"/>
              </a:rPr>
              <a:t>the members of Taylor Shellfish Farms for </a:t>
            </a:r>
            <a:r>
              <a:rPr lang="en-US" sz="2400" dirty="0">
                <a:solidFill>
                  <a:schemeClr val="bg1"/>
                </a:solidFill>
                <a:latin typeface="Baskerville" charset="0"/>
              </a:rPr>
              <a:t>graciously </a:t>
            </a:r>
            <a:r>
              <a:rPr lang="en-US" sz="2400" dirty="0" smtClean="0">
                <a:solidFill>
                  <a:schemeClr val="bg1"/>
                </a:solidFill>
                <a:latin typeface="Baskerville" charset="0"/>
              </a:rPr>
              <a:t>providing oyster samples for our research. </a:t>
            </a:r>
            <a:r>
              <a:rPr lang="en-US" sz="2400" dirty="0">
                <a:solidFill>
                  <a:schemeClr val="bg1"/>
                </a:solidFill>
                <a:latin typeface="Baskerville" charset="0"/>
              </a:rPr>
              <a:t>We would also like to thank </a:t>
            </a:r>
            <a:r>
              <a:rPr lang="en-US" sz="2400" dirty="0" smtClean="0">
                <a:solidFill>
                  <a:schemeClr val="bg1"/>
                </a:solidFill>
                <a:latin typeface="Baskerville" charset="0"/>
              </a:rPr>
              <a:t>the University of Washington School of Aquatic and Fishery </a:t>
            </a:r>
            <a:r>
              <a:rPr lang="en-US" sz="2400" dirty="0">
                <a:solidFill>
                  <a:schemeClr val="bg1"/>
                </a:solidFill>
                <a:latin typeface="Baskerville" charset="0"/>
              </a:rPr>
              <a:t>for supporting this </a:t>
            </a:r>
            <a:r>
              <a:rPr lang="en-US" sz="2400" dirty="0" smtClean="0">
                <a:solidFill>
                  <a:schemeClr val="bg1"/>
                </a:solidFill>
                <a:latin typeface="Baskerville" charset="0"/>
              </a:rPr>
              <a:t>research. </a:t>
            </a:r>
            <a:r>
              <a:rPr lang="en-US" sz="2400" dirty="0">
                <a:solidFill>
                  <a:schemeClr val="bg1"/>
                </a:solidFill>
                <a:latin typeface="Baskerville" charset="0"/>
              </a:rPr>
              <a:t>Finally, we would like to thank our funding </a:t>
            </a:r>
            <a:r>
              <a:rPr lang="en-US" sz="2400" dirty="0" smtClean="0">
                <a:solidFill>
                  <a:schemeClr val="bg1"/>
                </a:solidFill>
                <a:latin typeface="Baskerville" charset="0"/>
              </a:rPr>
              <a:t>agency </a:t>
            </a:r>
            <a:r>
              <a:rPr lang="en-US" sz="2400" dirty="0">
                <a:solidFill>
                  <a:schemeClr val="bg1"/>
                </a:solidFill>
                <a:latin typeface="Baskerville" charset="0"/>
              </a:rPr>
              <a:t>the National Science Foundation.</a:t>
            </a:r>
            <a:r>
              <a:rPr lang="en-US" sz="2400" b="1" dirty="0">
                <a:solidFill>
                  <a:schemeClr val="bg1"/>
                </a:solidFill>
                <a:latin typeface="Baskerville" charset="0"/>
              </a:rPr>
              <a:t> </a:t>
            </a:r>
          </a:p>
        </p:txBody>
      </p:sp>
      <p:sp>
        <p:nvSpPr>
          <p:cNvPr id="265" name="Text Box 5"/>
          <p:cNvSpPr txBox="1">
            <a:spLocks noChangeArrowheads="1"/>
          </p:cNvSpPr>
          <p:nvPr/>
        </p:nvSpPr>
        <p:spPr bwMode="auto">
          <a:xfrm>
            <a:off x="208280" y="3323459"/>
            <a:ext cx="152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 smtClean="0">
                <a:latin typeface="Baskerville" charset="0"/>
              </a:rPr>
              <a:t>Crassostrea</a:t>
            </a:r>
            <a:r>
              <a:rPr lang="en-US" sz="3600" b="1" i="1" dirty="0" smtClean="0">
                <a:latin typeface="Baskerville" charset="0"/>
              </a:rPr>
              <a:t> </a:t>
            </a:r>
            <a:r>
              <a:rPr lang="en-US" sz="3600" b="1" i="1" dirty="0" err="1" smtClean="0">
                <a:latin typeface="Baskerville" charset="0"/>
              </a:rPr>
              <a:t>gigas</a:t>
            </a:r>
            <a:r>
              <a:rPr lang="en-US" sz="3600" b="1" i="1" dirty="0" smtClean="0">
                <a:latin typeface="Baskerville" charset="0"/>
              </a:rPr>
              <a:t> </a:t>
            </a:r>
            <a:r>
              <a:rPr lang="en-US" sz="3600" b="1" dirty="0" smtClean="0">
                <a:latin typeface="Baskerville" charset="0"/>
              </a:rPr>
              <a:t>is a key </a:t>
            </a:r>
            <a:r>
              <a:rPr lang="en-US" sz="3600" b="1" dirty="0" err="1" smtClean="0">
                <a:latin typeface="Baskerville" charset="0"/>
              </a:rPr>
              <a:t>bioindicator</a:t>
            </a:r>
            <a:r>
              <a:rPr lang="en-US" sz="3600" b="1" dirty="0" smtClean="0">
                <a:latin typeface="Baskerville" charset="0"/>
              </a:rPr>
              <a:t> species.</a:t>
            </a:r>
            <a:endParaRPr lang="en-US" sz="3600" dirty="0">
              <a:latin typeface="Baskerville" charset="0"/>
            </a:endParaRPr>
          </a:p>
        </p:txBody>
      </p:sp>
      <p:sp>
        <p:nvSpPr>
          <p:cNvPr id="268" name="TextBox 123"/>
          <p:cNvSpPr txBox="1">
            <a:spLocks noChangeArrowheads="1"/>
          </p:cNvSpPr>
          <p:nvPr/>
        </p:nvSpPr>
        <p:spPr bwMode="auto">
          <a:xfrm>
            <a:off x="360679" y="11408192"/>
            <a:ext cx="99343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Baskerville" charset="0"/>
              </a:rPr>
              <a:t>Epigenetics</a:t>
            </a:r>
            <a:r>
              <a:rPr lang="en-US" sz="2400" b="1" dirty="0" smtClean="0">
                <a:solidFill>
                  <a:srgbClr val="FFFFFF"/>
                </a:solidFill>
                <a:latin typeface="Baskerville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describes DNA modifications that change gene expression without altering the underlying nucleotide sequence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Baskerville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Baskerville" charset="0"/>
              </a:rPr>
              <a:t>DNA </a:t>
            </a:r>
            <a:r>
              <a:rPr lang="en-US" sz="2400" b="1" dirty="0" smtClean="0">
                <a:solidFill>
                  <a:srgbClr val="FFFFFF"/>
                </a:solidFill>
                <a:latin typeface="Baskerville" charset="0"/>
              </a:rPr>
              <a:t>methylation </a:t>
            </a: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is the most commonly studied epigenetic mechanism and involves  the addition </a:t>
            </a:r>
            <a:r>
              <a:rPr lang="en-US" sz="2400" dirty="0">
                <a:solidFill>
                  <a:srgbClr val="FFFFFF"/>
                </a:solidFill>
                <a:latin typeface="Baskerville" charset="0"/>
              </a:rPr>
              <a:t>of a methyl group to a cytosine or adenine </a:t>
            </a: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ring.  These methyl groups project </a:t>
            </a:r>
            <a:r>
              <a:rPr lang="en-US" sz="2400" dirty="0">
                <a:solidFill>
                  <a:srgbClr val="FFFFFF"/>
                </a:solidFill>
                <a:latin typeface="Baskerville" charset="0"/>
              </a:rPr>
              <a:t>into </a:t>
            </a: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the </a:t>
            </a:r>
            <a:r>
              <a:rPr lang="en-US" sz="2400" dirty="0">
                <a:solidFill>
                  <a:srgbClr val="FFFFFF"/>
                </a:solidFill>
                <a:latin typeface="Baskerville" charset="0"/>
              </a:rPr>
              <a:t>major groove of DNA, </a:t>
            </a: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effectively inhibiting </a:t>
            </a:r>
          </a:p>
          <a:p>
            <a:r>
              <a:rPr lang="en-US" sz="2400" dirty="0">
                <a:solidFill>
                  <a:srgbClr val="FFFFFF"/>
                </a:solidFill>
                <a:latin typeface="Baskerville" charset="0"/>
              </a:rPr>
              <a:t>t</a:t>
            </a: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ranscription.</a:t>
            </a:r>
            <a:endParaRPr lang="en-US" sz="2400" dirty="0">
              <a:solidFill>
                <a:srgbClr val="FFFFFF"/>
              </a:solidFill>
              <a:latin typeface="Baskerville" charset="0"/>
            </a:endParaRPr>
          </a:p>
        </p:txBody>
      </p:sp>
      <p:sp>
        <p:nvSpPr>
          <p:cNvPr id="13360" name="Text Box 30"/>
          <p:cNvSpPr>
            <a:spLocks noChangeArrowheads="1"/>
          </p:cNvSpPr>
          <p:nvPr/>
        </p:nvSpPr>
        <p:spPr bwMode="auto">
          <a:xfrm>
            <a:off x="8097662" y="19095111"/>
            <a:ext cx="7301230" cy="919401"/>
          </a:xfrm>
          <a:prstGeom prst="roundRect">
            <a:avLst>
              <a:gd name="adj" fmla="val 16667"/>
            </a:avLst>
          </a:prstGeom>
          <a:solidFill>
            <a:srgbClr val="70CA5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90"/>
                </a:solidFill>
                <a:latin typeface="Baskerville" charset="0"/>
              </a:rPr>
              <a:t>DNA methylation occurs predominantly on ubiquitously expressed genes and coding exons.</a:t>
            </a:r>
            <a:endParaRPr lang="en-US" sz="2400" dirty="0">
              <a:solidFill>
                <a:srgbClr val="000090"/>
              </a:solidFill>
              <a:latin typeface="Baskerville" charset="0"/>
            </a:endParaRPr>
          </a:p>
        </p:txBody>
      </p:sp>
      <p:sp>
        <p:nvSpPr>
          <p:cNvPr id="204" name="TextBox 278"/>
          <p:cNvSpPr txBox="1">
            <a:spLocks noChangeArrowheads="1"/>
          </p:cNvSpPr>
          <p:nvPr/>
        </p:nvSpPr>
        <p:spPr bwMode="auto">
          <a:xfrm>
            <a:off x="427179" y="19976029"/>
            <a:ext cx="6153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Baskerville" charset="0"/>
              </a:rPr>
              <a:t>Scaffold 433 0-1,285,080 base pairs </a:t>
            </a:r>
            <a:endParaRPr lang="en-US" sz="2800" b="1" dirty="0">
              <a:latin typeface="Baskerville" charset="0"/>
            </a:endParaRPr>
          </a:p>
        </p:txBody>
      </p:sp>
      <p:sp>
        <p:nvSpPr>
          <p:cNvPr id="213" name="TextBox 123"/>
          <p:cNvSpPr txBox="1">
            <a:spLocks noChangeArrowheads="1"/>
          </p:cNvSpPr>
          <p:nvPr/>
        </p:nvSpPr>
        <p:spPr bwMode="auto">
          <a:xfrm>
            <a:off x="323850" y="13953574"/>
            <a:ext cx="2335275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Baskerville" charset="0"/>
              </a:rPr>
              <a:t>The amount and location of methylation in organisms is extremely diverse and variable among species and can change genome function under external influences.</a:t>
            </a:r>
          </a:p>
        </p:txBody>
      </p:sp>
      <p:pic>
        <p:nvPicPr>
          <p:cNvPr id="12" name="Picture 11" descr="pacific-oyster-half-she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10" y="4839793"/>
            <a:ext cx="4787900" cy="3733800"/>
          </a:xfrm>
          <a:prstGeom prst="rect">
            <a:avLst/>
          </a:prstGeom>
          <a:ln w="38100" cmpd="sng">
            <a:solidFill>
              <a:srgbClr val="10253F"/>
            </a:solidFill>
          </a:ln>
        </p:spPr>
      </p:pic>
      <p:pic>
        <p:nvPicPr>
          <p:cNvPr id="13" name="Picture 12" descr="N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513" y="364064"/>
            <a:ext cx="2608158" cy="2626788"/>
          </a:xfrm>
          <a:prstGeom prst="rect">
            <a:avLst/>
          </a:prstGeom>
        </p:spPr>
      </p:pic>
      <p:pic>
        <p:nvPicPr>
          <p:cNvPr id="14" name="Picture 13" descr="SAF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070" y="364064"/>
            <a:ext cx="2827178" cy="256061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3850" y="20482071"/>
            <a:ext cx="15079839" cy="6427872"/>
            <a:chOff x="363555" y="24003955"/>
            <a:chExt cx="15079839" cy="6427872"/>
          </a:xfrm>
        </p:grpSpPr>
        <p:grpSp>
          <p:nvGrpSpPr>
            <p:cNvPr id="24" name="Group 23"/>
            <p:cNvGrpSpPr/>
            <p:nvPr/>
          </p:nvGrpSpPr>
          <p:grpSpPr>
            <a:xfrm>
              <a:off x="451358" y="24003955"/>
              <a:ext cx="14992036" cy="6405203"/>
              <a:chOff x="451358" y="23984712"/>
              <a:chExt cx="14992036" cy="6405203"/>
            </a:xfrm>
          </p:grpSpPr>
          <p:pic>
            <p:nvPicPr>
              <p:cNvPr id="17" name="Picture 16" descr="OysterTracks.tif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" t="31" r="34" b="-45"/>
              <a:stretch/>
            </p:blipFill>
            <p:spPr>
              <a:xfrm>
                <a:off x="451358" y="23984712"/>
                <a:ext cx="14977872" cy="6405203"/>
              </a:xfrm>
              <a:prstGeom prst="rect">
                <a:avLst/>
              </a:prstGeom>
              <a:ln w="38100" cmpd="sng">
                <a:solidFill>
                  <a:schemeClr val="tx2">
                    <a:lumMod val="50000"/>
                  </a:schemeClr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490582" y="25528127"/>
                <a:ext cx="1503260" cy="24509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rgbClr val="FFFFFF"/>
                  </a:solidFill>
                  <a:latin typeface="Times" pitchFamily="-65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88220" y="25489533"/>
                <a:ext cx="2785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askerville"/>
                    <a:cs typeface="Baskerville"/>
                  </a:rPr>
                  <a:t>Non-methylated CG</a:t>
                </a:r>
                <a:endParaRPr lang="en-US" sz="16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0160" y="24079127"/>
                <a:ext cx="14953234" cy="255920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8220" y="24001890"/>
                <a:ext cx="2785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askerville"/>
                    <a:cs typeface="Baskerville"/>
                  </a:rPr>
                  <a:t>Methylated CG</a:t>
                </a:r>
                <a:endParaRPr lang="en-US" sz="16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487850" y="27661729"/>
                <a:ext cx="1503260" cy="2085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rgbClr val="FFFFFF"/>
                  </a:solidFill>
                  <a:latin typeface="Times" pitchFamily="-65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480656" y="28194603"/>
                <a:ext cx="2178469" cy="247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rgbClr val="FFFFFF"/>
                  </a:solidFill>
                  <a:latin typeface="Times" pitchFamily="-65" charset="0"/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488220" y="27558352"/>
                <a:ext cx="27851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askerville"/>
                    <a:cs typeface="Baskerville"/>
                  </a:rPr>
                  <a:t>mRNA</a:t>
                </a:r>
                <a:endParaRPr lang="en-US" sz="16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488220" y="28178346"/>
                <a:ext cx="53208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askerville"/>
                    <a:cs typeface="Baskerville"/>
                  </a:rPr>
                  <a:t>Coding Sequences (CDS)/Exons</a:t>
                </a:r>
                <a:endParaRPr lang="en-US" sz="16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90530" y="28956603"/>
                <a:ext cx="2178469" cy="247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rgbClr val="FFFFFF"/>
                  </a:solidFill>
                  <a:latin typeface="Times" pitchFamily="-65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485224" y="29738038"/>
                <a:ext cx="2178469" cy="247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rgbClr val="FFFFFF"/>
                  </a:solidFill>
                  <a:latin typeface="Times" pitchFamily="-65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88220" y="28927086"/>
                <a:ext cx="53208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askerville"/>
                    <a:cs typeface="Baskerville"/>
                  </a:rPr>
                  <a:t>Non-coding Sequences /Introns</a:t>
                </a:r>
                <a:endParaRPr lang="en-US" sz="16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488220" y="29649700"/>
                <a:ext cx="53208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askerville"/>
                    <a:cs typeface="Baskerville"/>
                  </a:rPr>
                  <a:t>Repeat Regions</a:t>
                </a:r>
                <a:endParaRPr lang="en-US" sz="1600" b="1" dirty="0">
                  <a:latin typeface="Baskerville"/>
                  <a:cs typeface="Baskerville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63555" y="30093273"/>
              <a:ext cx="2405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Baskerville"/>
                  <a:cs typeface="Baskerville"/>
                </a:rPr>
                <a:t>0 </a:t>
              </a:r>
              <a:r>
                <a:rPr lang="en-US" sz="1600" b="1" dirty="0" err="1" smtClean="0">
                  <a:latin typeface="Baskerville"/>
                  <a:cs typeface="Baskerville"/>
                </a:rPr>
                <a:t>bp</a:t>
              </a:r>
              <a:endParaRPr lang="en-US" sz="1600" b="1" dirty="0">
                <a:latin typeface="Baskerville"/>
                <a:cs typeface="Baskerville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477750" y="30093273"/>
              <a:ext cx="2405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Baskerville"/>
                  <a:cs typeface="Baskerville"/>
                </a:rPr>
                <a:t>1,000,000 </a:t>
              </a:r>
              <a:r>
                <a:rPr lang="en-US" sz="1600" b="1" dirty="0" err="1" smtClean="0">
                  <a:latin typeface="Baskerville"/>
                  <a:cs typeface="Baskerville"/>
                </a:rPr>
                <a:t>bp</a:t>
              </a:r>
              <a:endParaRPr lang="en-US" sz="1600" b="1" dirty="0">
                <a:latin typeface="Baskerville"/>
                <a:cs typeface="Baskerville"/>
              </a:endParaRPr>
            </a:p>
          </p:txBody>
        </p:sp>
      </p:grpSp>
      <p:pic>
        <p:nvPicPr>
          <p:cNvPr id="29" name="Picture 28" descr="Methods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7781" r="4560" b="22454"/>
          <a:stretch/>
        </p:blipFill>
        <p:spPr>
          <a:xfrm>
            <a:off x="2626969" y="13548988"/>
            <a:ext cx="8324349" cy="4359556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5618338" y="17283575"/>
            <a:ext cx="530173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skerville"/>
                <a:cs typeface="Baskerville"/>
              </a:rPr>
              <a:t>DNA methylation patterns will be determined using bisulfite sequencing and RNA-</a:t>
            </a:r>
            <a:r>
              <a:rPr lang="en-US" sz="1600" dirty="0" err="1" smtClean="0">
                <a:latin typeface="Baskerville"/>
                <a:cs typeface="Baskerville"/>
              </a:rPr>
              <a:t>seq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80825" y="15718224"/>
            <a:ext cx="434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Baskerville"/>
                <a:cs typeface="Baskerville"/>
              </a:rPr>
              <a:t>*Our goal is to evaluate the relationship between methylation, alternative splicing, and sequence mutations.</a:t>
            </a:r>
            <a:endParaRPr lang="en-US" sz="24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sp>
        <p:nvSpPr>
          <p:cNvPr id="157" name="Text Box 1034"/>
          <p:cNvSpPr txBox="1">
            <a:spLocks noChangeArrowheads="1"/>
          </p:cNvSpPr>
          <p:nvPr/>
        </p:nvSpPr>
        <p:spPr bwMode="auto">
          <a:xfrm rot="16200000">
            <a:off x="14540835" y="10612109"/>
            <a:ext cx="36551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 dirty="0" smtClean="0">
                <a:solidFill>
                  <a:srgbClr val="FFFFFF"/>
                </a:solidFill>
                <a:latin typeface="Baskerville" charset="0"/>
              </a:rPr>
              <a:t>Molecular Functions</a:t>
            </a:r>
            <a:endParaRPr lang="en-US" sz="3500" b="1" dirty="0">
              <a:solidFill>
                <a:srgbClr val="FFFFFF"/>
              </a:solidFill>
              <a:latin typeface="Baskerville" charset="0"/>
            </a:endParaRPr>
          </a:p>
        </p:txBody>
      </p:sp>
      <p:pic>
        <p:nvPicPr>
          <p:cNvPr id="128" name="Picture 127" descr="CellularComponent_Nonme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689" y="5104612"/>
            <a:ext cx="6830568" cy="4101390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169" name="Text Box 1034"/>
          <p:cNvSpPr txBox="1">
            <a:spLocks noChangeArrowheads="1"/>
          </p:cNvSpPr>
          <p:nvPr/>
        </p:nvSpPr>
        <p:spPr bwMode="auto">
          <a:xfrm rot="16200000">
            <a:off x="14563565" y="14691183"/>
            <a:ext cx="354977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 dirty="0" smtClean="0">
                <a:solidFill>
                  <a:srgbClr val="FFFFFF"/>
                </a:solidFill>
                <a:latin typeface="Baskerville" charset="0"/>
              </a:rPr>
              <a:t>Biological Processes</a:t>
            </a:r>
            <a:endParaRPr lang="en-US" sz="3500" b="1" dirty="0">
              <a:solidFill>
                <a:srgbClr val="FFFFFF"/>
              </a:solidFill>
              <a:latin typeface="Baskerville" charset="0"/>
            </a:endParaRPr>
          </a:p>
        </p:txBody>
      </p:sp>
      <p:sp>
        <p:nvSpPr>
          <p:cNvPr id="171" name="TextBox 262"/>
          <p:cNvSpPr txBox="1">
            <a:spLocks noChangeArrowheads="1"/>
          </p:cNvSpPr>
          <p:nvPr/>
        </p:nvSpPr>
        <p:spPr bwMode="auto">
          <a:xfrm>
            <a:off x="15829006" y="3277196"/>
            <a:ext cx="14767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Baskerville" charset="0"/>
              </a:rPr>
              <a:t>C. </a:t>
            </a:r>
            <a:r>
              <a:rPr lang="en-US" sz="3600" b="1" i="1" dirty="0" err="1" smtClean="0">
                <a:solidFill>
                  <a:schemeClr val="bg1"/>
                </a:solidFill>
                <a:latin typeface="Baskerville" charset="0"/>
              </a:rPr>
              <a:t>gigas</a:t>
            </a:r>
            <a:r>
              <a:rPr lang="en-US" sz="3600" b="1" i="1" dirty="0" smtClean="0">
                <a:solidFill>
                  <a:schemeClr val="bg1"/>
                </a:solidFill>
                <a:latin typeface="Baskerville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Baskerville" charset="0"/>
              </a:rPr>
              <a:t>gene ontology analyses reveal differences between methylated and non-methylated areas.</a:t>
            </a:r>
            <a:endParaRPr lang="en-US" sz="3600" b="1" dirty="0">
              <a:solidFill>
                <a:schemeClr val="bg1"/>
              </a:solidFill>
              <a:latin typeface="Baskerville" charset="0"/>
            </a:endParaRPr>
          </a:p>
        </p:txBody>
      </p:sp>
      <p:pic>
        <p:nvPicPr>
          <p:cNvPr id="134" name="Picture 133" descr="MolecularFunction_Nonmet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950" y="9190997"/>
            <a:ext cx="6830568" cy="4101389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35" name="Picture 134" descr="BiologicalProcesses_Methylate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90" y="13285606"/>
            <a:ext cx="6842760" cy="4114800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36" name="Picture 135" descr="BiologicalProcesses_Nonmet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680" y="13285606"/>
            <a:ext cx="6852901" cy="4114800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41" name="Picture 140" descr="Table.pd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1381" r="12758" b="59709"/>
          <a:stretch/>
        </p:blipFill>
        <p:spPr>
          <a:xfrm>
            <a:off x="2140142" y="27432952"/>
            <a:ext cx="11519839" cy="3145536"/>
          </a:xfrm>
          <a:prstGeom prst="rect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 descr="CellularComponent_Methylate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393" y="5104612"/>
            <a:ext cx="6828827" cy="4115588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8" name="Picture 27" descr="MolecularFunction_Methylate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430" y="9186759"/>
            <a:ext cx="6827520" cy="4114800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42" name="Picture 141" descr="Taylo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0" y="28264930"/>
            <a:ext cx="3026648" cy="2421318"/>
          </a:xfrm>
          <a:prstGeom prst="rect">
            <a:avLst/>
          </a:prstGeom>
        </p:spPr>
      </p:pic>
      <p:sp>
        <p:nvSpPr>
          <p:cNvPr id="185" name="TextBox 278"/>
          <p:cNvSpPr txBox="1">
            <a:spLocks noChangeArrowheads="1"/>
          </p:cNvSpPr>
          <p:nvPr/>
        </p:nvSpPr>
        <p:spPr bwMode="auto">
          <a:xfrm>
            <a:off x="2518166" y="26871246"/>
            <a:ext cx="12267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Baskerville" charset="0"/>
              </a:rPr>
              <a:t>Feature tracks used in characterizing </a:t>
            </a:r>
            <a:r>
              <a:rPr lang="en-US" sz="2800" b="1" i="1" dirty="0" smtClean="0">
                <a:latin typeface="Baskerville" charset="0"/>
              </a:rPr>
              <a:t>C. </a:t>
            </a:r>
            <a:r>
              <a:rPr lang="en-US" sz="2800" b="1" i="1" dirty="0" err="1" smtClean="0">
                <a:latin typeface="Baskerville" charset="0"/>
              </a:rPr>
              <a:t>gigas</a:t>
            </a:r>
            <a:r>
              <a:rPr lang="en-US" sz="2800" b="1" dirty="0" smtClean="0">
                <a:latin typeface="Baskerville" charset="0"/>
              </a:rPr>
              <a:t> DNA methylation</a:t>
            </a:r>
            <a:endParaRPr lang="en-US" sz="2800" b="1" dirty="0">
              <a:latin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9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733</Words>
  <Application>Microsoft Macintosh PowerPoint</Application>
  <PresentationFormat>Custom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Epigenetic Modifications in Crassostrea gigas Claire H. Ellis and Steven B. Roberts School of Aquatic and Fishery Sciences, University of Washington, Seattle, WA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 Modifications in Crassostrea gigas Claire H. Ellis and Steven B. Roberts School of Aquatic and Fishery Sciences, University of Washington, Seattle, WA</dc:title>
  <dc:creator>Claire Ellis</dc:creator>
  <cp:lastModifiedBy>Claire Ellis</cp:lastModifiedBy>
  <cp:revision>46</cp:revision>
  <cp:lastPrinted>2013-02-11T19:48:58Z</cp:lastPrinted>
  <dcterms:created xsi:type="dcterms:W3CDTF">2013-02-06T23:40:52Z</dcterms:created>
  <dcterms:modified xsi:type="dcterms:W3CDTF">2013-02-11T20:18:23Z</dcterms:modified>
</cp:coreProperties>
</file>