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7" r:id="rId1"/>
  </p:sldMasterIdLst>
  <p:notesMasterIdLst>
    <p:notesMasterId r:id="rId73"/>
  </p:notesMasterIdLst>
  <p:sldIdLst>
    <p:sldId id="256" r:id="rId2"/>
    <p:sldId id="257" r:id="rId3"/>
    <p:sldId id="266" r:id="rId4"/>
    <p:sldId id="386" r:id="rId5"/>
    <p:sldId id="268" r:id="rId6"/>
    <p:sldId id="353" r:id="rId7"/>
    <p:sldId id="362" r:id="rId8"/>
    <p:sldId id="363" r:id="rId9"/>
    <p:sldId id="357" r:id="rId10"/>
    <p:sldId id="358" r:id="rId11"/>
    <p:sldId id="359" r:id="rId12"/>
    <p:sldId id="360" r:id="rId13"/>
    <p:sldId id="361" r:id="rId14"/>
    <p:sldId id="355" r:id="rId15"/>
    <p:sldId id="281" r:id="rId16"/>
    <p:sldId id="387" r:id="rId17"/>
    <p:sldId id="312" r:id="rId18"/>
    <p:sldId id="364" r:id="rId19"/>
    <p:sldId id="313" r:id="rId20"/>
    <p:sldId id="315" r:id="rId21"/>
    <p:sldId id="317" r:id="rId22"/>
    <p:sldId id="303" r:id="rId23"/>
    <p:sldId id="435" r:id="rId24"/>
    <p:sldId id="319" r:id="rId25"/>
    <p:sldId id="307" r:id="rId26"/>
    <p:sldId id="394" r:id="rId27"/>
    <p:sldId id="395" r:id="rId28"/>
    <p:sldId id="396" r:id="rId29"/>
    <p:sldId id="391" r:id="rId30"/>
    <p:sldId id="445" r:id="rId31"/>
    <p:sldId id="453" r:id="rId32"/>
    <p:sldId id="446" r:id="rId33"/>
    <p:sldId id="447" r:id="rId34"/>
    <p:sldId id="308" r:id="rId35"/>
    <p:sldId id="422" r:id="rId36"/>
    <p:sldId id="423" r:id="rId37"/>
    <p:sldId id="424" r:id="rId38"/>
    <p:sldId id="370" r:id="rId39"/>
    <p:sldId id="329" r:id="rId40"/>
    <p:sldId id="286" r:id="rId41"/>
    <p:sldId id="372" r:id="rId42"/>
    <p:sldId id="371" r:id="rId43"/>
    <p:sldId id="287" r:id="rId44"/>
    <p:sldId id="347" r:id="rId45"/>
    <p:sldId id="289" r:id="rId46"/>
    <p:sldId id="290" r:id="rId47"/>
    <p:sldId id="375" r:id="rId48"/>
    <p:sldId id="376" r:id="rId49"/>
    <p:sldId id="377" r:id="rId50"/>
    <p:sldId id="448" r:id="rId51"/>
    <p:sldId id="449" r:id="rId52"/>
    <p:sldId id="450" r:id="rId53"/>
    <p:sldId id="451" r:id="rId54"/>
    <p:sldId id="452" r:id="rId55"/>
    <p:sldId id="374" r:id="rId56"/>
    <p:sldId id="373" r:id="rId57"/>
    <p:sldId id="383" r:id="rId58"/>
    <p:sldId id="343" r:id="rId59"/>
    <p:sldId id="384" r:id="rId60"/>
    <p:sldId id="385" r:id="rId61"/>
    <p:sldId id="454" r:id="rId62"/>
    <p:sldId id="442" r:id="rId63"/>
    <p:sldId id="332" r:id="rId64"/>
    <p:sldId id="292" r:id="rId65"/>
    <p:sldId id="337" r:id="rId66"/>
    <p:sldId id="338" r:id="rId67"/>
    <p:sldId id="429" r:id="rId68"/>
    <p:sldId id="430" r:id="rId69"/>
    <p:sldId id="431" r:id="rId70"/>
    <p:sldId id="432" r:id="rId71"/>
    <p:sldId id="433"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A0EA"/>
    <a:srgbClr val="000000"/>
    <a:srgbClr val="800000"/>
    <a:srgbClr val="66FFFF"/>
    <a:srgbClr val="FFCC66"/>
    <a:srgbClr val="FF8000"/>
    <a:srgbClr val="008080"/>
    <a:srgbClr val="D80113"/>
    <a:srgbClr val="139BA6"/>
    <a:srgbClr val="FF54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9" autoAdjust="0"/>
    <p:restoredTop sz="79032" autoAdjust="0"/>
  </p:normalViewPr>
  <p:slideViewPr>
    <p:cSldViewPr snapToGrid="0" snapToObjects="1">
      <p:cViewPr varScale="1">
        <p:scale>
          <a:sx n="76" d="100"/>
          <a:sy n="76" d="100"/>
        </p:scale>
        <p:origin x="-960" y="-104"/>
      </p:cViewPr>
      <p:guideLst>
        <p:guide orient="horz" pos="2160"/>
        <p:guide pos="2880"/>
      </p:guideLst>
    </p:cSldViewPr>
  </p:slideViewPr>
  <p:notesTextViewPr>
    <p:cViewPr>
      <p:scale>
        <a:sx n="100" d="100"/>
        <a:sy n="100" d="100"/>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12E847-0435-0C4F-8130-4302B10FB0AE}" type="datetimeFigureOut">
              <a:rPr lang="en-US" smtClean="0"/>
              <a:t>11/19/14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541234-C7F8-8440-A2B6-D4EA74343EEF}" type="slidenum">
              <a:rPr lang="en-US" smtClean="0"/>
              <a:t>‹#›</a:t>
            </a:fld>
            <a:endParaRPr lang="en-US"/>
          </a:p>
        </p:txBody>
      </p:sp>
    </p:spTree>
    <p:extLst>
      <p:ext uri="{BB962C8B-B14F-4D97-AF65-F5344CB8AC3E}">
        <p14:creationId xmlns:p14="http://schemas.microsoft.com/office/powerpoint/2010/main" val="1850968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talk about</a:t>
            </a:r>
            <a:r>
              <a:rPr lang="en-US" baseline="0" dirty="0" smtClean="0"/>
              <a:t> MS thesis research, examining….</a:t>
            </a:r>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1</a:t>
            </a:fld>
            <a:endParaRPr lang="en-US"/>
          </a:p>
        </p:txBody>
      </p:sp>
    </p:spTree>
    <p:extLst>
      <p:ext uri="{BB962C8B-B14F-4D97-AF65-F5344CB8AC3E}">
        <p14:creationId xmlns:p14="http://schemas.microsoft.com/office/powerpoint/2010/main" val="4192974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Methylation is found throughout the genome, so in both genes and promoter regions (or regions of DNA that initiate transcription of a particular gene), and methylation among promoter regions blocks the areas transcription factors would bind. </a:t>
            </a:r>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10</a:t>
            </a:fld>
            <a:endParaRPr lang="en-US"/>
          </a:p>
        </p:txBody>
      </p:sp>
    </p:spTree>
    <p:extLst>
      <p:ext uri="{BB962C8B-B14F-4D97-AF65-F5344CB8AC3E}">
        <p14:creationId xmlns:p14="http://schemas.microsoft.com/office/powerpoint/2010/main" val="172655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like I previously said, most of what is known about </a:t>
            </a:r>
            <a:r>
              <a:rPr lang="en-US" baseline="0" dirty="0" err="1" smtClean="0"/>
              <a:t>methy</a:t>
            </a:r>
            <a:r>
              <a:rPr lang="en-US" baseline="0" dirty="0" smtClean="0"/>
              <a:t> is from mammals and plants, less in invertebrates.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Most invertebrate genomes contain DNA methylation located within genes…</a:t>
            </a:r>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11</a:t>
            </a:fld>
            <a:endParaRPr lang="en-US"/>
          </a:p>
        </p:txBody>
      </p:sp>
    </p:spTree>
    <p:extLst>
      <p:ext uri="{BB962C8B-B14F-4D97-AF65-F5344CB8AC3E}">
        <p14:creationId xmlns:p14="http://schemas.microsoft.com/office/powerpoint/2010/main" val="1726559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the function remains unclear.</a:t>
            </a:r>
          </a:p>
          <a:p>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12</a:t>
            </a:fld>
            <a:endParaRPr lang="en-US"/>
          </a:p>
        </p:txBody>
      </p:sp>
    </p:spTree>
    <p:extLst>
      <p:ext uri="{BB962C8B-B14F-4D97-AF65-F5344CB8AC3E}">
        <p14:creationId xmlns:p14="http://schemas.microsoft.com/office/powerpoint/2010/main" val="172655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Most of what is known about </a:t>
            </a:r>
            <a:r>
              <a:rPr lang="en-US" baseline="0" dirty="0" err="1" smtClean="0"/>
              <a:t>methy</a:t>
            </a:r>
            <a:r>
              <a:rPr lang="en-US" baseline="0" dirty="0" smtClean="0"/>
              <a:t> is from research on mammals, less in invertebrates.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we see dramatic affects of methylation on mammals, and in mice it h</a:t>
            </a:r>
            <a:r>
              <a:rPr lang="en-US" dirty="0" smtClean="0"/>
              <a:t>as been shown that the epigenetics </a:t>
            </a:r>
            <a:r>
              <a:rPr lang="en-US" baseline="0" dirty="0" smtClean="0"/>
              <a:t>can affect gene expression.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-Visual example of this can be seen in the agouti mice. These are two female mice that are genetically identical but have different DNA </a:t>
            </a:r>
            <a:r>
              <a:rPr lang="en-US" baseline="0" dirty="0" err="1" smtClean="0"/>
              <a:t>methy</a:t>
            </a:r>
            <a:r>
              <a:rPr lang="en-US" baseline="0" dirty="0" smtClean="0"/>
              <a:t> patterns in their agouti gene, which affects gene expression, and gives rise to these 2 very different phenotypes.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-Specifically, in the small brown phenotype, the agouti gene promoter regions are methylated, and are therefore turned off, preventing transcription. However, in the yellow obese mice, the promoter region of agouti genes are not methylated, and these genes are expressed or turned on. When these agouti genes are expressed, the mouse is more prone to cancer and diabetes.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-Research in the </a:t>
            </a:r>
            <a:r>
              <a:rPr lang="en-US" baseline="0" dirty="0" err="1" smtClean="0"/>
              <a:t>Waterland</a:t>
            </a:r>
            <a:r>
              <a:rPr lang="en-US" baseline="0" dirty="0" smtClean="0"/>
              <a:t> and </a:t>
            </a:r>
            <a:r>
              <a:rPr lang="en-US" baseline="0" dirty="0" err="1" smtClean="0"/>
              <a:t>Jirtle</a:t>
            </a:r>
            <a:r>
              <a:rPr lang="en-US" baseline="0" dirty="0" smtClean="0"/>
              <a:t> lab found found that activation a single gene due to a lack of methylation caused dramatic changes in phenotype. They therefore confirmed that DNA methylation plays a role in regulating gene expression.</a:t>
            </a:r>
          </a:p>
        </p:txBody>
      </p:sp>
      <p:sp>
        <p:nvSpPr>
          <p:cNvPr id="4" name="Slide Number Placeholder 3"/>
          <p:cNvSpPr>
            <a:spLocks noGrp="1"/>
          </p:cNvSpPr>
          <p:nvPr>
            <p:ph type="sldNum" sz="quarter" idx="10"/>
          </p:nvPr>
        </p:nvSpPr>
        <p:spPr/>
        <p:txBody>
          <a:bodyPr/>
          <a:lstStyle/>
          <a:p>
            <a:fld id="{D38C5CD8-7C31-7F45-9F90-0CFB6B5E3ADE}" type="slidenum">
              <a:rPr lang="en-US" smtClean="0"/>
              <a:t>13</a:t>
            </a:fld>
            <a:endParaRPr lang="en-US"/>
          </a:p>
        </p:txBody>
      </p:sp>
    </p:spTree>
    <p:extLst>
      <p:ext uri="{BB962C8B-B14F-4D97-AF65-F5344CB8AC3E}">
        <p14:creationId xmlns:p14="http://schemas.microsoft.com/office/powerpoint/2010/main" val="72324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DNA methylation have also been shown to be heritable and </a:t>
            </a:r>
            <a:r>
              <a:rPr lang="en-US" sz="1200" kern="1200" dirty="0" smtClean="0">
                <a:solidFill>
                  <a:schemeClr val="tx1"/>
                </a:solidFill>
                <a:effectLst/>
                <a:latin typeface="+mn-lt"/>
                <a:ea typeface="+mn-ea"/>
                <a:cs typeface="+mn-cs"/>
              </a:rPr>
              <a:t>can be maintained and passed on to offspring. An example of this was demonstrated under natural conditions in the plant toadflax, </a:t>
            </a:r>
            <a:r>
              <a:rPr lang="en-US" sz="1200" i="1" kern="1200" dirty="0" err="1" smtClean="0">
                <a:solidFill>
                  <a:schemeClr val="tx1"/>
                </a:solidFill>
                <a:effectLst/>
                <a:latin typeface="+mn-lt"/>
                <a:ea typeface="+mn-ea"/>
                <a:cs typeface="+mn-cs"/>
              </a:rPr>
              <a:t>Linaria</a:t>
            </a:r>
            <a:r>
              <a:rPr lang="en-US" sz="1200" i="1" kern="1200" baseline="0" dirty="0" smtClean="0">
                <a:solidFill>
                  <a:schemeClr val="tx1"/>
                </a:solidFill>
                <a:effectLst/>
                <a:latin typeface="+mn-lt"/>
                <a:ea typeface="+mn-ea"/>
                <a:cs typeface="+mn-cs"/>
              </a:rPr>
              <a:t> vulgaris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Specifically, wild-type and </a:t>
            </a:r>
            <a:r>
              <a:rPr lang="en-US" sz="1200" kern="1200" baseline="0" dirty="0" err="1" smtClean="0">
                <a:solidFill>
                  <a:schemeClr val="tx1"/>
                </a:solidFill>
                <a:effectLst/>
                <a:latin typeface="+mn-lt"/>
                <a:ea typeface="+mn-ea"/>
                <a:cs typeface="+mn-cs"/>
              </a:rPr>
              <a:t>peloric</a:t>
            </a:r>
            <a:r>
              <a:rPr lang="en-US" sz="1200" kern="1200" baseline="0" dirty="0" smtClean="0">
                <a:solidFill>
                  <a:schemeClr val="tx1"/>
                </a:solidFill>
                <a:effectLst/>
                <a:latin typeface="+mn-lt"/>
                <a:ea typeface="+mn-ea"/>
                <a:cs typeface="+mn-cs"/>
              </a:rPr>
              <a:t> toadflax plants are genetically identical, but have different shape of their flowers which is thought to be beneficial for different pollination strategies. These two flower variants have different methylation patterns in a single gene, which is heavily methylated, or inactive in the </a:t>
            </a:r>
            <a:r>
              <a:rPr lang="en-US" sz="1200" kern="1200" baseline="0" dirty="0" err="1" smtClean="0">
                <a:solidFill>
                  <a:schemeClr val="tx1"/>
                </a:solidFill>
                <a:effectLst/>
                <a:latin typeface="+mn-lt"/>
                <a:ea typeface="+mn-ea"/>
                <a:cs typeface="+mn-cs"/>
              </a:rPr>
              <a:t>peloric</a:t>
            </a:r>
            <a:r>
              <a:rPr lang="en-US" sz="1200" kern="1200" baseline="0" dirty="0" smtClean="0">
                <a:solidFill>
                  <a:schemeClr val="tx1"/>
                </a:solidFill>
                <a:effectLst/>
                <a:latin typeface="+mn-lt"/>
                <a:ea typeface="+mn-ea"/>
                <a:cs typeface="+mn-cs"/>
              </a:rPr>
              <a:t> variant. And </a:t>
            </a:r>
            <a:r>
              <a:rPr lang="en-US" sz="1200" kern="1200" baseline="0" dirty="0" err="1" smtClean="0">
                <a:solidFill>
                  <a:schemeClr val="tx1"/>
                </a:solidFill>
                <a:effectLst/>
                <a:latin typeface="+mn-lt"/>
                <a:ea typeface="+mn-ea"/>
                <a:cs typeface="+mn-cs"/>
              </a:rPr>
              <a:t>peloric</a:t>
            </a:r>
            <a:r>
              <a:rPr lang="en-US" sz="1200" kern="1200" baseline="0" dirty="0" smtClean="0">
                <a:solidFill>
                  <a:schemeClr val="tx1"/>
                </a:solidFill>
                <a:effectLst/>
                <a:latin typeface="+mn-lt"/>
                <a:ea typeface="+mn-ea"/>
                <a:cs typeface="+mn-cs"/>
              </a:rPr>
              <a:t> toadflax can pass on this heavy methylation status to its offspring, so an abnormal flower structure will continue to the next generation. This is an example of methylation patterns being inherited. This type of </a:t>
            </a:r>
            <a:r>
              <a:rPr lang="en-US" sz="1200" kern="1200" baseline="0" dirty="0" err="1" smtClean="0">
                <a:solidFill>
                  <a:schemeClr val="tx1"/>
                </a:solidFill>
                <a:effectLst/>
                <a:latin typeface="+mn-lt"/>
                <a:ea typeface="+mn-ea"/>
                <a:cs typeface="+mn-cs"/>
              </a:rPr>
              <a:t>transgenerational</a:t>
            </a:r>
            <a:r>
              <a:rPr lang="en-US" sz="1200" kern="1200" baseline="0" dirty="0" smtClean="0">
                <a:solidFill>
                  <a:schemeClr val="tx1"/>
                </a:solidFill>
                <a:effectLst/>
                <a:latin typeface="+mn-lt"/>
                <a:ea typeface="+mn-ea"/>
                <a:cs typeface="+mn-cs"/>
              </a:rPr>
              <a:t> epigenetics has been well documented in plants, but is more difficult to demonstrate in other organisms.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14</a:t>
            </a:fld>
            <a:endParaRPr lang="en-US"/>
          </a:p>
        </p:txBody>
      </p:sp>
    </p:spTree>
    <p:extLst>
      <p:ext uri="{BB962C8B-B14F-4D97-AF65-F5344CB8AC3E}">
        <p14:creationId xmlns:p14="http://schemas.microsoft.com/office/powerpoint/2010/main" val="394583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background I just</a:t>
            </a:r>
            <a:r>
              <a:rPr lang="en-US" baseline="0" dirty="0" smtClean="0"/>
              <a:t> provided summarizes what we already know about DNA methylation. And I mentioned a majority of this information comes from studies done on mammals and plants, and much less is known about methylation in invertebrate species, like oysters.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38C5CD8-7C31-7F45-9F90-0CFB6B5E3ADE}" type="slidenum">
              <a:rPr lang="en-US" smtClean="0"/>
              <a:t>15</a:t>
            </a:fld>
            <a:endParaRPr lang="en-US"/>
          </a:p>
        </p:txBody>
      </p:sp>
    </p:spTree>
    <p:extLst>
      <p:ext uri="{BB962C8B-B14F-4D97-AF65-F5344CB8AC3E}">
        <p14:creationId xmlns:p14="http://schemas.microsoft.com/office/powerpoint/2010/main" val="3595079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some </a:t>
            </a:r>
            <a:r>
              <a:rPr lang="en-US" baseline="0" dirty="0" smtClean="0"/>
              <a:t>previous work in our lab has examined DNA methylation in oysters, research</a:t>
            </a:r>
            <a:r>
              <a:rPr lang="en-US" dirty="0" smtClean="0"/>
              <a:t> done by Mac</a:t>
            </a:r>
            <a:r>
              <a:rPr lang="en-US" baseline="0" dirty="0" smtClean="0"/>
              <a:t> in our lab.</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summarize what we know about methylation in oysters….Using an in </a:t>
            </a:r>
            <a:r>
              <a:rPr lang="en-US" baseline="0" dirty="0" err="1" smtClean="0"/>
              <a:t>silico</a:t>
            </a:r>
            <a:r>
              <a:rPr lang="en-US" baseline="0" dirty="0" smtClean="0"/>
              <a:t> and experimental analysis to show that methylation is in fact present in genes, and that methylation levels change with gene function.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this work was strictly predicting methylation status from oyster </a:t>
            </a:r>
            <a:r>
              <a:rPr lang="en-US" baseline="0" dirty="0" err="1" smtClean="0"/>
              <a:t>transcriptome</a:t>
            </a:r>
            <a:r>
              <a:rPr lang="en-US" baseline="0" dirty="0" smtClean="0"/>
              <a:t> (or the set of all RNA molecules),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with the release of the oyster genome in 2012, this greatly facilitated my research, and I was able to quantitatively examine DNA methylation at a genome-wide scale.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38C5CD8-7C31-7F45-9F90-0CFB6B5E3ADE}" type="slidenum">
              <a:rPr lang="en-US" smtClean="0"/>
              <a:t>16</a:t>
            </a:fld>
            <a:endParaRPr lang="en-US"/>
          </a:p>
        </p:txBody>
      </p:sp>
    </p:spTree>
    <p:extLst>
      <p:ext uri="{BB962C8B-B14F-4D97-AF65-F5344CB8AC3E}">
        <p14:creationId xmlns:p14="http://schemas.microsoft.com/office/powerpoint/2010/main" val="3595079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research aimed at characterizing and understanding</a:t>
            </a:r>
            <a:r>
              <a:rPr lang="en-US" baseline="0" dirty="0" smtClean="0"/>
              <a:t> this epigenetic mark in oysters. This was important as limited studies have focused on invertebrates. Currently there is not a complete understanding of how DNA methylation regulates genome activity in invertebrates, though it does appear to be different from mechanisms observed in mammals and is likely variable across species.</a:t>
            </a:r>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17</a:t>
            </a:fld>
            <a:endParaRPr lang="en-US"/>
          </a:p>
        </p:txBody>
      </p:sp>
    </p:spTree>
    <p:extLst>
      <p:ext uri="{BB962C8B-B14F-4D97-AF65-F5344CB8AC3E}">
        <p14:creationId xmlns:p14="http://schemas.microsoft.com/office/powerpoint/2010/main" val="1657052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approach was split into two parts:</a:t>
            </a:r>
          </a:p>
          <a:p>
            <a:r>
              <a:rPr lang="en-US" baseline="0" dirty="0" smtClean="0"/>
              <a:t>1</a:t>
            </a:r>
            <a:r>
              <a:rPr lang="en-US" baseline="30000" dirty="0" smtClean="0"/>
              <a:t>st</a:t>
            </a:r>
            <a:r>
              <a:rPr lang="en-US" baseline="0" dirty="0" smtClean="0"/>
              <a:t> part: Characterized genome-wide DNA methylation profile in male gamete cells using whole-genome bisulfite sequencing. We were particularly interested in the relationship between methylation and gene expression.</a:t>
            </a:r>
          </a:p>
          <a:p>
            <a:r>
              <a:rPr lang="en-US" baseline="0" dirty="0" smtClean="0"/>
              <a:t>2</a:t>
            </a:r>
            <a:r>
              <a:rPr lang="en-US" baseline="30000" dirty="0" smtClean="0"/>
              <a:t>nd</a:t>
            </a:r>
            <a:r>
              <a:rPr lang="en-US" baseline="0" dirty="0" smtClean="0"/>
              <a:t> part: Examining DNA methylation during oyster development. While we know that methylation has </a:t>
            </a:r>
            <a:r>
              <a:rPr lang="en-US" baseline="0" dirty="0" err="1" smtClean="0"/>
              <a:t>impt</a:t>
            </a:r>
            <a:r>
              <a:rPr lang="en-US" baseline="0" dirty="0" smtClean="0"/>
              <a:t> regulatory functions in mammalian development, we still </a:t>
            </a:r>
            <a:r>
              <a:rPr lang="en-US" baseline="0" dirty="0" err="1" smtClean="0"/>
              <a:t>didn</a:t>
            </a:r>
            <a:r>
              <a:rPr lang="fr-FR" baseline="0" dirty="0" smtClean="0"/>
              <a:t>’</a:t>
            </a:r>
            <a:r>
              <a:rPr lang="en-US" baseline="0" dirty="0" smtClean="0"/>
              <a:t>t understand the roles of methylation during invertebrate development. A major component of this is understanding if DNA methylation is inherited between organisms, and to what extent DNA methylation patterns vary between developmental stages. </a:t>
            </a:r>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18</a:t>
            </a:fld>
            <a:endParaRPr lang="en-US"/>
          </a:p>
        </p:txBody>
      </p:sp>
    </p:spTree>
    <p:extLst>
      <p:ext uri="{BB962C8B-B14F-4D97-AF65-F5344CB8AC3E}">
        <p14:creationId xmlns:p14="http://schemas.microsoft.com/office/powerpoint/2010/main" val="1657052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approach I used for my research was to use what is considered the gold standard for examining DNA methylation, called whole genome bisulfite sequencing. </a:t>
            </a:r>
          </a:p>
          <a:p>
            <a:r>
              <a:rPr lang="en-US" dirty="0" smtClean="0"/>
              <a:t>This involves genomic sequencing of bisulfite</a:t>
            </a:r>
            <a:r>
              <a:rPr lang="en-US" baseline="0" dirty="0" smtClean="0"/>
              <a:t> treated DNA. </a:t>
            </a:r>
            <a:r>
              <a:rPr lang="en-US" dirty="0" smtClean="0"/>
              <a:t>For this method, DNA is treated with</a:t>
            </a:r>
            <a:r>
              <a:rPr lang="en-US" baseline="0" dirty="0" smtClean="0"/>
              <a:t> sodium bisulfite, which converts cytosine residues to uracil, but leaves methylated cytosine nucleotides unaffected. Therefore, this bisulfite treatment introduces specific changes in the DNA sequence that depends on the methylation status of individual </a:t>
            </a:r>
            <a:r>
              <a:rPr lang="en-US" baseline="0" dirty="0" err="1" smtClean="0"/>
              <a:t>cytosines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19</a:t>
            </a:fld>
            <a:endParaRPr lang="en-US"/>
          </a:p>
        </p:txBody>
      </p:sp>
    </p:spTree>
    <p:extLst>
      <p:ext uri="{BB962C8B-B14F-4D97-AF65-F5344CB8AC3E}">
        <p14:creationId xmlns:p14="http://schemas.microsoft.com/office/powerpoint/2010/main" val="205706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by giving</a:t>
            </a:r>
            <a:r>
              <a:rPr lang="en-US" baseline="0" dirty="0" smtClean="0"/>
              <a:t> some background information about epigenetics specifically focusing on DNA methylation</a:t>
            </a:r>
          </a:p>
          <a:p>
            <a:r>
              <a:rPr lang="en-US" baseline="0" dirty="0" smtClean="0"/>
              <a:t>Then I’ll present some information about what is already known about DNA methylation patterns and functions in various species.</a:t>
            </a:r>
          </a:p>
          <a:p>
            <a:r>
              <a:rPr lang="en-US" baseline="0" dirty="0" smtClean="0"/>
              <a:t>Then I’ll talk about the results of my thesis which has two parts-</a:t>
            </a:r>
          </a:p>
          <a:p>
            <a:r>
              <a:rPr lang="en-US" baseline="0" dirty="0" smtClean="0"/>
              <a:t>The first part characterizes DNA methylation on a genome-wide scale in oysters to understand the functional role of methylation. This included examining where methylation was located in the genome, and the relationship between DNA methylation and gene expression in this species.</a:t>
            </a:r>
          </a:p>
          <a:p>
            <a:r>
              <a:rPr lang="en-US" baseline="0" dirty="0" smtClean="0"/>
              <a:t>The second part characterized DNA methylation patterns during oyster development, and we looked at 2 different lineages examining the degree of DNA methylation heritability and 3 developmental stages to examine variability of these marks. </a:t>
            </a:r>
          </a:p>
        </p:txBody>
      </p:sp>
      <p:sp>
        <p:nvSpPr>
          <p:cNvPr id="4" name="Slide Number Placeholder 3"/>
          <p:cNvSpPr>
            <a:spLocks noGrp="1"/>
          </p:cNvSpPr>
          <p:nvPr>
            <p:ph type="sldNum" sz="quarter" idx="10"/>
          </p:nvPr>
        </p:nvSpPr>
        <p:spPr/>
        <p:txBody>
          <a:bodyPr/>
          <a:lstStyle/>
          <a:p>
            <a:fld id="{D38C5CD8-7C31-7F45-9F90-0CFB6B5E3ADE}" type="slidenum">
              <a:rPr lang="en-US" smtClean="0"/>
              <a:t>2</a:t>
            </a:fld>
            <a:endParaRPr lang="en-US"/>
          </a:p>
        </p:txBody>
      </p:sp>
    </p:spTree>
    <p:extLst>
      <p:ext uri="{BB962C8B-B14F-4D97-AF65-F5344CB8AC3E}">
        <p14:creationId xmlns:p14="http://schemas.microsoft.com/office/powerpoint/2010/main" val="69201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sequencing, I map the results back to the oyster genome, and I can conclude that any </a:t>
            </a:r>
            <a:r>
              <a:rPr lang="en-US" baseline="0" dirty="0" err="1" smtClean="0"/>
              <a:t>cytosines</a:t>
            </a:r>
            <a:r>
              <a:rPr lang="en-US" baseline="0" dirty="0" smtClean="0"/>
              <a:t> remaining are methylated. </a:t>
            </a:r>
            <a:r>
              <a:rPr lang="en-US" dirty="0" smtClean="0"/>
              <a:t>Using</a:t>
            </a:r>
            <a:r>
              <a:rPr lang="en-US" baseline="0" dirty="0" smtClean="0"/>
              <a:t> this approach I can characterize methylation on a genome-wide scale while still obtaining coverage at a single base pair resolution. Analysis reduced to distinguishing </a:t>
            </a:r>
            <a:r>
              <a:rPr lang="en-US" baseline="0" dirty="0" err="1" smtClean="0"/>
              <a:t>cytosines</a:t>
            </a:r>
            <a:r>
              <a:rPr lang="en-US" baseline="0" dirty="0" smtClean="0"/>
              <a:t> resulting from bisulfite conversion. But we can differentiate these marks from single nucleotide polymorphisms by using information from the complementary DNA strand. </a:t>
            </a:r>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20</a:t>
            </a:fld>
            <a:endParaRPr lang="en-US"/>
          </a:p>
        </p:txBody>
      </p:sp>
    </p:spTree>
    <p:extLst>
      <p:ext uri="{BB962C8B-B14F-4D97-AF65-F5344CB8AC3E}">
        <p14:creationId xmlns:p14="http://schemas.microsoft.com/office/powerpoint/2010/main" val="2057062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first part of my research was completely novel as it</a:t>
            </a:r>
            <a:r>
              <a:rPr lang="en-US" dirty="0" smtClean="0"/>
              <a:t> was the first time genome-wide</a:t>
            </a:r>
            <a:r>
              <a:rPr lang="en-US" baseline="0" dirty="0" smtClean="0"/>
              <a:t> methylation was examined in oysters, which allowed us to see how methylation was distributed in the genome, and to look closely at the relationships between DNA methylation and gene expression patterns.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this research, I performed high</a:t>
            </a:r>
            <a:r>
              <a:rPr lang="en-US" baseline="0" dirty="0" smtClean="0"/>
              <a:t> throughput WGBS on oyster male gamete tissue to provide a comprehensive view and reveal methylation patterns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understand potential</a:t>
            </a:r>
            <a:r>
              <a:rPr lang="en-US" baseline="0" dirty="0" smtClean="0"/>
              <a:t> functions of DNA methylation I examined the relationship between methylation and gene expression. To examine this relationship used an approach called </a:t>
            </a:r>
            <a:r>
              <a:rPr lang="en-US" baseline="0" dirty="0" err="1" smtClean="0"/>
              <a:t>RNAseq</a:t>
            </a:r>
            <a:r>
              <a:rPr lang="en-US" baseline="0" dirty="0" smtClean="0"/>
              <a:t> (whole </a:t>
            </a:r>
            <a:r>
              <a:rPr lang="en-US" baseline="0" dirty="0" err="1" smtClean="0"/>
              <a:t>transcriptome</a:t>
            </a:r>
            <a:r>
              <a:rPr lang="en-US" baseline="0" dirty="0" smtClean="0"/>
              <a:t> shotgun sequencing). Basically, this involves taking a snapshot of RNA presence and quantity from the oyster genome at a given moment in time so we can look at relationships between epigenetic and genetic variations.  </a:t>
            </a:r>
            <a:endParaRPr lang="en-US"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21</a:t>
            </a:fld>
            <a:endParaRPr lang="en-US"/>
          </a:p>
        </p:txBody>
      </p:sp>
    </p:spTree>
    <p:extLst>
      <p:ext uri="{BB962C8B-B14F-4D97-AF65-F5344CB8AC3E}">
        <p14:creationId xmlns:p14="http://schemas.microsoft.com/office/powerpoint/2010/main" val="3697099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oyster reference</a:t>
            </a:r>
            <a:r>
              <a:rPr lang="en-US" baseline="0" dirty="0" smtClean="0"/>
              <a:t> genome for mapping</a:t>
            </a:r>
            <a:r>
              <a:rPr lang="en-US" dirty="0" smtClean="0"/>
              <a:t>, information for</a:t>
            </a:r>
            <a:r>
              <a:rPr lang="en-US" baseline="0" dirty="0" smtClean="0"/>
              <a:t> 7.64 million </a:t>
            </a:r>
            <a:r>
              <a:rPr lang="en-US" baseline="0" dirty="0" err="1" smtClean="0"/>
              <a:t>CpGs</a:t>
            </a:r>
            <a:endParaRPr lang="en-US" baseline="0" dirty="0" smtClean="0"/>
          </a:p>
          <a:p>
            <a:r>
              <a:rPr lang="en-US" baseline="0" dirty="0" smtClean="0"/>
              <a:t>Showing histogram- Looking at the distribution of methylation, and a single </a:t>
            </a:r>
            <a:r>
              <a:rPr lang="en-US" baseline="0" dirty="0" err="1" smtClean="0"/>
              <a:t>CpG</a:t>
            </a:r>
            <a:r>
              <a:rPr lang="en-US" baseline="0" dirty="0" smtClean="0"/>
              <a:t> loci can have a methylation ratio between 0-100% because you have multiple reads from a sequencing run, and the status of some </a:t>
            </a:r>
            <a:r>
              <a:rPr lang="en-US" baseline="0" dirty="0" err="1" smtClean="0"/>
              <a:t>Cytosines</a:t>
            </a:r>
            <a:r>
              <a:rPr lang="en-US" baseline="0" dirty="0" smtClean="0"/>
              <a:t> for that region may be methylated, while other </a:t>
            </a:r>
            <a:r>
              <a:rPr lang="en-US" baseline="0" dirty="0" err="1" smtClean="0"/>
              <a:t>cytosines</a:t>
            </a:r>
            <a:r>
              <a:rPr lang="en-US" baseline="0" dirty="0" smtClean="0"/>
              <a:t> may be </a:t>
            </a:r>
            <a:r>
              <a:rPr lang="en-US" baseline="0" dirty="0" err="1" smtClean="0"/>
              <a:t>unmethylated</a:t>
            </a:r>
            <a:r>
              <a:rPr lang="en-US" baseline="0" dirty="0" smtClean="0"/>
              <a:t>. So the percentage is based on the methylation status and coverage of that particular loci.  </a:t>
            </a:r>
          </a:p>
          <a:p>
            <a:r>
              <a:rPr lang="en-US" baseline="0" dirty="0" smtClean="0"/>
              <a:t>We see a bimodal distribution, and that a majority of the oyster genome </a:t>
            </a:r>
            <a:r>
              <a:rPr lang="en-US" baseline="0" dirty="0" err="1" smtClean="0"/>
              <a:t>unmethylated</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we can also see that it does in fact contain SOME methylation, so we wanted to describe where this was occurring. </a:t>
            </a:r>
          </a:p>
          <a:p>
            <a:endParaRPr lang="en-US" baseline="0"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22</a:t>
            </a:fld>
            <a:endParaRPr lang="en-US"/>
          </a:p>
        </p:txBody>
      </p:sp>
    </p:spTree>
    <p:extLst>
      <p:ext uri="{BB962C8B-B14F-4D97-AF65-F5344CB8AC3E}">
        <p14:creationId xmlns:p14="http://schemas.microsoft.com/office/powerpoint/2010/main" val="3153527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summarize where</a:t>
            </a:r>
            <a:r>
              <a:rPr lang="en-US" baseline="0" dirty="0" smtClean="0"/>
              <a:t> exactly methylated </a:t>
            </a:r>
            <a:r>
              <a:rPr lang="en-US" baseline="0" dirty="0" err="1" smtClean="0"/>
              <a:t>cytosines</a:t>
            </a:r>
            <a:r>
              <a:rPr lang="en-US" baseline="0" dirty="0" smtClean="0"/>
              <a:t> were distributed in oyster genome. These are pie charts showing the genome-wide distribution of methylation within genomic regions. This figure is showing the proportion of methylated or </a:t>
            </a:r>
            <a:r>
              <a:rPr lang="en-US" baseline="0" dirty="0" err="1" smtClean="0"/>
              <a:t>unmethylated</a:t>
            </a:r>
            <a:r>
              <a:rPr lang="en-US" baseline="0" dirty="0" smtClean="0"/>
              <a:t> regions as percentage contributions to specific oyster genomic regions. Specifically, we have classified a CG loci as being either heavily or sparsely methylated (defined as having a methylation ratio &gt; 0) or </a:t>
            </a:r>
            <a:r>
              <a:rPr lang="en-US" baseline="0" dirty="0" err="1" smtClean="0"/>
              <a:t>unmethylated</a:t>
            </a:r>
            <a:r>
              <a:rPr lang="en-US" baseline="0" dirty="0" smtClean="0"/>
              <a:t> regions (having a ratio =0). Genomic regions are also scaled according to their contribution to the entire oyster genome.  So a larger pie is representative of a large region in the oyster genome. </a:t>
            </a:r>
          </a:p>
          <a:p>
            <a:r>
              <a:rPr lang="en-US" b="1" baseline="0" dirty="0" smtClean="0"/>
              <a:t>Methylation occurs primarily within genes in exons and introns (dark blue slices are comparatively larger than that among other regions of the genome).</a:t>
            </a:r>
          </a:p>
          <a:p>
            <a:r>
              <a:rPr lang="en-US" b="0" baseline="0" dirty="0" smtClean="0"/>
              <a:t>Exons and introns were 35 and 28% methylated, compared with other genomic regions were only contained about 15% methylation.</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23</a:t>
            </a:fld>
            <a:endParaRPr lang="en-US"/>
          </a:p>
        </p:txBody>
      </p:sp>
    </p:spTree>
    <p:extLst>
      <p:ext uri="{BB962C8B-B14F-4D97-AF65-F5344CB8AC3E}">
        <p14:creationId xmlns:p14="http://schemas.microsoft.com/office/powerpoint/2010/main" val="1378996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were able to determine that overall 15% of the </a:t>
            </a:r>
            <a:r>
              <a:rPr lang="en-US" baseline="0" dirty="0" err="1" smtClean="0"/>
              <a:t>CpG</a:t>
            </a:r>
            <a:r>
              <a:rPr lang="en-US" baseline="0" dirty="0" smtClean="0"/>
              <a:t> </a:t>
            </a:r>
            <a:r>
              <a:rPr lang="en-US" baseline="0" dirty="0" err="1" smtClean="0"/>
              <a:t>dinucleotides</a:t>
            </a:r>
            <a:r>
              <a:rPr lang="en-US" baseline="0" dirty="0" smtClean="0"/>
              <a:t> are methylated in the oyster genome- this dramatically lower than what we see among vertebrate species, in which their genomes are heavily methylated between 70-80%, but it is comparable with other invertebrate </a:t>
            </a:r>
            <a:r>
              <a:rPr lang="en-US" baseline="0" dirty="0" err="1" smtClean="0"/>
              <a:t>sp’s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From the pies I showed on the previous slide, we found a majority of methylated regions occurring among genes, or both exons and introns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exons- expressed portions of genes that will code for proteins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Introns- portions of the genes that don’t code for proteins and will be removed during transcription</a:t>
            </a:r>
            <a:endParaRPr lang="en-US" baseline="0"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24</a:t>
            </a:fld>
            <a:endParaRPr lang="en-US"/>
          </a:p>
        </p:txBody>
      </p:sp>
    </p:spTree>
    <p:extLst>
      <p:ext uri="{BB962C8B-B14F-4D97-AF65-F5344CB8AC3E}">
        <p14:creationId xmlns:p14="http://schemas.microsoft.com/office/powerpoint/2010/main" val="3153527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were also interested in using this data to identify any relationships between methylation and gene expression.</a:t>
            </a:r>
          </a:p>
        </p:txBody>
      </p:sp>
      <p:sp>
        <p:nvSpPr>
          <p:cNvPr id="4" name="Slide Number Placeholder 3"/>
          <p:cNvSpPr>
            <a:spLocks noGrp="1"/>
          </p:cNvSpPr>
          <p:nvPr>
            <p:ph type="sldNum" sz="quarter" idx="10"/>
          </p:nvPr>
        </p:nvSpPr>
        <p:spPr/>
        <p:txBody>
          <a:bodyPr/>
          <a:lstStyle/>
          <a:p>
            <a:fld id="{2A541234-C7F8-8440-A2B6-D4EA74343EEF}" type="slidenum">
              <a:rPr lang="en-US" smtClean="0"/>
              <a:t>25</a:t>
            </a:fld>
            <a:endParaRPr lang="en-US"/>
          </a:p>
        </p:txBody>
      </p:sp>
    </p:spTree>
    <p:extLst>
      <p:ext uri="{BB962C8B-B14F-4D97-AF65-F5344CB8AC3E}">
        <p14:creationId xmlns:p14="http://schemas.microsoft.com/office/powerpoint/2010/main" val="4062965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Analysis of DNA methylation and </a:t>
            </a:r>
            <a:r>
              <a:rPr lang="en-US" baseline="0" dirty="0" err="1" smtClean="0"/>
              <a:t>RNAseq</a:t>
            </a:r>
            <a:r>
              <a:rPr lang="en-US" baseline="0" dirty="0" smtClean="0"/>
              <a:t> data revealed a positive association between methylation status, within promoter regions and expression.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Figure is showing the proportion of methylation on a per gene basis for promoter regions (or regions of DNA that initiate transcription of a particular gene). I have divided our </a:t>
            </a:r>
            <a:r>
              <a:rPr lang="en-US" baseline="0" dirty="0" err="1" smtClean="0"/>
              <a:t>RNAseq</a:t>
            </a:r>
            <a:r>
              <a:rPr lang="en-US" baseline="0" dirty="0" smtClean="0"/>
              <a:t> data into high and low expression categories, based on expression values. Then we calculated average percent methylation for promoters within these categories.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we see a positive relationship- promoter regions of genes with high expression levels, had high methylation levels.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Interesting because previous research indicate the opposite- in which a negative correlation exists between DNA meth and expression levels</a:t>
            </a:r>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26</a:t>
            </a:fld>
            <a:endParaRPr lang="en-US"/>
          </a:p>
        </p:txBody>
      </p:sp>
    </p:spTree>
    <p:extLst>
      <p:ext uri="{BB962C8B-B14F-4D97-AF65-F5344CB8AC3E}">
        <p14:creationId xmlns:p14="http://schemas.microsoft.com/office/powerpoint/2010/main" val="4062965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we go back to our introductory diagrams, previous research in mammals has shown that the primary function of DNA methylation is to suppress gene expression through increased promoter DNA methylation. So methylation found in promoter regions blocks the areas transcription factors would bind, therefore being associated with a decrease in gene expression or transcriptional silencing.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27</a:t>
            </a:fld>
            <a:endParaRPr lang="en-US"/>
          </a:p>
        </p:txBody>
      </p:sp>
    </p:spTree>
    <p:extLst>
      <p:ext uri="{BB962C8B-B14F-4D97-AF65-F5344CB8AC3E}">
        <p14:creationId xmlns:p14="http://schemas.microsoft.com/office/powerpoint/2010/main" val="620357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this doesn’t seem to be the case in oysters, as we found that methylation in promoter regions is associated with transcriptional activity, or gene expression.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28</a:t>
            </a:fld>
            <a:endParaRPr lang="en-US"/>
          </a:p>
        </p:txBody>
      </p:sp>
    </p:spTree>
    <p:extLst>
      <p:ext uri="{BB962C8B-B14F-4D97-AF65-F5344CB8AC3E}">
        <p14:creationId xmlns:p14="http://schemas.microsoft.com/office/powerpoint/2010/main" val="620357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based on our findings that methylation is primarily located among genes, and if methylation is regulating the oyster genome, we would also expect to see a relationship between methylation and gene expression.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we do see a positive correlation between DNA methylation and gene expression, in which genes with high expression levels had significantly more methylation.</a:t>
            </a:r>
          </a:p>
        </p:txBody>
      </p:sp>
      <p:sp>
        <p:nvSpPr>
          <p:cNvPr id="4" name="Slide Number Placeholder 3"/>
          <p:cNvSpPr>
            <a:spLocks noGrp="1"/>
          </p:cNvSpPr>
          <p:nvPr>
            <p:ph type="sldNum" sz="quarter" idx="10"/>
          </p:nvPr>
        </p:nvSpPr>
        <p:spPr/>
        <p:txBody>
          <a:bodyPr/>
          <a:lstStyle/>
          <a:p>
            <a:fld id="{2A541234-C7F8-8440-A2B6-D4EA74343EEF}" type="slidenum">
              <a:rPr lang="en-US" smtClean="0"/>
              <a:t>29</a:t>
            </a:fld>
            <a:endParaRPr lang="en-US"/>
          </a:p>
        </p:txBody>
      </p:sp>
    </p:spTree>
    <p:extLst>
      <p:ext uri="{BB962C8B-B14F-4D97-AF65-F5344CB8AC3E}">
        <p14:creationId xmlns:p14="http://schemas.microsoft.com/office/powerpoint/2010/main" val="4062965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prefix “</a:t>
            </a:r>
            <a:r>
              <a:rPr lang="en-US" baseline="0" dirty="0" err="1" smtClean="0"/>
              <a:t>Epi</a:t>
            </a:r>
            <a:r>
              <a:rPr lang="en-US" baseline="0" dirty="0" smtClean="0"/>
              <a:t>” means at or upon. Therefore,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Epigenetics</a:t>
            </a:r>
            <a:r>
              <a:rPr lang="en-US" baseline="0" dirty="0" smtClean="0"/>
              <a:t> describes </a:t>
            </a:r>
            <a:r>
              <a:rPr lang="en-US" dirty="0" smtClean="0"/>
              <a:t>DNA modifications that change genome activity without altering</a:t>
            </a:r>
            <a:r>
              <a:rPr lang="en-US" baseline="0" dirty="0" smtClean="0"/>
              <a:t> the underlying nucleotide sequence.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Involves mechanisms other than mutations to the DNA sequence, and epigenetic changes can switch genes on or off.</a:t>
            </a:r>
          </a:p>
          <a:p>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3</a:t>
            </a:fld>
            <a:endParaRPr lang="en-US"/>
          </a:p>
        </p:txBody>
      </p:sp>
    </p:spTree>
    <p:extLst>
      <p:ext uri="{BB962C8B-B14F-4D97-AF65-F5344CB8AC3E}">
        <p14:creationId xmlns:p14="http://schemas.microsoft.com/office/powerpoint/2010/main" val="3799258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what I previously said, we know that methylation in invertebrates is primarily located in genes, but the function remains unclear. </a:t>
            </a:r>
          </a:p>
        </p:txBody>
      </p:sp>
      <p:sp>
        <p:nvSpPr>
          <p:cNvPr id="4" name="Slide Number Placeholder 3"/>
          <p:cNvSpPr>
            <a:spLocks noGrp="1"/>
          </p:cNvSpPr>
          <p:nvPr>
            <p:ph type="sldNum" sz="quarter" idx="10"/>
          </p:nvPr>
        </p:nvSpPr>
        <p:spPr/>
        <p:txBody>
          <a:bodyPr/>
          <a:lstStyle/>
          <a:p>
            <a:fld id="{2A541234-C7F8-8440-A2B6-D4EA74343EEF}" type="slidenum">
              <a:rPr lang="en-US" smtClean="0"/>
              <a:t>30</a:t>
            </a:fld>
            <a:endParaRPr lang="en-US"/>
          </a:p>
        </p:txBody>
      </p:sp>
    </p:spTree>
    <p:extLst>
      <p:ext uri="{BB962C8B-B14F-4D97-AF65-F5344CB8AC3E}">
        <p14:creationId xmlns:p14="http://schemas.microsoft.com/office/powerpoint/2010/main" val="1847362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using the oyster as an invertebrate model, we saw that methylation among genes is associated with transcriptional activity, or gene expression. </a:t>
            </a:r>
          </a:p>
          <a:p>
            <a:r>
              <a:rPr lang="en-US" baseline="0" dirty="0" smtClean="0"/>
              <a:t>And to explore some potential roles for this…</a:t>
            </a:r>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31</a:t>
            </a:fld>
            <a:endParaRPr lang="en-US"/>
          </a:p>
        </p:txBody>
      </p:sp>
    </p:spTree>
    <p:extLst>
      <p:ext uri="{BB962C8B-B14F-4D97-AF65-F5344CB8AC3E}">
        <p14:creationId xmlns:p14="http://schemas.microsoft.com/office/powerpoint/2010/main" val="1847362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believe that methylation is keeping promoter complexes from laying down in various places within genes. So heavy methylation among genes in the oyster genome would result in consistent transcriptional outcomes, while sparse methylation present among genes would allow for multiple transcriptional opportunities. DNA methylation may therefore help reduce any unwanted/unnecessary transcriptional noise in the oyster genome.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Therefore, methylation may not necessarily be controlling gene expression directly but is rather controlling the amount of transcriptional noise that is present in the oyster genome.</a:t>
            </a:r>
          </a:p>
          <a:p>
            <a:endParaRPr lang="en-US"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32</a:t>
            </a:fld>
            <a:endParaRPr lang="en-US"/>
          </a:p>
        </p:txBody>
      </p:sp>
    </p:spTree>
    <p:extLst>
      <p:ext uri="{BB962C8B-B14F-4D97-AF65-F5344CB8AC3E}">
        <p14:creationId xmlns:p14="http://schemas.microsoft.com/office/powerpoint/2010/main" val="1847362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we return to our figure, we found that genes with high methylation are those that exhibit high expression levels. These are likely genes that are involved in maintaining essential cellular functions and require stability. These genes will therefore be highly expressed in the oyster genome to allow for efficient regulation of genes necessary for survival. So I believe that methylation among genes is controlling the amount of transcriptional noise that is present in the oyster genome. </a:t>
            </a:r>
          </a:p>
        </p:txBody>
      </p:sp>
      <p:sp>
        <p:nvSpPr>
          <p:cNvPr id="4" name="Slide Number Placeholder 3"/>
          <p:cNvSpPr>
            <a:spLocks noGrp="1"/>
          </p:cNvSpPr>
          <p:nvPr>
            <p:ph type="sldNum" sz="quarter" idx="10"/>
          </p:nvPr>
        </p:nvSpPr>
        <p:spPr/>
        <p:txBody>
          <a:bodyPr/>
          <a:lstStyle/>
          <a:p>
            <a:fld id="{2A541234-C7F8-8440-A2B6-D4EA74343EEF}" type="slidenum">
              <a:rPr lang="en-US" smtClean="0"/>
              <a:t>33</a:t>
            </a:fld>
            <a:endParaRPr lang="en-US"/>
          </a:p>
        </p:txBody>
      </p:sp>
    </p:spTree>
    <p:extLst>
      <p:ext uri="{BB962C8B-B14F-4D97-AF65-F5344CB8AC3E}">
        <p14:creationId xmlns:p14="http://schemas.microsoft.com/office/powerpoint/2010/main" val="4062965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study of interest because most previous research has concerned mammals and we provided a comprehensive characterization of methylation in an invertebrate. This was the first high-resolution methylation map generated for a </a:t>
            </a:r>
            <a:r>
              <a:rPr lang="en-US" baseline="0" dirty="0" err="1" smtClean="0"/>
              <a:t>molluscan</a:t>
            </a:r>
            <a:r>
              <a:rPr lang="en-US" baseline="0" dirty="0" smtClean="0"/>
              <a:t> species, which allowed us to examine both the distribution and potential regulatory functions of methylation in the oyster genome.</a:t>
            </a:r>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34</a:t>
            </a:fld>
            <a:endParaRPr lang="en-US"/>
          </a:p>
        </p:txBody>
      </p:sp>
    </p:spTree>
    <p:extLst>
      <p:ext uri="{BB962C8B-B14F-4D97-AF65-F5344CB8AC3E}">
        <p14:creationId xmlns:p14="http://schemas.microsoft.com/office/powerpoint/2010/main" val="2044653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summarize the data from this study, we found that overall 15% of </a:t>
            </a:r>
            <a:r>
              <a:rPr lang="en-US" baseline="0" dirty="0" err="1" smtClean="0"/>
              <a:t>CpGs</a:t>
            </a:r>
            <a:r>
              <a:rPr lang="en-US" baseline="0" dirty="0" smtClean="0"/>
              <a:t> methylated in oyster male gamete genome. Again, this amount is much lower than what we see among vertebrate species with heavy genome methylation, but it is comparable with other invertebrate </a:t>
            </a:r>
            <a:r>
              <a:rPr lang="en-US" baseline="0" dirty="0" err="1" smtClean="0"/>
              <a:t>sp’s</a:t>
            </a:r>
            <a:r>
              <a:rPr lang="en-US" baseline="0" dirty="0" smtClean="0"/>
              <a:t>.</a:t>
            </a:r>
          </a:p>
        </p:txBody>
      </p:sp>
      <p:sp>
        <p:nvSpPr>
          <p:cNvPr id="4" name="Slide Number Placeholder 3"/>
          <p:cNvSpPr>
            <a:spLocks noGrp="1"/>
          </p:cNvSpPr>
          <p:nvPr>
            <p:ph type="sldNum" sz="quarter" idx="10"/>
          </p:nvPr>
        </p:nvSpPr>
        <p:spPr/>
        <p:txBody>
          <a:bodyPr/>
          <a:lstStyle/>
          <a:p>
            <a:fld id="{2A541234-C7F8-8440-A2B6-D4EA74343EEF}" type="slidenum">
              <a:rPr lang="en-US" smtClean="0"/>
              <a:t>35</a:t>
            </a:fld>
            <a:endParaRPr lang="en-US"/>
          </a:p>
        </p:txBody>
      </p:sp>
    </p:spTree>
    <p:extLst>
      <p:ext uri="{BB962C8B-B14F-4D97-AF65-F5344CB8AC3E}">
        <p14:creationId xmlns:p14="http://schemas.microsoft.com/office/powerpoint/2010/main" val="2044653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were also able to provide a comprehensive profile of where DNA methylation occurs across the oyster genome, with it being primarily located among genes, or exons and introns. </a:t>
            </a:r>
          </a:p>
        </p:txBody>
      </p:sp>
      <p:sp>
        <p:nvSpPr>
          <p:cNvPr id="4" name="Slide Number Placeholder 3"/>
          <p:cNvSpPr>
            <a:spLocks noGrp="1"/>
          </p:cNvSpPr>
          <p:nvPr>
            <p:ph type="sldNum" sz="quarter" idx="10"/>
          </p:nvPr>
        </p:nvSpPr>
        <p:spPr/>
        <p:txBody>
          <a:bodyPr/>
          <a:lstStyle/>
          <a:p>
            <a:fld id="{2A541234-C7F8-8440-A2B6-D4EA74343EEF}" type="slidenum">
              <a:rPr lang="en-US" smtClean="0"/>
              <a:t>36</a:t>
            </a:fld>
            <a:endParaRPr lang="en-US"/>
          </a:p>
        </p:txBody>
      </p:sp>
    </p:spTree>
    <p:extLst>
      <p:ext uri="{BB962C8B-B14F-4D97-AF65-F5344CB8AC3E}">
        <p14:creationId xmlns:p14="http://schemas.microsoft.com/office/powerpoint/2010/main" val="2044653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f</a:t>
            </a:r>
            <a:r>
              <a:rPr lang="en-US" dirty="0" smtClean="0"/>
              <a:t>inally, </a:t>
            </a:r>
            <a:r>
              <a:rPr lang="en-US" baseline="0" dirty="0" smtClean="0"/>
              <a:t>based on our gene expression data we saw a positive relationship between methylation status and gene expression, in both promoter regions and genes. And I believe that methylation may not necessarily be controlling gene expression directly but is rather controlling the amount of transcriptional noise that is present in the oyster genome.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research provided a comprehensive view of DNA methylation patterning in oysters as well as evidence for a relationship between methylation and gene expression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37</a:t>
            </a:fld>
            <a:endParaRPr lang="en-US"/>
          </a:p>
        </p:txBody>
      </p:sp>
    </p:spTree>
    <p:extLst>
      <p:ext uri="{BB962C8B-B14F-4D97-AF65-F5344CB8AC3E}">
        <p14:creationId xmlns:p14="http://schemas.microsoft.com/office/powerpoint/2010/main" val="2044653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However, there were still many things we didn’t know about</a:t>
            </a:r>
            <a:r>
              <a:rPr lang="en-US" baseline="0" dirty="0" smtClean="0"/>
              <a:t> methylation in oysters, including if these patterns are heritable.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Therefore,</a:t>
            </a:r>
            <a:r>
              <a:rPr lang="en-US" baseline="0" dirty="0" smtClean="0"/>
              <a:t> the o</a:t>
            </a:r>
            <a:r>
              <a:rPr lang="en-US" dirty="0" smtClean="0"/>
              <a:t>bjectives of our next project were to examine…</a:t>
            </a:r>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38</a:t>
            </a:fld>
            <a:endParaRPr lang="en-US"/>
          </a:p>
        </p:txBody>
      </p:sp>
    </p:spTree>
    <p:extLst>
      <p:ext uri="{BB962C8B-B14F-4D97-AF65-F5344CB8AC3E}">
        <p14:creationId xmlns:p14="http://schemas.microsoft.com/office/powerpoint/2010/main" val="775926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examine degree of DNA</a:t>
            </a:r>
            <a:r>
              <a:rPr lang="en-US" baseline="0" dirty="0" smtClean="0"/>
              <a:t> methylation heritability in oysters, schematic showing experimental design</a:t>
            </a:r>
          </a:p>
          <a:p>
            <a:r>
              <a:rPr lang="en-US" baseline="0" dirty="0" smtClean="0"/>
              <a:t>F</a:t>
            </a:r>
            <a:r>
              <a:rPr lang="en-US" dirty="0" smtClean="0"/>
              <a:t>ertilized</a:t>
            </a:r>
            <a:r>
              <a:rPr lang="en-US" baseline="0" dirty="0" smtClean="0"/>
              <a:t> eggs from a single female with the sperm from two males </a:t>
            </a:r>
          </a:p>
          <a:p>
            <a:r>
              <a:rPr lang="en-US" baseline="0" dirty="0" smtClean="0"/>
              <a:t>-2 males were fraternal (full siblings- genetic variation was likely minimized)</a:t>
            </a:r>
          </a:p>
          <a:p>
            <a:r>
              <a:rPr lang="en-US" baseline="0" dirty="0" smtClean="0"/>
              <a:t>-Also used a single female to reduce any potential variability</a:t>
            </a:r>
          </a:p>
          <a:p>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39</a:t>
            </a:fld>
            <a:endParaRPr lang="en-US"/>
          </a:p>
        </p:txBody>
      </p:sp>
    </p:spTree>
    <p:extLst>
      <p:ext uri="{BB962C8B-B14F-4D97-AF65-F5344CB8AC3E}">
        <p14:creationId xmlns:p14="http://schemas.microsoft.com/office/powerpoint/2010/main" val="2852332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Examples of such epigenetic modifications are histone modifications.  Histones are the proteins that package DNA into nucleosomes for compact cellular organization, and these proteins can be modified by…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DNA methylation is another epigenetic mechanism. Both of these mechanisms serve to regulate gene expression without altering the underlying nucleotides, or DNA sequence.  </a:t>
            </a:r>
            <a:endParaRPr lang="en-US" dirty="0" smtClean="0"/>
          </a:p>
          <a:p>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4</a:t>
            </a:fld>
            <a:endParaRPr lang="en-US"/>
          </a:p>
        </p:txBody>
      </p:sp>
    </p:spTree>
    <p:extLst>
      <p:ext uri="{BB962C8B-B14F-4D97-AF65-F5344CB8AC3E}">
        <p14:creationId xmlns:p14="http://schemas.microsoft.com/office/powerpoint/2010/main" val="3799258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Fertilized eggs</a:t>
            </a:r>
            <a:r>
              <a:rPr lang="en-US" baseline="0" dirty="0" smtClean="0"/>
              <a:t> were placed in two separate tanks, according to the male oyster.</a:t>
            </a:r>
            <a:endParaRPr lang="en-US" dirty="0" smtClean="0"/>
          </a:p>
          <a:p>
            <a:r>
              <a:rPr lang="en-US" dirty="0" smtClean="0"/>
              <a:t>Samples of oyster larvae at </a:t>
            </a:r>
            <a:r>
              <a:rPr lang="en-US" baseline="0" dirty="0" smtClean="0"/>
              <a:t>72hpf and 120hpf</a:t>
            </a:r>
          </a:p>
          <a:p>
            <a:r>
              <a:rPr lang="en-US" baseline="0" dirty="0" smtClean="0"/>
              <a:t>Whole genome </a:t>
            </a:r>
            <a:r>
              <a:rPr lang="en-US" baseline="0" dirty="0" err="1" smtClean="0"/>
              <a:t>bs-seq</a:t>
            </a:r>
            <a:r>
              <a:rPr lang="en-US" baseline="0" dirty="0" smtClean="0"/>
              <a:t> to e</a:t>
            </a:r>
            <a:r>
              <a:rPr lang="en-US" dirty="0" smtClean="0"/>
              <a:t>xamine</a:t>
            </a:r>
            <a:r>
              <a:rPr lang="en-US" baseline="0" dirty="0" smtClean="0"/>
              <a:t> methylation patterns from three developmental stages (sperm and larval oysters- 3 and 5 days post </a:t>
            </a:r>
            <a:r>
              <a:rPr lang="en-US" baseline="0" dirty="0" err="1" smtClean="0"/>
              <a:t>fert</a:t>
            </a:r>
            <a:r>
              <a:rPr lang="en-US" baseline="0" dirty="0" smtClean="0"/>
              <a:t>.) from two lineages.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-individual heritability</a:t>
            </a:r>
            <a:r>
              <a:rPr lang="en-US" baseline="0" dirty="0" smtClean="0"/>
              <a:t> (sperm </a:t>
            </a:r>
            <a:r>
              <a:rPr lang="en-US" baseline="0" dirty="0" err="1" smtClean="0"/>
              <a:t>vs</a:t>
            </a:r>
            <a:r>
              <a:rPr lang="en-US" baseline="0" dirty="0" smtClean="0"/>
              <a:t> larvae, patterns between 2 lineages different)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-variability</a:t>
            </a:r>
            <a:r>
              <a:rPr lang="en-US" baseline="0" dirty="0" smtClean="0"/>
              <a:t> between individuals (comparing sperm samples)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-changes in development (comparing</a:t>
            </a:r>
            <a:r>
              <a:rPr lang="en-US" baseline="0" dirty="0" smtClean="0"/>
              <a:t> larvae across time)</a:t>
            </a:r>
            <a:endParaRPr lang="en-US" dirty="0" smtClean="0"/>
          </a:p>
          <a:p>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40</a:t>
            </a:fld>
            <a:endParaRPr lang="en-US"/>
          </a:p>
        </p:txBody>
      </p:sp>
    </p:spTree>
    <p:extLst>
      <p:ext uri="{BB962C8B-B14F-4D97-AF65-F5344CB8AC3E}">
        <p14:creationId xmlns:p14="http://schemas.microsoft.com/office/powerpoint/2010/main" val="2852332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t>
            </a:r>
            <a:r>
              <a:rPr lang="en-US" baseline="0" dirty="0" smtClean="0"/>
              <a:t>investigate the role of DNA methylation in oysters during development, we were first interested in exploring parental transmission of methylation patterns, and seeing if these patterns were heritable between parents and their offspring. </a:t>
            </a:r>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41</a:t>
            </a:fld>
            <a:endParaRPr lang="en-US"/>
          </a:p>
        </p:txBody>
      </p:sp>
    </p:spTree>
    <p:extLst>
      <p:ext uri="{BB962C8B-B14F-4D97-AF65-F5344CB8AC3E}">
        <p14:creationId xmlns:p14="http://schemas.microsoft.com/office/powerpoint/2010/main" val="2852332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this involved comparing methylation patterns between the male sperm samples and their larvae at 72 and 120hpf. Therefore, we are examining loci that were the same among the two oyster lineages, but contained differences in methylation levels.</a:t>
            </a:r>
          </a:p>
        </p:txBody>
      </p:sp>
      <p:sp>
        <p:nvSpPr>
          <p:cNvPr id="4" name="Slide Number Placeholder 3"/>
          <p:cNvSpPr>
            <a:spLocks noGrp="1"/>
          </p:cNvSpPr>
          <p:nvPr>
            <p:ph type="sldNum" sz="quarter" idx="10"/>
          </p:nvPr>
        </p:nvSpPr>
        <p:spPr/>
        <p:txBody>
          <a:bodyPr/>
          <a:lstStyle/>
          <a:p>
            <a:fld id="{D38C5CD8-7C31-7F45-9F90-0CFB6B5E3ADE}" type="slidenum">
              <a:rPr lang="en-US" smtClean="0"/>
              <a:t>42</a:t>
            </a:fld>
            <a:endParaRPr lang="en-US"/>
          </a:p>
        </p:txBody>
      </p:sp>
    </p:spTree>
    <p:extLst>
      <p:ext uri="{BB962C8B-B14F-4D97-AF65-F5344CB8AC3E}">
        <p14:creationId xmlns:p14="http://schemas.microsoft.com/office/powerpoint/2010/main" val="2852332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way to begin</a:t>
            </a:r>
            <a:r>
              <a:rPr lang="en-US" baseline="0" dirty="0" smtClean="0"/>
              <a:t> looking at the distribution of methylation patterns is to use genomic visualization tools- this </a:t>
            </a:r>
            <a:r>
              <a:rPr lang="en-US" dirty="0" smtClean="0"/>
              <a:t>program is </a:t>
            </a:r>
            <a:r>
              <a:rPr lang="en-US" baseline="0" dirty="0" smtClean="0"/>
              <a:t>called </a:t>
            </a:r>
            <a:r>
              <a:rPr lang="en-US" dirty="0" smtClean="0"/>
              <a:t>Integrative</a:t>
            </a:r>
            <a:r>
              <a:rPr lang="en-US" baseline="0" dirty="0" smtClean="0"/>
              <a:t> genomics viewer.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Visualize patterns of methylated and </a:t>
            </a:r>
            <a:r>
              <a:rPr lang="en-US" baseline="0" dirty="0" err="1" smtClean="0"/>
              <a:t>unmethylated</a:t>
            </a:r>
            <a:r>
              <a:rPr lang="en-US" baseline="0" dirty="0" smtClean="0"/>
              <a:t> regions in the oyster genome.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a:t>
            </a:r>
            <a:r>
              <a:rPr lang="en-US" dirty="0" smtClean="0"/>
              <a:t>howing a single scaffold of the genome, </a:t>
            </a:r>
            <a:r>
              <a:rPr lang="en-US" baseline="0" dirty="0" smtClean="0"/>
              <a:t>or about a </a:t>
            </a:r>
            <a:r>
              <a:rPr lang="en-US" baseline="0" dirty="0" smtClean="0"/>
              <a:t>700kb </a:t>
            </a:r>
            <a:r>
              <a:rPr lang="en-US" baseline="0" dirty="0" smtClean="0"/>
              <a:t>region, containing 6 tracks for each of the oyster sperm or larvae samples I examined. The </a:t>
            </a:r>
            <a:r>
              <a:rPr lang="en-US" baseline="0" dirty="0" err="1" smtClean="0"/>
              <a:t>numerix</a:t>
            </a:r>
            <a:r>
              <a:rPr lang="en-US" baseline="0" dirty="0" smtClean="0"/>
              <a:t> prefix refers to the oyster lineage in which the sample originated from.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bar represents percent methylation for an individual CG loci.</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can see that overall there is about 15% genome methylation, which correlates with what we previously found in the oyster male gamete from the first part of my research.</a:t>
            </a:r>
            <a:endParaRPr lang="en-US" dirty="0" smtClean="0"/>
          </a:p>
          <a:p>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43</a:t>
            </a:fld>
            <a:endParaRPr lang="en-US"/>
          </a:p>
        </p:txBody>
      </p:sp>
    </p:spTree>
    <p:extLst>
      <p:ext uri="{BB962C8B-B14F-4D97-AF65-F5344CB8AC3E}">
        <p14:creationId xmlns:p14="http://schemas.microsoft.com/office/powerpoint/2010/main" val="2641295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can also begin to visualize</a:t>
            </a:r>
            <a:r>
              <a:rPr lang="en-US" baseline="0" dirty="0" smtClean="0"/>
              <a:t> patterns of differential methylation between the two oyster lineages. </a:t>
            </a:r>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44</a:t>
            </a:fld>
            <a:endParaRPr lang="en-US"/>
          </a:p>
        </p:txBody>
      </p:sp>
    </p:spTree>
    <p:extLst>
      <p:ext uri="{BB962C8B-B14F-4D97-AF65-F5344CB8AC3E}">
        <p14:creationId xmlns:p14="http://schemas.microsoft.com/office/powerpoint/2010/main" val="2641295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of the main findings from study: Oyster lineages are more similar in methylation patterns rather than developmental stages.</a:t>
            </a:r>
            <a:endParaRPr lang="en-US" dirty="0" smtClean="0"/>
          </a:p>
          <a:p>
            <a:r>
              <a:rPr lang="en-US" dirty="0" smtClean="0"/>
              <a:t>-This</a:t>
            </a:r>
            <a:r>
              <a:rPr lang="en-US" baseline="0" dirty="0" smtClean="0"/>
              <a:t> is a </a:t>
            </a:r>
            <a:r>
              <a:rPr lang="en-US" baseline="0" dirty="0" err="1" smtClean="0"/>
              <a:t>d</a:t>
            </a:r>
            <a:r>
              <a:rPr lang="en-US" dirty="0" err="1" smtClean="0"/>
              <a:t>endogram</a:t>
            </a:r>
            <a:r>
              <a:rPr lang="en-US" dirty="0" smtClean="0"/>
              <a:t> of the male sperm and larvae using Pearson’s correlation distance.</a:t>
            </a:r>
            <a:r>
              <a:rPr lang="en-US" baseline="0" dirty="0" smtClean="0"/>
              <a:t> Samples that grouped together are more similar in their </a:t>
            </a:r>
            <a:r>
              <a:rPr lang="en-US" dirty="0" smtClean="0"/>
              <a:t>genome-wide methylation profiles.</a:t>
            </a:r>
            <a:endParaRPr lang="en-US" baseline="0" dirty="0" smtClean="0"/>
          </a:p>
          <a:p>
            <a:r>
              <a:rPr lang="en-US" baseline="0" dirty="0" smtClean="0"/>
              <a:t>-Interesting </a:t>
            </a:r>
            <a:r>
              <a:rPr lang="en-US" baseline="0" dirty="0" err="1" smtClean="0"/>
              <a:t>bc</a:t>
            </a:r>
            <a:r>
              <a:rPr lang="en-US" baseline="0" dirty="0" smtClean="0"/>
              <a:t> we expected sperm to be similar as it is a single cell type, and larvae are mixed tissues. And in other organisms, DNA methylation has been shown to be variable across different tissue types and life history stages. The sperm samples were also full siblings, so we would assume a lack of genetic variation between these two individuals.</a:t>
            </a:r>
          </a:p>
          <a:p>
            <a:r>
              <a:rPr lang="en-US" baseline="0" dirty="0" smtClean="0"/>
              <a:t>-1</a:t>
            </a:r>
            <a:r>
              <a:rPr lang="en-US" baseline="30000" dirty="0" smtClean="0"/>
              <a:t>st</a:t>
            </a:r>
            <a:r>
              <a:rPr lang="en-US" baseline="0" dirty="0" smtClean="0"/>
              <a:t> indication that there appear to be different epigenetic patterns that may differ among oyster lineages</a:t>
            </a:r>
          </a:p>
        </p:txBody>
      </p:sp>
      <p:sp>
        <p:nvSpPr>
          <p:cNvPr id="4" name="Slide Number Placeholder 3"/>
          <p:cNvSpPr>
            <a:spLocks noGrp="1"/>
          </p:cNvSpPr>
          <p:nvPr>
            <p:ph type="sldNum" sz="quarter" idx="10"/>
          </p:nvPr>
        </p:nvSpPr>
        <p:spPr/>
        <p:txBody>
          <a:bodyPr/>
          <a:lstStyle/>
          <a:p>
            <a:fld id="{D38C5CD8-7C31-7F45-9F90-0CFB6B5E3ADE}" type="slidenum">
              <a:rPr lang="en-US" smtClean="0"/>
              <a:t>45</a:t>
            </a:fld>
            <a:endParaRPr lang="en-US"/>
          </a:p>
        </p:txBody>
      </p:sp>
    </p:spTree>
    <p:extLst>
      <p:ext uri="{BB962C8B-B14F-4D97-AF65-F5344CB8AC3E}">
        <p14:creationId xmlns:p14="http://schemas.microsoft.com/office/powerpoint/2010/main" val="4137675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fact, the two male sperm samples had the least similarity in methylation patterns out of all pair-wise comparisons.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-Specifically, we found that ~3k common loci between the sperm samples contained a methylation difference of at least 90%</a:t>
            </a:r>
          </a:p>
        </p:txBody>
      </p:sp>
      <p:sp>
        <p:nvSpPr>
          <p:cNvPr id="4" name="Slide Number Placeholder 3"/>
          <p:cNvSpPr>
            <a:spLocks noGrp="1"/>
          </p:cNvSpPr>
          <p:nvPr>
            <p:ph type="sldNum" sz="quarter" idx="10"/>
          </p:nvPr>
        </p:nvSpPr>
        <p:spPr/>
        <p:txBody>
          <a:bodyPr/>
          <a:lstStyle/>
          <a:p>
            <a:fld id="{D38C5CD8-7C31-7F45-9F90-0CFB6B5E3ADE}" type="slidenum">
              <a:rPr lang="en-US" smtClean="0"/>
              <a:t>46</a:t>
            </a:fld>
            <a:endParaRPr lang="en-US"/>
          </a:p>
        </p:txBody>
      </p:sp>
    </p:spTree>
    <p:extLst>
      <p:ext uri="{BB962C8B-B14F-4D97-AF65-F5344CB8AC3E}">
        <p14:creationId xmlns:p14="http://schemas.microsoft.com/office/powerpoint/2010/main" val="4137675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examine where in the oyster genome these differences were located, we identified loci that significantly differed in methylation levels between the two oyster lineages. These loci were therefore differentially methylated, and are termed differentially methylated loci, or DMLs. And there were 188 loci total that differed in methylation levels across 2 lineages. DMLs were classified with respect to oyster genomic regions (Intron, Exon….). And while we’re only examining regions of the oyster genome that have been annotated, we do see that a majority of DMLs are present among genes, or exons and introns, and also transposable elements.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38C5CD8-7C31-7F45-9F90-0CFB6B5E3ADE}" type="slidenum">
              <a:rPr lang="en-US" smtClean="0"/>
              <a:t>47</a:t>
            </a:fld>
            <a:endParaRPr lang="en-US"/>
          </a:p>
        </p:txBody>
      </p:sp>
    </p:spTree>
    <p:extLst>
      <p:ext uri="{BB962C8B-B14F-4D97-AF65-F5344CB8AC3E}">
        <p14:creationId xmlns:p14="http://schemas.microsoft.com/office/powerpoint/2010/main" val="632405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when examining the distribution of these DMLs, we need to consider how many CGs are located within each of these genomic regions. So we also need to take into account the distribution of all the CGs in the oyster genome as a comparison. If the distribution of these DMLs were random, we would expect a similar pattern as seen in the column showing the distribution of all CGs in the oyster genome.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38C5CD8-7C31-7F45-9F90-0CFB6B5E3ADE}" type="slidenum">
              <a:rPr lang="en-US" smtClean="0"/>
              <a:t>48</a:t>
            </a:fld>
            <a:endParaRPr lang="en-US"/>
          </a:p>
        </p:txBody>
      </p:sp>
    </p:spTree>
    <p:extLst>
      <p:ext uri="{BB962C8B-B14F-4D97-AF65-F5344CB8AC3E}">
        <p14:creationId xmlns:p14="http://schemas.microsoft.com/office/powerpoint/2010/main" val="6324053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interestingly, we found a higher proportion of DML among TEs, when compared to the distribution of all </a:t>
            </a:r>
            <a:r>
              <a:rPr lang="en-US" baseline="0" dirty="0" err="1" smtClean="0"/>
              <a:t>CpG</a:t>
            </a:r>
            <a:r>
              <a:rPr lang="en-US" baseline="0" dirty="0" smtClean="0"/>
              <a:t> </a:t>
            </a:r>
            <a:r>
              <a:rPr lang="en-US" baseline="0" dirty="0" err="1" smtClean="0"/>
              <a:t>dinucldotides</a:t>
            </a:r>
            <a:r>
              <a:rPr lang="en-US" baseline="0" dirty="0" smtClean="0"/>
              <a:t> in the oyster genome. And this difference was statistically significant. We also see that the distribution of DMLs among genomic regions such as exons or introns, is not significantly different than the distribution of all CGs in the oyster genome. </a:t>
            </a:r>
          </a:p>
        </p:txBody>
      </p:sp>
      <p:sp>
        <p:nvSpPr>
          <p:cNvPr id="4" name="Slide Number Placeholder 3"/>
          <p:cNvSpPr>
            <a:spLocks noGrp="1"/>
          </p:cNvSpPr>
          <p:nvPr>
            <p:ph type="sldNum" sz="quarter" idx="10"/>
          </p:nvPr>
        </p:nvSpPr>
        <p:spPr/>
        <p:txBody>
          <a:bodyPr/>
          <a:lstStyle/>
          <a:p>
            <a:fld id="{D38C5CD8-7C31-7F45-9F90-0CFB6B5E3ADE}" type="slidenum">
              <a:rPr lang="en-US" smtClean="0"/>
              <a:t>49</a:t>
            </a:fld>
            <a:endParaRPr lang="en-US"/>
          </a:p>
        </p:txBody>
      </p:sp>
    </p:spTree>
    <p:extLst>
      <p:ext uri="{BB962C8B-B14F-4D97-AF65-F5344CB8AC3E}">
        <p14:creationId xmlns:p14="http://schemas.microsoft.com/office/powerpoint/2010/main" val="632405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DNA methylation is the</a:t>
            </a:r>
            <a:r>
              <a:rPr lang="en-US" baseline="0" dirty="0" smtClean="0"/>
              <a:t> m</a:t>
            </a:r>
            <a:r>
              <a:rPr lang="en-US" dirty="0" smtClean="0"/>
              <a:t>ost well</a:t>
            </a:r>
            <a:r>
              <a:rPr lang="en-US" baseline="0" dirty="0" smtClean="0"/>
              <a:t> understood epigenetic mechanism.</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a:t>
            </a:r>
            <a:r>
              <a:rPr lang="en-US" baseline="0" dirty="0" smtClean="0"/>
              <a:t>involves the addition of a methyl group to DNA. It is highly specific and typically happens in a region in which a cytosine nucleotide is located next to a </a:t>
            </a:r>
            <a:r>
              <a:rPr lang="en-US" baseline="0" dirty="0" err="1" smtClean="0"/>
              <a:t>gunanine</a:t>
            </a:r>
            <a:r>
              <a:rPr lang="en-US" baseline="0" dirty="0" smtClean="0"/>
              <a:t> nucleotide linked by a phosphate, and this is called a </a:t>
            </a:r>
            <a:r>
              <a:rPr lang="en-US" baseline="0" dirty="0" err="1" smtClean="0"/>
              <a:t>CpG</a:t>
            </a:r>
            <a:r>
              <a:rPr lang="en-US" baseline="0" dirty="0" smtClean="0"/>
              <a:t> site or dinucleotide.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Insertion of this methyl group changes both the appearance and structure of DNA, modifying a genes interaction with a cell’s nucleus, which is needed for transcription.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interestingly,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5</a:t>
            </a:fld>
            <a:endParaRPr lang="en-US"/>
          </a:p>
        </p:txBody>
      </p:sp>
    </p:spTree>
    <p:extLst>
      <p:ext uri="{BB962C8B-B14F-4D97-AF65-F5344CB8AC3E}">
        <p14:creationId xmlns:p14="http://schemas.microsoft.com/office/powerpoint/2010/main" val="16160009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why did we observe a high proportion of DMLs present among TEs? </a:t>
            </a:r>
          </a:p>
        </p:txBody>
      </p:sp>
      <p:sp>
        <p:nvSpPr>
          <p:cNvPr id="4" name="Slide Number Placeholder 3"/>
          <p:cNvSpPr>
            <a:spLocks noGrp="1"/>
          </p:cNvSpPr>
          <p:nvPr>
            <p:ph type="sldNum" sz="quarter" idx="10"/>
          </p:nvPr>
        </p:nvSpPr>
        <p:spPr/>
        <p:txBody>
          <a:bodyPr/>
          <a:lstStyle/>
          <a:p>
            <a:fld id="{D38C5CD8-7C31-7F45-9F90-0CFB6B5E3ADE}" type="slidenum">
              <a:rPr lang="en-US" smtClean="0"/>
              <a:t>50</a:t>
            </a:fld>
            <a:endParaRPr lang="en-US"/>
          </a:p>
        </p:txBody>
      </p:sp>
    </p:spTree>
    <p:extLst>
      <p:ext uri="{BB962C8B-B14F-4D97-AF65-F5344CB8AC3E}">
        <p14:creationId xmlns:p14="http://schemas.microsoft.com/office/powerpoint/2010/main" val="632405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if we have both genes (or promoter regions, exons, and introns), well as Transposable elements.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-Transposable elements (or TEs) are DNA sequences that have the ability to change position in the genome, also known as “jumping genes” </a:t>
            </a:r>
            <a:r>
              <a:rPr lang="en-US" baseline="0" dirty="0" err="1" smtClean="0"/>
              <a:t>bc</a:t>
            </a:r>
            <a:r>
              <a:rPr lang="en-US" baseline="0" dirty="0" smtClean="0"/>
              <a:t> they can “jump” to different locations within a genome.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51</a:t>
            </a:fld>
            <a:endParaRPr lang="en-US"/>
          </a:p>
        </p:txBody>
      </p:sp>
    </p:spTree>
    <p:extLst>
      <p:ext uri="{BB962C8B-B14F-4D97-AF65-F5344CB8AC3E}">
        <p14:creationId xmlns:p14="http://schemas.microsoft.com/office/powerpoint/2010/main" val="1654380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am proposing is that the differences in methylation we are observing may be random and that loci will be differentially methylated as a result of a random process.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52</a:t>
            </a:fld>
            <a:endParaRPr lang="en-US"/>
          </a:p>
        </p:txBody>
      </p:sp>
    </p:spTree>
    <p:extLst>
      <p:ext uri="{BB962C8B-B14F-4D97-AF65-F5344CB8AC3E}">
        <p14:creationId xmlns:p14="http://schemas.microsoft.com/office/powerpoint/2010/main" val="1654380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a change in methylation, or gene expression, among functional genes that are core to oyster survival would likely result in a lethal situation. It would therefore be beneficial for genes (or Promoter regions, exons, and introns) to have consistent methylation patterns, rather than being differentially methylated.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However, a change</a:t>
            </a:r>
            <a:r>
              <a:rPr lang="en-US" baseline="0" dirty="0" smtClean="0"/>
              <a:t> in methylation among TEs could potentially be a lethal situation if a TE insertion occurs in a core functional gene and disrupts gene expression. But TE mobility could also generate new genetic variation, which would be important for organisms like oysters, in which populations are living in stressful intertidal areas and may experience abrupt changes in environmental conditions. Therefore, I believe that this differential methylation is occurring among TEs because differences in methylation can be random, so it isn’t crucial if TEs are either methylated or </a:t>
            </a:r>
            <a:r>
              <a:rPr lang="en-US" baseline="0" dirty="0" err="1" smtClean="0"/>
              <a:t>unmethylated</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it is crucial for the methylation status of functional genes to be consistent.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53</a:t>
            </a:fld>
            <a:endParaRPr lang="en-US"/>
          </a:p>
        </p:txBody>
      </p:sp>
    </p:spTree>
    <p:extLst>
      <p:ext uri="{BB962C8B-B14F-4D97-AF65-F5344CB8AC3E}">
        <p14:creationId xmlns:p14="http://schemas.microsoft.com/office/powerpoint/2010/main" val="16543806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there is no discrimination of where the differentially methylated loci might occur, but the outcome results in a higher proportion of transposable elements because methylation differences in genes are more likely to result in a lethal situation. </a:t>
            </a:r>
          </a:p>
        </p:txBody>
      </p:sp>
      <p:sp>
        <p:nvSpPr>
          <p:cNvPr id="4" name="Slide Number Placeholder 3"/>
          <p:cNvSpPr>
            <a:spLocks noGrp="1"/>
          </p:cNvSpPr>
          <p:nvPr>
            <p:ph type="sldNum" sz="quarter" idx="10"/>
          </p:nvPr>
        </p:nvSpPr>
        <p:spPr/>
        <p:txBody>
          <a:bodyPr/>
          <a:lstStyle/>
          <a:p>
            <a:fld id="{D38C5CD8-7C31-7F45-9F90-0CFB6B5E3ADE}" type="slidenum">
              <a:rPr lang="en-US" smtClean="0"/>
              <a:t>54</a:t>
            </a:fld>
            <a:endParaRPr lang="en-US"/>
          </a:p>
        </p:txBody>
      </p:sp>
    </p:spTree>
    <p:extLst>
      <p:ext uri="{BB962C8B-B14F-4D97-AF65-F5344CB8AC3E}">
        <p14:creationId xmlns:p14="http://schemas.microsoft.com/office/powerpoint/2010/main" val="632405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experiment,</a:t>
            </a:r>
            <a:r>
              <a:rPr lang="en-US" baseline="0" dirty="0" smtClean="0"/>
              <a:t> we were also interested in exploring developmental patterns of DNA methylation.</a:t>
            </a:r>
          </a:p>
          <a:p>
            <a:endParaRPr lang="en-US" baseline="0" dirty="0" smtClean="0"/>
          </a:p>
        </p:txBody>
      </p:sp>
      <p:sp>
        <p:nvSpPr>
          <p:cNvPr id="4" name="Slide Number Placeholder 3"/>
          <p:cNvSpPr>
            <a:spLocks noGrp="1"/>
          </p:cNvSpPr>
          <p:nvPr>
            <p:ph type="sldNum" sz="quarter" idx="10"/>
          </p:nvPr>
        </p:nvSpPr>
        <p:spPr/>
        <p:txBody>
          <a:bodyPr/>
          <a:lstStyle/>
          <a:p>
            <a:fld id="{D38C5CD8-7C31-7F45-9F90-0CFB6B5E3ADE}" type="slidenum">
              <a:rPr lang="en-US" smtClean="0"/>
              <a:t>55</a:t>
            </a:fld>
            <a:endParaRPr lang="en-US"/>
          </a:p>
        </p:txBody>
      </p:sp>
    </p:spTree>
    <p:extLst>
      <p:ext uri="{BB962C8B-B14F-4D97-AF65-F5344CB8AC3E}">
        <p14:creationId xmlns:p14="http://schemas.microsoft.com/office/powerpoint/2010/main" val="2852332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this involved comparing methylation patterns between developmental stages. This gives us information about the methylation changes that are occurring during oyster development, by looking at three developmental stages: sperm and larval oysters (72 and 120 </a:t>
            </a:r>
            <a:r>
              <a:rPr lang="en-US" baseline="0" dirty="0" err="1" smtClean="0"/>
              <a:t>hpf</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56</a:t>
            </a:fld>
            <a:endParaRPr lang="en-US"/>
          </a:p>
        </p:txBody>
      </p:sp>
    </p:spTree>
    <p:extLst>
      <p:ext uri="{BB962C8B-B14F-4D97-AF65-F5344CB8AC3E}">
        <p14:creationId xmlns:p14="http://schemas.microsoft.com/office/powerpoint/2010/main" val="2852332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by examining overall DNA methylation</a:t>
            </a:r>
            <a:r>
              <a:rPr lang="en-US" baseline="0" dirty="0" smtClean="0"/>
              <a:t> levels during the first week of oyster development, these are boxplots showing the average methylation levels for each of the three developmental stages I examined. We see that DNA methylation levels do not vary significantly during developmental stages.  But we were interested in understanding what differences in methylation were present between these 3 developmental stages, and what role these methylation differences might be playing…</a:t>
            </a:r>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57</a:t>
            </a:fld>
            <a:endParaRPr lang="en-US"/>
          </a:p>
        </p:txBody>
      </p:sp>
    </p:spTree>
    <p:extLst>
      <p:ext uri="{BB962C8B-B14F-4D97-AF65-F5344CB8AC3E}">
        <p14:creationId xmlns:p14="http://schemas.microsoft.com/office/powerpoint/2010/main" val="33922783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to examine any methylation differences that are occurring during oyster development, we again classified differentially methylated loci, or DMLs. And there were 157 loci that differed in methylation levels at different developmental stages (for example, between sperm 72hpf)</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DMLs were classified with respect to oyster genomic regions (Intron, Exon….). And we see that a majority of DMLs are present among introns and promoter regions.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38C5CD8-7C31-7F45-9F90-0CFB6B5E3ADE}" type="slidenum">
              <a:rPr lang="en-US" smtClean="0"/>
              <a:t>58</a:t>
            </a:fld>
            <a:endParaRPr lang="en-US"/>
          </a:p>
        </p:txBody>
      </p:sp>
    </p:spTree>
    <p:extLst>
      <p:ext uri="{BB962C8B-B14F-4D97-AF65-F5344CB8AC3E}">
        <p14:creationId xmlns:p14="http://schemas.microsoft.com/office/powerpoint/2010/main" val="632405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Again, we need to take into account the distribution of all the CGs in the oyster genome as a comparison, to consider how many CGs are located in each of these genomic regions.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38C5CD8-7C31-7F45-9F90-0CFB6B5E3ADE}" type="slidenum">
              <a:rPr lang="en-US" smtClean="0"/>
              <a:t>59</a:t>
            </a:fld>
            <a:endParaRPr lang="en-US"/>
          </a:p>
        </p:txBody>
      </p:sp>
    </p:spTree>
    <p:extLst>
      <p:ext uri="{BB962C8B-B14F-4D97-AF65-F5344CB8AC3E}">
        <p14:creationId xmlns:p14="http://schemas.microsoft.com/office/powerpoint/2010/main" val="632405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DNA methylation has many important regulatory functions in gene expression</a:t>
            </a:r>
            <a:r>
              <a:rPr lang="en-US" baseline="0" dirty="0" smtClean="0"/>
              <a:t> in a variety of organisms. To name a few..</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-Embryonic development:</a:t>
            </a:r>
            <a:r>
              <a:rPr lang="en-US" baseline="0" dirty="0" smtClean="0"/>
              <a:t> important regulating developmental processes</a:t>
            </a:r>
            <a:endParaRPr lang="en-US" dirty="0" smtClean="0"/>
          </a:p>
          <a:p>
            <a:r>
              <a:rPr lang="en-US" dirty="0" smtClean="0"/>
              <a:t>-Genomic</a:t>
            </a:r>
            <a:r>
              <a:rPr lang="en-US" baseline="0" dirty="0" smtClean="0"/>
              <a:t> imprinting: phenomenon in which genes expressed in a parent-of-origin-specific manner. </a:t>
            </a:r>
          </a:p>
          <a:p>
            <a:r>
              <a:rPr lang="en-US" dirty="0" smtClean="0"/>
              <a:t>-Sex ratios:</a:t>
            </a:r>
            <a:r>
              <a:rPr lang="en-US" baseline="0" dirty="0" smtClean="0"/>
              <a:t> In European sea bass, methylation of the gonadal aromatase promoter is involved in temperature-dependent sex determination</a:t>
            </a:r>
          </a:p>
          <a:p>
            <a:r>
              <a:rPr lang="en-US" baseline="0" dirty="0" smtClean="0"/>
              <a:t>-Disease: aberrant DNA methylation is a feature of a number of human diseases, including cancer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D38C5CD8-7C31-7F45-9F90-0CFB6B5E3ADE}" type="slidenum">
              <a:rPr lang="en-US" smtClean="0"/>
              <a:t>6</a:t>
            </a:fld>
            <a:endParaRPr lang="en-US"/>
          </a:p>
        </p:txBody>
      </p:sp>
    </p:spTree>
    <p:extLst>
      <p:ext uri="{BB962C8B-B14F-4D97-AF65-F5344CB8AC3E}">
        <p14:creationId xmlns:p14="http://schemas.microsoft.com/office/powerpoint/2010/main" val="6653672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examining this distribution, we found a significant difference in DML during oyster development located in both TEs again, but also in promoter regions, relative to the distribution of </a:t>
            </a:r>
            <a:r>
              <a:rPr lang="en-US" baseline="0" dirty="0" err="1" smtClean="0"/>
              <a:t>CpGs</a:t>
            </a:r>
            <a:r>
              <a:rPr lang="en-US" baseline="0" dirty="0" smtClean="0"/>
              <a:t> in the oyster genome. </a:t>
            </a:r>
          </a:p>
        </p:txBody>
      </p:sp>
      <p:sp>
        <p:nvSpPr>
          <p:cNvPr id="4" name="Slide Number Placeholder 3"/>
          <p:cNvSpPr>
            <a:spLocks noGrp="1"/>
          </p:cNvSpPr>
          <p:nvPr>
            <p:ph type="sldNum" sz="quarter" idx="10"/>
          </p:nvPr>
        </p:nvSpPr>
        <p:spPr/>
        <p:txBody>
          <a:bodyPr/>
          <a:lstStyle/>
          <a:p>
            <a:fld id="{D38C5CD8-7C31-7F45-9F90-0CFB6B5E3ADE}" type="slidenum">
              <a:rPr lang="en-US" smtClean="0"/>
              <a:t>60</a:t>
            </a:fld>
            <a:endParaRPr lang="en-US"/>
          </a:p>
        </p:txBody>
      </p:sp>
    </p:spTree>
    <p:extLst>
      <p:ext uri="{BB962C8B-B14F-4D97-AF65-F5344CB8AC3E}">
        <p14:creationId xmlns:p14="http://schemas.microsoft.com/office/powerpoint/2010/main" val="6324053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why would a high proportion of DMLs present among promoter regions?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38C5CD8-7C31-7F45-9F90-0CFB6B5E3ADE}" type="slidenum">
              <a:rPr lang="en-US" smtClean="0"/>
              <a:t>61</a:t>
            </a:fld>
            <a:endParaRPr lang="en-US"/>
          </a:p>
        </p:txBody>
      </p:sp>
    </p:spTree>
    <p:extLst>
      <p:ext uri="{BB962C8B-B14F-4D97-AF65-F5344CB8AC3E}">
        <p14:creationId xmlns:p14="http://schemas.microsoft.com/office/powerpoint/2010/main" val="6324053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didn’t look at gene expression levels for this study, so we don’t definitively know whether high or low methylation levels will decrease gene expression during oyster development. However, we previously found that there is variation in expression levels based on the amount of promoter region methylation. And we are seeing differential methylation among promoter regions during oyster developmental stages.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During oyster development, there will be many changes in gene expression, as cells are dividing and growing, and our data suggests that promoter methylation may be regulating this gene expression to play a role in oyster development. And this finding is consistent with previous research on oysters by </a:t>
            </a:r>
            <a:r>
              <a:rPr lang="en-US" baseline="0" dirty="0" err="1" smtClean="0"/>
              <a:t>Riviere</a:t>
            </a:r>
            <a:r>
              <a:rPr lang="en-US" baseline="0" dirty="0" smtClean="0"/>
              <a:t>, which found that DNA methylation may specifically control expression of some oyster developmental genes through methylation of promoter regions.</a:t>
            </a:r>
          </a:p>
        </p:txBody>
      </p:sp>
      <p:sp>
        <p:nvSpPr>
          <p:cNvPr id="4" name="Slide Number Placeholder 3"/>
          <p:cNvSpPr>
            <a:spLocks noGrp="1"/>
          </p:cNvSpPr>
          <p:nvPr>
            <p:ph type="sldNum" sz="quarter" idx="10"/>
          </p:nvPr>
        </p:nvSpPr>
        <p:spPr/>
        <p:txBody>
          <a:bodyPr/>
          <a:lstStyle/>
          <a:p>
            <a:fld id="{2A541234-C7F8-8440-A2B6-D4EA74343EEF}" type="slidenum">
              <a:rPr lang="en-US" smtClean="0"/>
              <a:t>62</a:t>
            </a:fld>
            <a:endParaRPr lang="en-US"/>
          </a:p>
        </p:txBody>
      </p:sp>
    </p:spTree>
    <p:extLst>
      <p:ext uri="{BB962C8B-B14F-4D97-AF65-F5344CB8AC3E}">
        <p14:creationId xmlns:p14="http://schemas.microsoft.com/office/powerpoint/2010/main" val="6203575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Conclusions</a:t>
            </a:r>
            <a:r>
              <a:rPr lang="en-US" baseline="0" dirty="0" smtClean="0"/>
              <a:t> form this second chapter…</a:t>
            </a:r>
          </a:p>
          <a:p>
            <a:r>
              <a:rPr lang="en-US" dirty="0" smtClean="0"/>
              <a:t>-Our research suggests DNA</a:t>
            </a:r>
            <a:r>
              <a:rPr lang="en-US" baseline="0" dirty="0" smtClean="0"/>
              <a:t> methylation patterns are inherited, as methylation patterns were most similar between males and their offspring</a:t>
            </a:r>
          </a:p>
          <a:p>
            <a:r>
              <a:rPr lang="en-US" baseline="0" dirty="0" smtClean="0"/>
              <a:t>-Interestingly, we found the presence of lineage-specific methylation patterns. This is different that what we expected as we thought the sperm samples would be similar in their methylation patterns as they were full siblings, and that male gametes are a single cell type.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High proportion of DMLs among lineages present among TEs, compared to the distribution of CGs in the oyster genome. And I believe that these differences in methylation are random, but a change in methylation among </a:t>
            </a:r>
            <a:r>
              <a:rPr lang="en-US" baseline="0" dirty="0" err="1" smtClean="0"/>
              <a:t>Tes</a:t>
            </a:r>
            <a:r>
              <a:rPr lang="en-US" baseline="0" dirty="0" smtClean="0"/>
              <a:t> is less likely to be lethal than a change in methylation among genes.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63</a:t>
            </a:fld>
            <a:endParaRPr lang="en-US"/>
          </a:p>
        </p:txBody>
      </p:sp>
    </p:spTree>
    <p:extLst>
      <p:ext uri="{BB962C8B-B14F-4D97-AF65-F5344CB8AC3E}">
        <p14:creationId xmlns:p14="http://schemas.microsoft.com/office/powerpoint/2010/main" val="23131455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also</a:t>
            </a:r>
            <a:r>
              <a:rPr lang="en-US" baseline="0" dirty="0" smtClean="0"/>
              <a:t> did not </a:t>
            </a:r>
            <a:r>
              <a:rPr lang="en-US" dirty="0" smtClean="0"/>
              <a:t>observe any dramatic differences in methylation during</a:t>
            </a:r>
            <a:r>
              <a:rPr lang="en-US" baseline="0" dirty="0" smtClean="0"/>
              <a:t> oyster development, as have been observed in other species.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DNA methylation levels were similar across all</a:t>
            </a:r>
            <a:r>
              <a:rPr lang="en-US" baseline="0" dirty="0" smtClean="0"/>
              <a:t> samples, indicating that methylation does</a:t>
            </a:r>
            <a:r>
              <a:rPr lang="en-US" dirty="0" smtClean="0"/>
              <a:t> not significantly vary between cell types and life history stages in oysters.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when examining differences that do exist between developmental stages, we found differential methylation among promoter regions. So this suggests that promoter methylation may play a role in oyster development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38C5CD8-7C31-7F45-9F90-0CFB6B5E3ADE}" type="slidenum">
              <a:rPr lang="en-US" smtClean="0"/>
              <a:t>64</a:t>
            </a:fld>
            <a:endParaRPr lang="en-US"/>
          </a:p>
        </p:txBody>
      </p:sp>
    </p:spTree>
    <p:extLst>
      <p:ext uri="{BB962C8B-B14F-4D97-AF65-F5344CB8AC3E}">
        <p14:creationId xmlns:p14="http://schemas.microsoft.com/office/powerpoint/2010/main" val="21099967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Overall, this research</a:t>
            </a:r>
            <a:r>
              <a:rPr lang="en-US" baseline="0" dirty="0" smtClean="0"/>
              <a:t> found a relationship between methylation status and gene expression. And I</a:t>
            </a:r>
            <a:r>
              <a:rPr lang="fr-FR" baseline="0" dirty="0" smtClean="0"/>
              <a:t>’</a:t>
            </a:r>
            <a:r>
              <a:rPr lang="en-US" baseline="0" dirty="0" smtClean="0"/>
              <a:t>m suggesting that DNA methylation may not directly be regulating gene activity, but rather controlling the amount of transcriptional noise that is present in the oyster genome.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Also shown that methylation patterns are likely inherited, as they were different between oyster lineages.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also found differences in methylation among lineages to be present among transposable elements, and I propose that these differences in methylation are random, but a change in methylation among </a:t>
            </a:r>
            <a:r>
              <a:rPr lang="en-US" baseline="0" dirty="0" err="1" smtClean="0"/>
              <a:t>Tes</a:t>
            </a:r>
            <a:r>
              <a:rPr lang="en-US" baseline="0" dirty="0" smtClean="0"/>
              <a:t> is less likely to be lethal than a change in methylation among genes. </a:t>
            </a:r>
          </a:p>
          <a:p>
            <a:endParaRPr lang="en-US" baseline="0"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65</a:t>
            </a:fld>
            <a:endParaRPr lang="en-US"/>
          </a:p>
        </p:txBody>
      </p:sp>
    </p:spTree>
    <p:extLst>
      <p:ext uri="{BB962C8B-B14F-4D97-AF65-F5344CB8AC3E}">
        <p14:creationId xmlns:p14="http://schemas.microsoft.com/office/powerpoint/2010/main" val="23145374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a:t>
            </a:r>
            <a:r>
              <a:rPr lang="en-US" dirty="0" smtClean="0"/>
              <a:t>his research could</a:t>
            </a:r>
            <a:r>
              <a:rPr lang="en-US" baseline="0" dirty="0" smtClean="0"/>
              <a:t> have</a:t>
            </a:r>
            <a:r>
              <a:rPr lang="en-US" dirty="0" smtClean="0"/>
              <a:t> significant</a:t>
            </a:r>
            <a:r>
              <a:rPr lang="en-US" baseline="0" dirty="0" smtClean="0"/>
              <a:t> implications for the way organisms may respond to changing environments, particularly with respect to climate change.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Oysters are common models for studying adaptation of aquatic species to climate change, and epigenetic mechanisms like DNA methylation may explain how oysters are able to handle environmental change through a mechanism that can’t be explained by genetics alone.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DNA methylation could also underlie processes that allow species adaptation over evolutionary time.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If methylation is repeated across generations, successful methylation patterns could induce permanent changes in the genome. Therefore, this research could completely change the way we think about certain evolutionary concepts.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A541234-C7F8-8440-A2B6-D4EA74343EEF}" type="slidenum">
              <a:rPr lang="en-US" smtClean="0"/>
              <a:t>66</a:t>
            </a:fld>
            <a:endParaRPr lang="en-US"/>
          </a:p>
        </p:txBody>
      </p:sp>
    </p:spTree>
    <p:extLst>
      <p:ext uri="{BB962C8B-B14F-4D97-AF65-F5344CB8AC3E}">
        <p14:creationId xmlns:p14="http://schemas.microsoft.com/office/powerpoint/2010/main" val="3659681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than</a:t>
            </a:r>
            <a:r>
              <a:rPr lang="en-US" baseline="0" dirty="0" smtClean="0"/>
              <a:t>k all the members of the Roberts lab, who have provided me with feedback on both manuscripts and talks</a:t>
            </a:r>
          </a:p>
          <a:p>
            <a:r>
              <a:rPr lang="en-US" baseline="0" dirty="0" smtClean="0"/>
              <a:t>I would also like to thank Taylor Shellfish for providing me with all of the oysters used in these studies, particularly Molly Jackson for helping me complete some of these experiments. </a:t>
            </a:r>
          </a:p>
          <a:p>
            <a:r>
              <a:rPr lang="en-US" baseline="0" dirty="0" smtClean="0"/>
              <a:t>I would like to especially thank the members of my committee for their expertise and insight, especially my advisor, … for his patience and for challenging me intellectually during my time here. </a:t>
            </a:r>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67</a:t>
            </a:fld>
            <a:endParaRPr lang="en-US"/>
          </a:p>
        </p:txBody>
      </p:sp>
    </p:spTree>
    <p:extLst>
      <p:ext uri="{BB962C8B-B14F-4D97-AF65-F5344CB8AC3E}">
        <p14:creationId xmlns:p14="http://schemas.microsoft.com/office/powerpoint/2010/main" val="1810649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than</a:t>
            </a:r>
            <a:r>
              <a:rPr lang="en-US" baseline="0" dirty="0" smtClean="0"/>
              <a:t>k all the members of the Roberts lab and extended Robert’s lab members, for all their helpful feedback and support but for also being the most fun group of people to hang out with outside of the lab.</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68</a:t>
            </a:fld>
            <a:endParaRPr lang="en-US"/>
          </a:p>
        </p:txBody>
      </p:sp>
    </p:spTree>
    <p:extLst>
      <p:ext uri="{BB962C8B-B14F-4D97-AF65-F5344CB8AC3E}">
        <p14:creationId xmlns:p14="http://schemas.microsoft.com/office/powerpoint/2010/main" val="18106491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’d also want to thank my husband Aaron, for taking a genuine interest in my research, even if he didn’t always understand what I was talking about. </a:t>
            </a:r>
          </a:p>
        </p:txBody>
      </p:sp>
      <p:sp>
        <p:nvSpPr>
          <p:cNvPr id="4" name="Slide Number Placeholder 3"/>
          <p:cNvSpPr>
            <a:spLocks noGrp="1"/>
          </p:cNvSpPr>
          <p:nvPr>
            <p:ph type="sldNum" sz="quarter" idx="10"/>
          </p:nvPr>
        </p:nvSpPr>
        <p:spPr/>
        <p:txBody>
          <a:bodyPr/>
          <a:lstStyle/>
          <a:p>
            <a:fld id="{2A541234-C7F8-8440-A2B6-D4EA74343EEF}" type="slidenum">
              <a:rPr lang="en-US" smtClean="0"/>
              <a:t>69</a:t>
            </a:fld>
            <a:endParaRPr lang="en-US"/>
          </a:p>
        </p:txBody>
      </p:sp>
    </p:spTree>
    <p:extLst>
      <p:ext uri="{BB962C8B-B14F-4D97-AF65-F5344CB8AC3E}">
        <p14:creationId xmlns:p14="http://schemas.microsoft.com/office/powerpoint/2010/main" val="181064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There’s also a</a:t>
            </a:r>
            <a:r>
              <a:rPr lang="en-US" baseline="0" dirty="0" smtClean="0"/>
              <a:t> </a:t>
            </a:r>
            <a:r>
              <a:rPr lang="en-US" dirty="0" smtClean="0"/>
              <a:t>wide range of DNA methylation patterns: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-Vertebrate species like humans exhibit what’s called global methylation (genomes are 70-80% methylated). This figure is depicting a vertebrate genome that would exhibit a global DNA methylation landscape. Grey regions indicate constantly methylated domains and yellow indicates domains that can be methylated or </a:t>
            </a:r>
            <a:r>
              <a:rPr lang="en-US" baseline="0" dirty="0" err="1" smtClean="0"/>
              <a:t>unmethylated</a:t>
            </a:r>
            <a:r>
              <a:rPr lang="en-US" baseline="0" dirty="0" smtClean="0"/>
              <a:t> and these are promoter regions. Only small regions of the genome can be </a:t>
            </a:r>
            <a:r>
              <a:rPr lang="en-US" baseline="0" dirty="0" err="1" smtClean="0"/>
              <a:t>unmethylated</a:t>
            </a:r>
            <a:r>
              <a:rPr lang="en-US" baseline="0" dirty="0" smtClean="0"/>
              <a:t> or transcriptionally active.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Yellow=promoter regions</a:t>
            </a:r>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7</a:t>
            </a:fld>
            <a:endParaRPr lang="en-US"/>
          </a:p>
        </p:txBody>
      </p:sp>
    </p:spTree>
    <p:extLst>
      <p:ext uri="{BB962C8B-B14F-4D97-AF65-F5344CB8AC3E}">
        <p14:creationId xmlns:p14="http://schemas.microsoft.com/office/powerpoint/2010/main" val="16951013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my family for all their support and for encouraging me throughout my endeavors.</a:t>
            </a:r>
            <a:endParaRPr lang="en-US" dirty="0" smtClean="0"/>
          </a:p>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70</a:t>
            </a:fld>
            <a:endParaRPr lang="en-US"/>
          </a:p>
        </p:txBody>
      </p:sp>
    </p:spTree>
    <p:extLst>
      <p:ext uri="{BB962C8B-B14F-4D97-AF65-F5344CB8AC3E}">
        <p14:creationId xmlns:p14="http://schemas.microsoft.com/office/powerpoint/2010/main" val="18106491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541234-C7F8-8440-A2B6-D4EA74343EEF}" type="slidenum">
              <a:rPr lang="en-US" smtClean="0"/>
              <a:t>71</a:t>
            </a:fld>
            <a:endParaRPr lang="en-US"/>
          </a:p>
        </p:txBody>
      </p:sp>
    </p:spTree>
    <p:extLst>
      <p:ext uri="{BB962C8B-B14F-4D97-AF65-F5344CB8AC3E}">
        <p14:creationId xmlns:p14="http://schemas.microsoft.com/office/powerpoint/2010/main" val="1292163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invertebrate species display limited or no methylation in their genomes. Model invertebrates lack meth (Drosophila and C </a:t>
            </a:r>
            <a:r>
              <a:rPr lang="en-US" baseline="0" dirty="0" err="1" smtClean="0"/>
              <a:t>elegans</a:t>
            </a:r>
            <a:r>
              <a:rPr lang="en-US" baseline="0" dirty="0" smtClean="0"/>
              <a:t>). Invertebrates such as oysters contain mosaic pattern.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Figure is depicting mosaic DNA methylation characteristic of most invertebrates, in which heavily methylated (or grey) areas are dispersed within domains that are methylation free (yellow regions).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Differences in methylation illustrates the diversity of DNA methylation patterns and highlights gaps in understanding the evolutionary and functional significance.</a:t>
            </a:r>
          </a:p>
          <a:p>
            <a:endParaRPr lang="en-US" dirty="0"/>
          </a:p>
        </p:txBody>
      </p:sp>
      <p:sp>
        <p:nvSpPr>
          <p:cNvPr id="4" name="Slide Number Placeholder 3"/>
          <p:cNvSpPr>
            <a:spLocks noGrp="1"/>
          </p:cNvSpPr>
          <p:nvPr>
            <p:ph type="sldNum" sz="quarter" idx="10"/>
          </p:nvPr>
        </p:nvSpPr>
        <p:spPr/>
        <p:txBody>
          <a:bodyPr/>
          <a:lstStyle/>
          <a:p>
            <a:fld id="{D38C5CD8-7C31-7F45-9F90-0CFB6B5E3ADE}" type="slidenum">
              <a:rPr lang="en-US" smtClean="0"/>
              <a:t>8</a:t>
            </a:fld>
            <a:endParaRPr lang="en-US"/>
          </a:p>
        </p:txBody>
      </p:sp>
    </p:spTree>
    <p:extLst>
      <p:ext uri="{BB962C8B-B14F-4D97-AF65-F5344CB8AC3E}">
        <p14:creationId xmlns:p14="http://schemas.microsoft.com/office/powerpoint/2010/main" val="1695101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are DNA</a:t>
            </a:r>
            <a:r>
              <a:rPr lang="en-US" baseline="0" dirty="0" smtClean="0"/>
              <a:t> methylation amounts different across taxa, but the function of methylation differs as well..</a:t>
            </a:r>
            <a:endParaRPr lang="en-US" dirty="0" smtClean="0"/>
          </a:p>
          <a:p>
            <a:r>
              <a:rPr lang="en-US" dirty="0" smtClean="0"/>
              <a:t>In</a:t>
            </a:r>
            <a:r>
              <a:rPr lang="en-US" baseline="0" dirty="0" smtClean="0"/>
              <a:t> vertebrates, DNA methylation is one mechanism for suppressing or silencing gene transcription, thereby preventing gene expression.</a:t>
            </a:r>
          </a:p>
        </p:txBody>
      </p:sp>
      <p:sp>
        <p:nvSpPr>
          <p:cNvPr id="4" name="Slide Number Placeholder 3"/>
          <p:cNvSpPr>
            <a:spLocks noGrp="1"/>
          </p:cNvSpPr>
          <p:nvPr>
            <p:ph type="sldNum" sz="quarter" idx="10"/>
          </p:nvPr>
        </p:nvSpPr>
        <p:spPr/>
        <p:txBody>
          <a:bodyPr/>
          <a:lstStyle/>
          <a:p>
            <a:fld id="{D38C5CD8-7C31-7F45-9F90-0CFB6B5E3ADE}" type="slidenum">
              <a:rPr lang="en-US" smtClean="0"/>
              <a:t>9</a:t>
            </a:fld>
            <a:endParaRPr lang="en-US"/>
          </a:p>
        </p:txBody>
      </p:sp>
    </p:spTree>
    <p:extLst>
      <p:ext uri="{BB962C8B-B14F-4D97-AF65-F5344CB8AC3E}">
        <p14:creationId xmlns:p14="http://schemas.microsoft.com/office/powerpoint/2010/main" val="172655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16C5678-EE20-4FA5-88E2-6E0BD67A2E26}" type="datetime1">
              <a:rPr lang="en-US" smtClean="0"/>
              <a:t>11/19/14</a:t>
            </a:fld>
            <a:endParaRPr lang="en-US" dirty="0"/>
          </a:p>
        </p:txBody>
      </p:sp>
      <p:sp>
        <p:nvSpPr>
          <p:cNvPr id="5" name="Footer Placeholder 4"/>
          <p:cNvSpPr>
            <a:spLocks noGrp="1"/>
          </p:cNvSpPr>
          <p:nvPr>
            <p:ph type="ftr" sz="quarter" idx="11"/>
          </p:nvPr>
        </p:nvSpPr>
        <p:spPr/>
        <p:txBody>
          <a:bodyPr/>
          <a:lstStyle/>
          <a:p>
            <a:r>
              <a:rPr lang="en-US" smtClean="0"/>
              <a:t>Footer Text</a:t>
            </a:r>
            <a:endParaRPr lang="en-US" dirty="0"/>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11/19/14</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A051B39-B140-43FE-96DB-472A2B59CE7C}" type="datetime1">
              <a:rPr lang="en-US" smtClean="0"/>
              <a:t>11/19/14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A600BB2-27C5-458B-ABCE-839C88CF47CE}" type="datetime1">
              <a:rPr lang="en-US" smtClean="0"/>
              <a:t>11/19/14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1D738E-8962-435F-8C43-147B8DD7E819}" type="datetime1">
              <a:rPr lang="en-US" smtClean="0"/>
              <a:t>11/19/14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C4986D-6BE9-4264-908F-02DB36FD8D6C}" type="datetime1">
              <a:rPr lang="en-US" smtClean="0"/>
              <a:t>11/19/14</a:t>
            </a:fld>
            <a:endParaRPr lang="en-US" dirty="0"/>
          </a:p>
        </p:txBody>
      </p:sp>
      <p:sp>
        <p:nvSpPr>
          <p:cNvPr id="5" name="Footer Placeholder 4"/>
          <p:cNvSpPr>
            <a:spLocks noGrp="1"/>
          </p:cNvSpPr>
          <p:nvPr>
            <p:ph type="ftr" sz="quarter" idx="11"/>
          </p:nvPr>
        </p:nvSpPr>
        <p:spPr/>
        <p:txBody>
          <a:bodyPr/>
          <a:lstStyle/>
          <a:p>
            <a:r>
              <a:rPr lang="en-US" smtClean="0"/>
              <a:t>Footer Text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11/19/14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34CF3C7-6809-4F39-BD67-A75817BDDE0A}" type="datetime1">
              <a:rPr lang="en-US" smtClean="0"/>
              <a:t>11/19/14</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F7EAEB24-CE78-465C-A726-91D0868FA48F}" type="datetime1">
              <a:rPr lang="en-US" smtClean="0"/>
              <a:t>11/19/14</a:t>
            </a:fld>
            <a:endParaRPr lang="en-US"/>
          </a:p>
        </p:txBody>
      </p:sp>
      <p:sp>
        <p:nvSpPr>
          <p:cNvPr id="8" name="Footer Placeholder 7"/>
          <p:cNvSpPr>
            <a:spLocks noGrp="1"/>
          </p:cNvSpPr>
          <p:nvPr>
            <p:ph type="ftr" sz="quarter" idx="11"/>
          </p:nvPr>
        </p:nvSpPr>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0BAADF0-1749-4E8B-9691-B44A5F8C0895}" type="datetime1">
              <a:rPr lang="en-US" smtClean="0"/>
              <a:t>11/19/14</a:t>
            </a:fld>
            <a:endParaRPr lang="en-US"/>
          </a:p>
        </p:txBody>
      </p:sp>
      <p:sp>
        <p:nvSpPr>
          <p:cNvPr id="4" name="Footer Placeholder 3"/>
          <p:cNvSpPr>
            <a:spLocks noGrp="1"/>
          </p:cNvSpPr>
          <p:nvPr>
            <p:ph type="ftr" sz="quarter" idx="11"/>
          </p:nvPr>
        </p:nvSpPr>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11/19/14</a:t>
            </a:fld>
            <a:endParaRPr lang="en-US"/>
          </a:p>
        </p:txBody>
      </p:sp>
      <p:sp>
        <p:nvSpPr>
          <p:cNvPr id="3" name="Footer Placeholder 2"/>
          <p:cNvSpPr>
            <a:spLocks noGrp="1"/>
          </p:cNvSpPr>
          <p:nvPr>
            <p:ph type="ftr" sz="quarter" idx="11"/>
          </p:nvPr>
        </p:nvSpPr>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11/19/14</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C4986D-6BE9-4264-908F-02DB36FD8D6C}" type="datetime1">
              <a:rPr lang="en-US" smtClean="0"/>
              <a:t>11/19/14</a:t>
            </a:fld>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Footer Text</a:t>
            </a:r>
            <a:endParaRPr lang="en-US" dirty="0"/>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BA9B540C-44DA-4F69-89C9-7C84606640D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Lst>
  <p:hf sldNum="0"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2.wdp"/><Relationship Id="rId5" Type="http://schemas.openxmlformats.org/officeDocument/2006/relationships/image" Target="../media/image22.png"/><Relationship Id="rId6" Type="http://schemas.microsoft.com/office/2007/relationships/hdphoto" Target="../media/hdphoto3.wdp"/><Relationship Id="rId7" Type="http://schemas.openxmlformats.org/officeDocument/2006/relationships/image" Target="../media/image23.png"/><Relationship Id="rId8" Type="http://schemas.openxmlformats.org/officeDocument/2006/relationships/image" Target="../media/image24.png"/><Relationship Id="rId9" Type="http://schemas.microsoft.com/office/2007/relationships/hdphoto" Target="../media/hdphoto4.wdp"/><Relationship Id="rId10"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4.png"/><Relationship Id="rId13" Type="http://schemas.microsoft.com/office/2007/relationships/hdphoto" Target="../media/hdphoto9.wdp"/><Relationship Id="rId14" Type="http://schemas.microsoft.com/office/2007/relationships/hdphoto" Target="../media/hdphoto10.wdp"/><Relationship Id="rId1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1.png"/><Relationship Id="rId4" Type="http://schemas.microsoft.com/office/2007/relationships/hdphoto" Target="../media/hdphoto6.wdp"/><Relationship Id="rId5" Type="http://schemas.microsoft.com/office/2007/relationships/hdphoto" Target="../media/hdphoto7.wdp"/><Relationship Id="rId6" Type="http://schemas.openxmlformats.org/officeDocument/2006/relationships/image" Target="../media/image22.png"/><Relationship Id="rId7" Type="http://schemas.microsoft.com/office/2007/relationships/hdphoto" Target="../media/hdphoto2.wdp"/><Relationship Id="rId8" Type="http://schemas.openxmlformats.org/officeDocument/2006/relationships/image" Target="../media/image23.png"/><Relationship Id="rId9" Type="http://schemas.openxmlformats.org/officeDocument/2006/relationships/image" Target="../media/image25.png"/><Relationship Id="rId10"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6.wdp"/><Relationship Id="rId5" Type="http://schemas.openxmlformats.org/officeDocument/2006/relationships/image" Target="../media/image22.pn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6.wdp"/><Relationship Id="rId5" Type="http://schemas.openxmlformats.org/officeDocument/2006/relationships/image" Target="../media/image22.pn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8.jpg"/></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6.wdp"/><Relationship Id="rId5" Type="http://schemas.openxmlformats.org/officeDocument/2006/relationships/image" Target="../media/image22.pn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6.wdp"/><Relationship Id="rId5" Type="http://schemas.openxmlformats.org/officeDocument/2006/relationships/image" Target="../media/image22.pn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2.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4.jpg"/></Relationships>
</file>

<file path=ppt/slides/_rels/slide64.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9.jpg"/></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11.wdp"/><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6.jpg"/><Relationship Id="rId8" Type="http://schemas.openxmlformats.org/officeDocument/2006/relationships/image" Target="../media/image47.jpg"/><Relationship Id="rId9"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4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eg"/><Relationship Id="rId5"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9486" y="-914809"/>
            <a:ext cx="6400800" cy="4267200"/>
          </a:xfrm>
        </p:spPr>
        <p:txBody>
          <a:bodyPr/>
          <a:lstStyle/>
          <a:p>
            <a:r>
              <a:rPr lang="en-US" sz="3200" dirty="0"/>
              <a:t>DNA methylation variation in gametes and larvae of the </a:t>
            </a:r>
            <a:r>
              <a:rPr lang="en-US" sz="3200" dirty="0" smtClean="0"/>
              <a:t>Pacific </a:t>
            </a:r>
            <a:r>
              <a:rPr lang="en-US" sz="3200" dirty="0"/>
              <a:t>oyster, </a:t>
            </a:r>
            <a:r>
              <a:rPr lang="en-US" sz="3200" dirty="0" smtClean="0"/>
              <a:t/>
            </a:r>
            <a:br>
              <a:rPr lang="en-US" sz="3200" dirty="0" smtClean="0"/>
            </a:br>
            <a:r>
              <a:rPr lang="en-US" sz="3200" i="1" dirty="0" err="1" smtClean="0"/>
              <a:t>Crassostrea</a:t>
            </a:r>
            <a:r>
              <a:rPr lang="en-US" sz="3200" i="1" dirty="0" smtClean="0"/>
              <a:t> </a:t>
            </a:r>
            <a:r>
              <a:rPr lang="en-US" sz="3200" i="1" dirty="0" err="1"/>
              <a:t>gigas</a:t>
            </a:r>
            <a:endParaRPr lang="en-US" sz="3200" i="1" dirty="0"/>
          </a:p>
        </p:txBody>
      </p:sp>
      <p:sp>
        <p:nvSpPr>
          <p:cNvPr id="3" name="Subtitle 2"/>
          <p:cNvSpPr>
            <a:spLocks noGrp="1"/>
          </p:cNvSpPr>
          <p:nvPr>
            <p:ph type="subTitle" idx="1"/>
          </p:nvPr>
        </p:nvSpPr>
        <p:spPr>
          <a:xfrm>
            <a:off x="1371600" y="3221161"/>
            <a:ext cx="6400800" cy="1219200"/>
          </a:xfrm>
        </p:spPr>
        <p:txBody>
          <a:bodyPr>
            <a:noAutofit/>
          </a:bodyPr>
          <a:lstStyle/>
          <a:p>
            <a:r>
              <a:rPr lang="en-US" sz="2200" dirty="0"/>
              <a:t>Claire Olson</a:t>
            </a:r>
          </a:p>
          <a:p>
            <a:r>
              <a:rPr lang="en-US" sz="2200" dirty="0" smtClean="0">
                <a:solidFill>
                  <a:schemeClr val="accent3"/>
                </a:solidFill>
              </a:rPr>
              <a:t>University </a:t>
            </a:r>
            <a:r>
              <a:rPr lang="en-US" sz="2200" dirty="0">
                <a:solidFill>
                  <a:schemeClr val="accent3"/>
                </a:solidFill>
              </a:rPr>
              <a:t>of Washington</a:t>
            </a:r>
          </a:p>
          <a:p>
            <a:r>
              <a:rPr lang="en-US" sz="2200" dirty="0">
                <a:solidFill>
                  <a:schemeClr val="accent3"/>
                </a:solidFill>
              </a:rPr>
              <a:t>School of Aquatic and Fishery </a:t>
            </a:r>
            <a:r>
              <a:rPr lang="en-US" sz="2200" dirty="0" smtClean="0">
                <a:solidFill>
                  <a:schemeClr val="accent3"/>
                </a:solidFill>
              </a:rPr>
              <a:t>Sciences</a:t>
            </a:r>
          </a:p>
          <a:p>
            <a:endParaRPr lang="en-US" sz="2200" dirty="0"/>
          </a:p>
        </p:txBody>
      </p:sp>
      <p:sp>
        <p:nvSpPr>
          <p:cNvPr id="4" name="Subtitle 2"/>
          <p:cNvSpPr txBox="1">
            <a:spLocks/>
          </p:cNvSpPr>
          <p:nvPr/>
        </p:nvSpPr>
        <p:spPr>
          <a:xfrm>
            <a:off x="2675468" y="5994402"/>
            <a:ext cx="6400800" cy="121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r"/>
            <a:r>
              <a:rPr lang="en-US" sz="1900" dirty="0" smtClean="0">
                <a:solidFill>
                  <a:srgbClr val="660066"/>
                </a:solidFill>
              </a:rPr>
              <a:t>Final Examination</a:t>
            </a:r>
          </a:p>
          <a:p>
            <a:pPr algn="r"/>
            <a:r>
              <a:rPr lang="en-US" sz="1900" dirty="0" smtClean="0">
                <a:solidFill>
                  <a:srgbClr val="660066"/>
                </a:solidFill>
              </a:rPr>
              <a:t>November 19</a:t>
            </a:r>
            <a:r>
              <a:rPr lang="en-US" sz="1900" baseline="30000" dirty="0" smtClean="0">
                <a:solidFill>
                  <a:srgbClr val="660066"/>
                </a:solidFill>
              </a:rPr>
              <a:t>th</a:t>
            </a:r>
            <a:r>
              <a:rPr lang="en-US" sz="1900" dirty="0" smtClean="0">
                <a:solidFill>
                  <a:srgbClr val="660066"/>
                </a:solidFill>
              </a:rPr>
              <a:t>, 2014</a:t>
            </a:r>
          </a:p>
          <a:p>
            <a:pPr algn="r"/>
            <a:endParaRPr lang="en-US" sz="1900" dirty="0">
              <a:solidFill>
                <a:schemeClr val="accent2"/>
              </a:solidFill>
            </a:endParaRPr>
          </a:p>
        </p:txBody>
      </p:sp>
    </p:spTree>
    <p:extLst>
      <p:ext uri="{BB962C8B-B14F-4D97-AF65-F5344CB8AC3E}">
        <p14:creationId xmlns:p14="http://schemas.microsoft.com/office/powerpoint/2010/main" val="20868502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6550"/>
            <a:ext cx="3225800" cy="4525963"/>
          </a:xfrm>
        </p:spPr>
        <p:txBody>
          <a:bodyPr/>
          <a:lstStyle/>
          <a:p>
            <a:r>
              <a:rPr lang="en-US" dirty="0" smtClean="0"/>
              <a:t>In </a:t>
            </a:r>
            <a:r>
              <a:rPr lang="en-US" b="1" dirty="0" smtClean="0"/>
              <a:t>vertebrates</a:t>
            </a:r>
            <a:r>
              <a:rPr lang="en-US" dirty="0" smtClean="0"/>
              <a:t>, methylation is associated with transcriptional silencing </a:t>
            </a:r>
            <a:endParaRPr lang="en-US" b="1" dirty="0" smtClean="0"/>
          </a:p>
        </p:txBody>
      </p:sp>
      <p:sp>
        <p:nvSpPr>
          <p:cNvPr id="56" name="Title 1"/>
          <p:cNvSpPr txBox="1">
            <a:spLocks/>
          </p:cNvSpPr>
          <p:nvPr/>
        </p:nvSpPr>
        <p:spPr>
          <a:xfrm>
            <a:off x="142435" y="0"/>
            <a:ext cx="8854679" cy="16002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smtClean="0"/>
              <a:t>DNA methylation functions</a:t>
            </a:r>
            <a:endParaRPr lang="en-US" dirty="0"/>
          </a:p>
        </p:txBody>
      </p:sp>
      <p:sp>
        <p:nvSpPr>
          <p:cNvPr id="138" name="Rectangle 137"/>
          <p:cNvSpPr/>
          <p:nvPr/>
        </p:nvSpPr>
        <p:spPr>
          <a:xfrm>
            <a:off x="4320264" y="2931563"/>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TextBox 138"/>
          <p:cNvSpPr txBox="1"/>
          <p:nvPr/>
        </p:nvSpPr>
        <p:spPr>
          <a:xfrm>
            <a:off x="6305752" y="3053367"/>
            <a:ext cx="1558242" cy="369332"/>
          </a:xfrm>
          <a:prstGeom prst="rect">
            <a:avLst/>
          </a:prstGeom>
          <a:noFill/>
        </p:spPr>
        <p:txBody>
          <a:bodyPr wrap="square" rtlCol="0">
            <a:spAutoFit/>
          </a:bodyPr>
          <a:lstStyle/>
          <a:p>
            <a:pPr algn="ctr"/>
            <a:r>
              <a:rPr lang="en-US" dirty="0" smtClean="0"/>
              <a:t>Gene</a:t>
            </a:r>
            <a:endParaRPr lang="en-US" dirty="0"/>
          </a:p>
        </p:txBody>
      </p:sp>
      <p:sp>
        <p:nvSpPr>
          <p:cNvPr id="141" name="TextBox 140"/>
          <p:cNvSpPr txBox="1"/>
          <p:nvPr/>
        </p:nvSpPr>
        <p:spPr>
          <a:xfrm>
            <a:off x="4230084" y="3053367"/>
            <a:ext cx="1387475" cy="338554"/>
          </a:xfrm>
          <a:prstGeom prst="rect">
            <a:avLst/>
          </a:prstGeom>
          <a:noFill/>
        </p:spPr>
        <p:txBody>
          <a:bodyPr wrap="square" rtlCol="0">
            <a:spAutoFit/>
          </a:bodyPr>
          <a:lstStyle/>
          <a:p>
            <a:r>
              <a:rPr lang="en-US" sz="1600" dirty="0" smtClean="0"/>
              <a:t>Promoter</a:t>
            </a:r>
            <a:endParaRPr lang="en-US" sz="1600" dirty="0"/>
          </a:p>
        </p:txBody>
      </p:sp>
      <p:sp>
        <p:nvSpPr>
          <p:cNvPr id="144" name="Bent-Up Arrow 143"/>
          <p:cNvSpPr/>
          <p:nvPr/>
        </p:nvSpPr>
        <p:spPr>
          <a:xfrm rot="5400000" flipH="1">
            <a:off x="6661934" y="1883547"/>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p:cNvSpPr txBox="1"/>
          <p:nvPr/>
        </p:nvSpPr>
        <p:spPr>
          <a:xfrm>
            <a:off x="7702752" y="2342178"/>
            <a:ext cx="1558242" cy="369332"/>
          </a:xfrm>
          <a:prstGeom prst="rect">
            <a:avLst/>
          </a:prstGeom>
          <a:noFill/>
        </p:spPr>
        <p:txBody>
          <a:bodyPr wrap="square" rtlCol="0">
            <a:spAutoFit/>
          </a:bodyPr>
          <a:lstStyle/>
          <a:p>
            <a:r>
              <a:rPr lang="en-US" dirty="0" smtClean="0"/>
              <a:t>Expressed</a:t>
            </a:r>
            <a:endParaRPr lang="en-US" dirty="0"/>
          </a:p>
        </p:txBody>
      </p:sp>
      <p:sp>
        <p:nvSpPr>
          <p:cNvPr id="146" name="Rectangle 145"/>
          <p:cNvSpPr/>
          <p:nvPr/>
        </p:nvSpPr>
        <p:spPr>
          <a:xfrm>
            <a:off x="4327746" y="4950863"/>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TextBox 146"/>
          <p:cNvSpPr txBox="1"/>
          <p:nvPr/>
        </p:nvSpPr>
        <p:spPr>
          <a:xfrm>
            <a:off x="6313234" y="5072667"/>
            <a:ext cx="1558242" cy="369332"/>
          </a:xfrm>
          <a:prstGeom prst="rect">
            <a:avLst/>
          </a:prstGeom>
          <a:noFill/>
        </p:spPr>
        <p:txBody>
          <a:bodyPr wrap="square" rtlCol="0">
            <a:spAutoFit/>
          </a:bodyPr>
          <a:lstStyle/>
          <a:p>
            <a:pPr algn="ctr"/>
            <a:r>
              <a:rPr lang="en-US" dirty="0" smtClean="0"/>
              <a:t>Gene</a:t>
            </a:r>
            <a:endParaRPr lang="en-US" dirty="0"/>
          </a:p>
        </p:txBody>
      </p:sp>
      <p:sp>
        <p:nvSpPr>
          <p:cNvPr id="150" name="Oval 149"/>
          <p:cNvSpPr/>
          <p:nvPr/>
        </p:nvSpPr>
        <p:spPr>
          <a:xfrm>
            <a:off x="3806193" y="4245255"/>
            <a:ext cx="779121" cy="397804"/>
          </a:xfrm>
          <a:prstGeom prst="ellipse">
            <a:avLst/>
          </a:prstGeom>
          <a:solidFill>
            <a:srgbClr val="FF6666"/>
          </a:solidFill>
          <a:ln>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3998305" y="4272490"/>
            <a:ext cx="554990" cy="338554"/>
          </a:xfrm>
          <a:prstGeom prst="rect">
            <a:avLst/>
          </a:prstGeom>
          <a:noFill/>
        </p:spPr>
        <p:txBody>
          <a:bodyPr wrap="square" rtlCol="0">
            <a:spAutoFit/>
          </a:bodyPr>
          <a:lstStyle/>
          <a:p>
            <a:r>
              <a:rPr lang="en-US" sz="1600" dirty="0" smtClean="0"/>
              <a:t>TF</a:t>
            </a:r>
            <a:endParaRPr lang="en-US" sz="1600" dirty="0"/>
          </a:p>
        </p:txBody>
      </p:sp>
      <p:grpSp>
        <p:nvGrpSpPr>
          <p:cNvPr id="164" name="Group 163"/>
          <p:cNvGrpSpPr/>
          <p:nvPr/>
        </p:nvGrpSpPr>
        <p:grpSpPr>
          <a:xfrm>
            <a:off x="6367069" y="4652019"/>
            <a:ext cx="384224" cy="338554"/>
            <a:chOff x="6286333" y="3440079"/>
            <a:chExt cx="384224" cy="338554"/>
          </a:xfrm>
        </p:grpSpPr>
        <p:sp>
          <p:nvSpPr>
            <p:cNvPr id="165" name="Oval 16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TextBox 16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67" name="Group 166"/>
          <p:cNvGrpSpPr/>
          <p:nvPr/>
        </p:nvGrpSpPr>
        <p:grpSpPr>
          <a:xfrm>
            <a:off x="6778391" y="4652019"/>
            <a:ext cx="384224" cy="338554"/>
            <a:chOff x="6286333" y="3440079"/>
            <a:chExt cx="384224" cy="338554"/>
          </a:xfrm>
        </p:grpSpPr>
        <p:sp>
          <p:nvSpPr>
            <p:cNvPr id="168" name="Oval 16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70" name="Group 169"/>
          <p:cNvGrpSpPr/>
          <p:nvPr/>
        </p:nvGrpSpPr>
        <p:grpSpPr>
          <a:xfrm>
            <a:off x="7151613" y="4652019"/>
            <a:ext cx="384224" cy="338554"/>
            <a:chOff x="6286333" y="3440079"/>
            <a:chExt cx="384224" cy="338554"/>
          </a:xfrm>
        </p:grpSpPr>
        <p:sp>
          <p:nvSpPr>
            <p:cNvPr id="171" name="Oval 17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TextBox 17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73" name="Bent-Up Arrow 172"/>
          <p:cNvSpPr/>
          <p:nvPr/>
        </p:nvSpPr>
        <p:spPr>
          <a:xfrm rot="5400000" flipH="1">
            <a:off x="6669416" y="3902847"/>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quot;No&quot; Symbol 173"/>
          <p:cNvSpPr/>
          <p:nvPr/>
        </p:nvSpPr>
        <p:spPr>
          <a:xfrm>
            <a:off x="6759469" y="4281031"/>
            <a:ext cx="402864" cy="396388"/>
          </a:xfrm>
          <a:prstGeom prst="noSmoking">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7746816" y="4245255"/>
            <a:ext cx="1558242" cy="646331"/>
          </a:xfrm>
          <a:prstGeom prst="rect">
            <a:avLst/>
          </a:prstGeom>
          <a:noFill/>
        </p:spPr>
        <p:txBody>
          <a:bodyPr wrap="square" rtlCol="0">
            <a:spAutoFit/>
          </a:bodyPr>
          <a:lstStyle/>
          <a:p>
            <a:r>
              <a:rPr lang="en-US" dirty="0" smtClean="0"/>
              <a:t>Decreased Expression</a:t>
            </a:r>
            <a:endParaRPr lang="en-US" dirty="0"/>
          </a:p>
        </p:txBody>
      </p:sp>
      <p:sp>
        <p:nvSpPr>
          <p:cNvPr id="42" name="Rectangle 41"/>
          <p:cNvSpPr/>
          <p:nvPr/>
        </p:nvSpPr>
        <p:spPr>
          <a:xfrm>
            <a:off x="4320265" y="2931563"/>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4405366" y="2581914"/>
            <a:ext cx="779121" cy="397804"/>
          </a:xfrm>
          <a:prstGeom prst="ellipse">
            <a:avLst/>
          </a:prstGeom>
          <a:solidFill>
            <a:srgbClr val="FF6666"/>
          </a:solidFill>
          <a:ln>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TextBox 142"/>
          <p:cNvSpPr txBox="1"/>
          <p:nvPr/>
        </p:nvSpPr>
        <p:spPr>
          <a:xfrm>
            <a:off x="4585314" y="2610233"/>
            <a:ext cx="554990" cy="338554"/>
          </a:xfrm>
          <a:prstGeom prst="rect">
            <a:avLst/>
          </a:prstGeom>
          <a:noFill/>
        </p:spPr>
        <p:txBody>
          <a:bodyPr wrap="square" rtlCol="0">
            <a:spAutoFit/>
          </a:bodyPr>
          <a:lstStyle/>
          <a:p>
            <a:r>
              <a:rPr lang="en-US" sz="1600" dirty="0" smtClean="0"/>
              <a:t>TF</a:t>
            </a:r>
            <a:endParaRPr lang="en-US" sz="1600" dirty="0"/>
          </a:p>
        </p:txBody>
      </p:sp>
      <p:sp>
        <p:nvSpPr>
          <p:cNvPr id="43" name="Rectangle 42"/>
          <p:cNvSpPr/>
          <p:nvPr/>
        </p:nvSpPr>
        <p:spPr>
          <a:xfrm>
            <a:off x="4326411" y="4957387"/>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230084" y="5072667"/>
            <a:ext cx="1387475" cy="338554"/>
          </a:xfrm>
          <a:prstGeom prst="rect">
            <a:avLst/>
          </a:prstGeom>
          <a:noFill/>
        </p:spPr>
        <p:txBody>
          <a:bodyPr wrap="square" rtlCol="0">
            <a:spAutoFit/>
          </a:bodyPr>
          <a:lstStyle/>
          <a:p>
            <a:r>
              <a:rPr lang="en-US" sz="1600" dirty="0" smtClean="0"/>
              <a:t>Promoter</a:t>
            </a:r>
            <a:endParaRPr lang="en-US" sz="1600" dirty="0"/>
          </a:p>
        </p:txBody>
      </p:sp>
      <p:grpSp>
        <p:nvGrpSpPr>
          <p:cNvPr id="152" name="Group 151"/>
          <p:cNvGrpSpPr/>
          <p:nvPr/>
        </p:nvGrpSpPr>
        <p:grpSpPr>
          <a:xfrm>
            <a:off x="4287106" y="4652019"/>
            <a:ext cx="384224" cy="338554"/>
            <a:chOff x="6286333" y="3440079"/>
            <a:chExt cx="384224" cy="338554"/>
          </a:xfrm>
        </p:grpSpPr>
        <p:sp>
          <p:nvSpPr>
            <p:cNvPr id="153" name="Oval 15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TextBox 153"/>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55" name="Group 154"/>
          <p:cNvGrpSpPr/>
          <p:nvPr/>
        </p:nvGrpSpPr>
        <p:grpSpPr>
          <a:xfrm>
            <a:off x="4616048" y="4652019"/>
            <a:ext cx="384224" cy="338554"/>
            <a:chOff x="6286333" y="3440079"/>
            <a:chExt cx="384224" cy="338554"/>
          </a:xfrm>
        </p:grpSpPr>
        <p:sp>
          <p:nvSpPr>
            <p:cNvPr id="156" name="Oval 15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58" name="Group 157"/>
          <p:cNvGrpSpPr/>
          <p:nvPr/>
        </p:nvGrpSpPr>
        <p:grpSpPr>
          <a:xfrm>
            <a:off x="4944990" y="4652019"/>
            <a:ext cx="384224" cy="338554"/>
            <a:chOff x="6286333" y="3440079"/>
            <a:chExt cx="384224" cy="338554"/>
          </a:xfrm>
        </p:grpSpPr>
        <p:sp>
          <p:nvSpPr>
            <p:cNvPr id="159" name="Oval 15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51" name="Group 50"/>
          <p:cNvGrpSpPr/>
          <p:nvPr/>
        </p:nvGrpSpPr>
        <p:grpSpPr>
          <a:xfrm>
            <a:off x="5375601" y="6225903"/>
            <a:ext cx="3637405" cy="499094"/>
            <a:chOff x="457200" y="2964835"/>
            <a:chExt cx="5108479" cy="553931"/>
          </a:xfrm>
        </p:grpSpPr>
        <p:pic>
          <p:nvPicPr>
            <p:cNvPr id="52" name="Picture 51" descr="www_nature_com_offcampus_lib_washington_edu_nrg_journal_v9_n6_pdf_nrg2341_pd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64835"/>
              <a:ext cx="5108479" cy="553931"/>
            </a:xfrm>
            <a:prstGeom prst="rect">
              <a:avLst/>
            </a:prstGeom>
            <a:ln w="12700" cmpd="sng">
              <a:solidFill>
                <a:schemeClr val="tx2"/>
              </a:solidFill>
            </a:ln>
          </p:spPr>
        </p:pic>
        <p:sp>
          <p:nvSpPr>
            <p:cNvPr id="53" name="Rectangle 52"/>
            <p:cNvSpPr/>
            <p:nvPr/>
          </p:nvSpPr>
          <p:spPr>
            <a:xfrm>
              <a:off x="4237566" y="2992968"/>
              <a:ext cx="385234" cy="13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1816100" y="2992968"/>
              <a:ext cx="939800" cy="13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977900"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1634" y="3364252"/>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2531534"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4279901"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6409760" y="2623489"/>
            <a:ext cx="384224" cy="338554"/>
            <a:chOff x="6286333" y="3440079"/>
            <a:chExt cx="384224" cy="338554"/>
          </a:xfrm>
        </p:grpSpPr>
        <p:sp>
          <p:nvSpPr>
            <p:cNvPr id="61" name="Oval 6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63" name="Group 62"/>
          <p:cNvGrpSpPr/>
          <p:nvPr/>
        </p:nvGrpSpPr>
        <p:grpSpPr>
          <a:xfrm>
            <a:off x="6821082" y="2623489"/>
            <a:ext cx="384224" cy="338554"/>
            <a:chOff x="6286333" y="3440079"/>
            <a:chExt cx="384224" cy="338554"/>
          </a:xfrm>
        </p:grpSpPr>
        <p:sp>
          <p:nvSpPr>
            <p:cNvPr id="64" name="Oval 6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66" name="Group 65"/>
          <p:cNvGrpSpPr/>
          <p:nvPr/>
        </p:nvGrpSpPr>
        <p:grpSpPr>
          <a:xfrm>
            <a:off x="7194304" y="2623489"/>
            <a:ext cx="384224" cy="338554"/>
            <a:chOff x="6286333" y="3440079"/>
            <a:chExt cx="384224" cy="338554"/>
          </a:xfrm>
        </p:grpSpPr>
        <p:sp>
          <p:nvSpPr>
            <p:cNvPr id="67" name="Oval 6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Tree>
    <p:extLst>
      <p:ext uri="{BB962C8B-B14F-4D97-AF65-F5344CB8AC3E}">
        <p14:creationId xmlns:p14="http://schemas.microsoft.com/office/powerpoint/2010/main" val="35185894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6550"/>
            <a:ext cx="3225800" cy="4525963"/>
          </a:xfrm>
        </p:spPr>
        <p:txBody>
          <a:bodyPr>
            <a:normAutofit/>
          </a:bodyPr>
          <a:lstStyle/>
          <a:p>
            <a:r>
              <a:rPr lang="en-US" dirty="0" smtClean="0"/>
              <a:t>In </a:t>
            </a:r>
            <a:r>
              <a:rPr lang="en-US" b="1" dirty="0" smtClean="0"/>
              <a:t>vertebrates</a:t>
            </a:r>
            <a:r>
              <a:rPr lang="en-US" dirty="0" smtClean="0"/>
              <a:t>, methylation is associated with transcriptional silencing </a:t>
            </a:r>
          </a:p>
          <a:p>
            <a:endParaRPr lang="en-US" b="1" dirty="0" smtClean="0"/>
          </a:p>
          <a:p>
            <a:r>
              <a:rPr lang="en-US" dirty="0" smtClean="0"/>
              <a:t>In </a:t>
            </a:r>
            <a:r>
              <a:rPr lang="en-US" b="1" dirty="0" smtClean="0"/>
              <a:t>invertebrates</a:t>
            </a:r>
            <a:r>
              <a:rPr lang="en-US" dirty="0" smtClean="0"/>
              <a:t>, methylation is predominant in gene bodies </a:t>
            </a:r>
            <a:endParaRPr lang="en-US" dirty="0"/>
          </a:p>
        </p:txBody>
      </p:sp>
      <p:sp>
        <p:nvSpPr>
          <p:cNvPr id="56" name="Title 1"/>
          <p:cNvSpPr txBox="1">
            <a:spLocks/>
          </p:cNvSpPr>
          <p:nvPr/>
        </p:nvSpPr>
        <p:spPr>
          <a:xfrm>
            <a:off x="142435" y="0"/>
            <a:ext cx="8854679" cy="16002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smtClean="0"/>
              <a:t>DNA methylation functions</a:t>
            </a:r>
            <a:endParaRPr lang="en-US" dirty="0"/>
          </a:p>
        </p:txBody>
      </p:sp>
      <p:sp>
        <p:nvSpPr>
          <p:cNvPr id="109" name="Rectangle 108"/>
          <p:cNvSpPr/>
          <p:nvPr/>
        </p:nvSpPr>
        <p:spPr>
          <a:xfrm>
            <a:off x="4320264" y="2931563"/>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Box 109"/>
          <p:cNvSpPr txBox="1"/>
          <p:nvPr/>
        </p:nvSpPr>
        <p:spPr>
          <a:xfrm>
            <a:off x="6305752" y="3053367"/>
            <a:ext cx="1558242" cy="369332"/>
          </a:xfrm>
          <a:prstGeom prst="rect">
            <a:avLst/>
          </a:prstGeom>
          <a:noFill/>
        </p:spPr>
        <p:txBody>
          <a:bodyPr wrap="square" rtlCol="0">
            <a:spAutoFit/>
          </a:bodyPr>
          <a:lstStyle/>
          <a:p>
            <a:pPr algn="ctr"/>
            <a:r>
              <a:rPr lang="en-US" dirty="0" smtClean="0"/>
              <a:t>Gene</a:t>
            </a:r>
            <a:endParaRPr lang="en-US" dirty="0"/>
          </a:p>
        </p:txBody>
      </p:sp>
      <p:sp>
        <p:nvSpPr>
          <p:cNvPr id="115" name="Bent-Up Arrow 114"/>
          <p:cNvSpPr/>
          <p:nvPr/>
        </p:nvSpPr>
        <p:spPr>
          <a:xfrm rot="5400000" flipH="1">
            <a:off x="6661934" y="1883547"/>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5" name="Group 134"/>
          <p:cNvGrpSpPr/>
          <p:nvPr/>
        </p:nvGrpSpPr>
        <p:grpSpPr>
          <a:xfrm>
            <a:off x="6367069" y="2632719"/>
            <a:ext cx="384224" cy="338554"/>
            <a:chOff x="6286333" y="3440079"/>
            <a:chExt cx="384224" cy="338554"/>
          </a:xfrm>
        </p:grpSpPr>
        <p:sp>
          <p:nvSpPr>
            <p:cNvPr id="136" name="Oval 13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TextBox 136"/>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38" name="Group 137"/>
          <p:cNvGrpSpPr/>
          <p:nvPr/>
        </p:nvGrpSpPr>
        <p:grpSpPr>
          <a:xfrm>
            <a:off x="6778391" y="2632719"/>
            <a:ext cx="384224" cy="338554"/>
            <a:chOff x="6286333" y="3440079"/>
            <a:chExt cx="384224" cy="338554"/>
          </a:xfrm>
        </p:grpSpPr>
        <p:sp>
          <p:nvSpPr>
            <p:cNvPr id="139" name="Oval 13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TextBox 139"/>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41" name="Group 140"/>
          <p:cNvGrpSpPr/>
          <p:nvPr/>
        </p:nvGrpSpPr>
        <p:grpSpPr>
          <a:xfrm>
            <a:off x="7151613" y="2632719"/>
            <a:ext cx="384224" cy="338554"/>
            <a:chOff x="6286333" y="3440079"/>
            <a:chExt cx="384224" cy="338554"/>
          </a:xfrm>
        </p:grpSpPr>
        <p:sp>
          <p:nvSpPr>
            <p:cNvPr id="142" name="Oval 14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TextBox 142"/>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45" name="&quot;No&quot; Symbol 144"/>
          <p:cNvSpPr/>
          <p:nvPr/>
        </p:nvSpPr>
        <p:spPr>
          <a:xfrm>
            <a:off x="6748026" y="2249835"/>
            <a:ext cx="402864" cy="396388"/>
          </a:xfrm>
          <a:prstGeom prst="noSmoking">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6" name="Rectangle 145"/>
          <p:cNvSpPr/>
          <p:nvPr/>
        </p:nvSpPr>
        <p:spPr>
          <a:xfrm>
            <a:off x="4327746" y="4950863"/>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TextBox 146"/>
          <p:cNvSpPr txBox="1"/>
          <p:nvPr/>
        </p:nvSpPr>
        <p:spPr>
          <a:xfrm>
            <a:off x="6313234" y="5072667"/>
            <a:ext cx="1558242" cy="369332"/>
          </a:xfrm>
          <a:prstGeom prst="rect">
            <a:avLst/>
          </a:prstGeom>
          <a:noFill/>
        </p:spPr>
        <p:txBody>
          <a:bodyPr wrap="square" rtlCol="0">
            <a:spAutoFit/>
          </a:bodyPr>
          <a:lstStyle/>
          <a:p>
            <a:pPr algn="ctr"/>
            <a:r>
              <a:rPr lang="en-US" dirty="0" smtClean="0"/>
              <a:t>Gene</a:t>
            </a:r>
            <a:endParaRPr lang="en-US" dirty="0"/>
          </a:p>
        </p:txBody>
      </p:sp>
      <p:grpSp>
        <p:nvGrpSpPr>
          <p:cNvPr id="164" name="Group 163"/>
          <p:cNvGrpSpPr/>
          <p:nvPr/>
        </p:nvGrpSpPr>
        <p:grpSpPr>
          <a:xfrm>
            <a:off x="6367069" y="4652019"/>
            <a:ext cx="384224" cy="338554"/>
            <a:chOff x="6286333" y="3440079"/>
            <a:chExt cx="384224" cy="338554"/>
          </a:xfrm>
        </p:grpSpPr>
        <p:sp>
          <p:nvSpPr>
            <p:cNvPr id="165" name="Oval 16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TextBox 16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67" name="Group 166"/>
          <p:cNvGrpSpPr/>
          <p:nvPr/>
        </p:nvGrpSpPr>
        <p:grpSpPr>
          <a:xfrm>
            <a:off x="6778391" y="4652019"/>
            <a:ext cx="384224" cy="338554"/>
            <a:chOff x="6286333" y="3440079"/>
            <a:chExt cx="384224" cy="338554"/>
          </a:xfrm>
        </p:grpSpPr>
        <p:sp>
          <p:nvSpPr>
            <p:cNvPr id="168" name="Oval 16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70" name="Group 169"/>
          <p:cNvGrpSpPr/>
          <p:nvPr/>
        </p:nvGrpSpPr>
        <p:grpSpPr>
          <a:xfrm>
            <a:off x="7151613" y="4652019"/>
            <a:ext cx="384224" cy="338554"/>
            <a:chOff x="6286333" y="3440079"/>
            <a:chExt cx="384224" cy="338554"/>
          </a:xfrm>
        </p:grpSpPr>
        <p:sp>
          <p:nvSpPr>
            <p:cNvPr id="171" name="Oval 17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TextBox 17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73" name="Bent-Up Arrow 172"/>
          <p:cNvSpPr/>
          <p:nvPr/>
        </p:nvSpPr>
        <p:spPr>
          <a:xfrm rot="5400000" flipH="1">
            <a:off x="6669416" y="3902847"/>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TextBox 174"/>
          <p:cNvSpPr txBox="1"/>
          <p:nvPr/>
        </p:nvSpPr>
        <p:spPr>
          <a:xfrm>
            <a:off x="4320264" y="5105245"/>
            <a:ext cx="1860403" cy="369332"/>
          </a:xfrm>
          <a:prstGeom prst="rect">
            <a:avLst/>
          </a:prstGeom>
          <a:noFill/>
        </p:spPr>
        <p:txBody>
          <a:bodyPr wrap="square" rtlCol="0">
            <a:spAutoFit/>
          </a:bodyPr>
          <a:lstStyle/>
          <a:p>
            <a:r>
              <a:rPr lang="en-US" dirty="0" smtClean="0">
                <a:solidFill>
                  <a:srgbClr val="7F7F7F"/>
                </a:solidFill>
              </a:rPr>
              <a:t>Invertebrate</a:t>
            </a:r>
            <a:endParaRPr lang="en-US" dirty="0">
              <a:solidFill>
                <a:srgbClr val="7F7F7F"/>
              </a:solidFill>
            </a:endParaRPr>
          </a:p>
        </p:txBody>
      </p:sp>
      <p:sp>
        <p:nvSpPr>
          <p:cNvPr id="176" name="TextBox 175"/>
          <p:cNvSpPr txBox="1"/>
          <p:nvPr/>
        </p:nvSpPr>
        <p:spPr>
          <a:xfrm>
            <a:off x="4310167" y="3068988"/>
            <a:ext cx="1860403" cy="369332"/>
          </a:xfrm>
          <a:prstGeom prst="rect">
            <a:avLst/>
          </a:prstGeom>
          <a:noFill/>
        </p:spPr>
        <p:txBody>
          <a:bodyPr wrap="square" rtlCol="0">
            <a:spAutoFit/>
          </a:bodyPr>
          <a:lstStyle/>
          <a:p>
            <a:r>
              <a:rPr lang="en-US" dirty="0" smtClean="0">
                <a:solidFill>
                  <a:schemeClr val="tx1">
                    <a:lumMod val="50000"/>
                    <a:lumOff val="50000"/>
                  </a:schemeClr>
                </a:solidFill>
              </a:rPr>
              <a:t>Vertebrate</a:t>
            </a:r>
            <a:endParaRPr lang="en-US" dirty="0">
              <a:solidFill>
                <a:schemeClr val="tx1">
                  <a:lumMod val="50000"/>
                  <a:lumOff val="50000"/>
                </a:schemeClr>
              </a:solidFill>
            </a:endParaRPr>
          </a:p>
        </p:txBody>
      </p:sp>
      <p:sp>
        <p:nvSpPr>
          <p:cNvPr id="49" name="TextBox 48"/>
          <p:cNvSpPr txBox="1"/>
          <p:nvPr/>
        </p:nvSpPr>
        <p:spPr>
          <a:xfrm>
            <a:off x="7746816" y="2207050"/>
            <a:ext cx="1558242" cy="646331"/>
          </a:xfrm>
          <a:prstGeom prst="rect">
            <a:avLst/>
          </a:prstGeom>
          <a:noFill/>
        </p:spPr>
        <p:txBody>
          <a:bodyPr wrap="square" rtlCol="0">
            <a:spAutoFit/>
          </a:bodyPr>
          <a:lstStyle/>
          <a:p>
            <a:r>
              <a:rPr lang="en-US" dirty="0" smtClean="0"/>
              <a:t>Decreased Expression</a:t>
            </a:r>
            <a:endParaRPr lang="en-US" dirty="0"/>
          </a:p>
        </p:txBody>
      </p:sp>
      <p:sp>
        <p:nvSpPr>
          <p:cNvPr id="50" name="Rectangle 49"/>
          <p:cNvSpPr/>
          <p:nvPr/>
        </p:nvSpPr>
        <p:spPr>
          <a:xfrm>
            <a:off x="4320265" y="2931563"/>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794103" y="2222600"/>
            <a:ext cx="779121" cy="397804"/>
          </a:xfrm>
          <a:prstGeom prst="ellipse">
            <a:avLst/>
          </a:prstGeom>
          <a:solidFill>
            <a:srgbClr val="FF6666"/>
          </a:solidFill>
          <a:ln>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3986215" y="2249835"/>
            <a:ext cx="554990" cy="338554"/>
          </a:xfrm>
          <a:prstGeom prst="rect">
            <a:avLst/>
          </a:prstGeom>
          <a:noFill/>
        </p:spPr>
        <p:txBody>
          <a:bodyPr wrap="square" rtlCol="0">
            <a:spAutoFit/>
          </a:bodyPr>
          <a:lstStyle/>
          <a:p>
            <a:r>
              <a:rPr lang="en-US" sz="1600" dirty="0" smtClean="0"/>
              <a:t>TF</a:t>
            </a:r>
            <a:endParaRPr lang="en-US" sz="1600" dirty="0"/>
          </a:p>
        </p:txBody>
      </p:sp>
      <p:grpSp>
        <p:nvGrpSpPr>
          <p:cNvPr id="53" name="Group 52"/>
          <p:cNvGrpSpPr/>
          <p:nvPr/>
        </p:nvGrpSpPr>
        <p:grpSpPr>
          <a:xfrm>
            <a:off x="4275016" y="2629364"/>
            <a:ext cx="384224" cy="338554"/>
            <a:chOff x="6286333" y="3440079"/>
            <a:chExt cx="384224" cy="338554"/>
          </a:xfrm>
        </p:grpSpPr>
        <p:sp>
          <p:nvSpPr>
            <p:cNvPr id="54" name="Oval 5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57" name="Group 56"/>
          <p:cNvGrpSpPr/>
          <p:nvPr/>
        </p:nvGrpSpPr>
        <p:grpSpPr>
          <a:xfrm>
            <a:off x="4603958" y="2629364"/>
            <a:ext cx="384224" cy="338554"/>
            <a:chOff x="6286333" y="3440079"/>
            <a:chExt cx="384224" cy="338554"/>
          </a:xfrm>
        </p:grpSpPr>
        <p:sp>
          <p:nvSpPr>
            <p:cNvPr id="58" name="Oval 5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60" name="Group 59"/>
          <p:cNvGrpSpPr/>
          <p:nvPr/>
        </p:nvGrpSpPr>
        <p:grpSpPr>
          <a:xfrm>
            <a:off x="4932900" y="2629364"/>
            <a:ext cx="384224" cy="338554"/>
            <a:chOff x="6286333" y="3440079"/>
            <a:chExt cx="384224" cy="338554"/>
          </a:xfrm>
        </p:grpSpPr>
        <p:sp>
          <p:nvSpPr>
            <p:cNvPr id="61" name="Oval 6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64" name="Rectangle 63"/>
          <p:cNvSpPr/>
          <p:nvPr/>
        </p:nvSpPr>
        <p:spPr>
          <a:xfrm>
            <a:off x="4326411" y="4957387"/>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p:cNvGrpSpPr/>
          <p:nvPr/>
        </p:nvGrpSpPr>
        <p:grpSpPr>
          <a:xfrm>
            <a:off x="5375601" y="3594463"/>
            <a:ext cx="3637405" cy="499094"/>
            <a:chOff x="457200" y="2964835"/>
            <a:chExt cx="5108479" cy="553931"/>
          </a:xfrm>
        </p:grpSpPr>
        <p:pic>
          <p:nvPicPr>
            <p:cNvPr id="46" name="Picture 45" descr="www_nature_com_offcampus_lib_washington_edu_nrg_journal_v9_n6_pdf_nrg2341_pd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64835"/>
              <a:ext cx="5108479" cy="553931"/>
            </a:xfrm>
            <a:prstGeom prst="rect">
              <a:avLst/>
            </a:prstGeom>
            <a:ln w="12700" cmpd="sng">
              <a:solidFill>
                <a:schemeClr val="tx2"/>
              </a:solidFill>
            </a:ln>
          </p:spPr>
        </p:pic>
        <p:sp>
          <p:nvSpPr>
            <p:cNvPr id="47" name="Rectangle 46"/>
            <p:cNvSpPr/>
            <p:nvPr/>
          </p:nvSpPr>
          <p:spPr>
            <a:xfrm>
              <a:off x="4237566" y="2992968"/>
              <a:ext cx="385234" cy="13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816100" y="2992968"/>
              <a:ext cx="939800" cy="13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977900"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791634" y="3364252"/>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2531534"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4279901"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5375601" y="5646126"/>
            <a:ext cx="3637405" cy="508305"/>
            <a:chOff x="253999" y="5007419"/>
            <a:chExt cx="5089429" cy="588984"/>
          </a:xfrm>
        </p:grpSpPr>
        <p:pic>
          <p:nvPicPr>
            <p:cNvPr id="69" name="Picture 68" descr="www_nature_com_offcampus_lib_washington_edu_nrg_journal_v9_n6_pdf_nrg2341_pd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99" y="5007419"/>
              <a:ext cx="5089429" cy="588984"/>
            </a:xfrm>
            <a:prstGeom prst="rect">
              <a:avLst/>
            </a:prstGeom>
            <a:ln w="12700" cmpd="sng">
              <a:solidFill>
                <a:schemeClr val="tx2"/>
              </a:solidFill>
            </a:ln>
          </p:spPr>
        </p:pic>
        <p:sp>
          <p:nvSpPr>
            <p:cNvPr id="70" name="Rectangle 69"/>
            <p:cNvSpPr/>
            <p:nvPr/>
          </p:nvSpPr>
          <p:spPr>
            <a:xfrm>
              <a:off x="3924300" y="5013769"/>
              <a:ext cx="20320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2406650" y="5013769"/>
              <a:ext cx="26670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679450" y="5013769"/>
              <a:ext cx="26670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2673350" y="5018002"/>
              <a:ext cx="46355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1856316" y="5018002"/>
              <a:ext cx="46355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912281" y="5018002"/>
              <a:ext cx="658285"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617007" y="5426455"/>
              <a:ext cx="658285" cy="1361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3508374" y="5426455"/>
              <a:ext cx="658285" cy="1361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4282017" y="5020118"/>
              <a:ext cx="74295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49600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6550"/>
            <a:ext cx="3225800" cy="4525963"/>
          </a:xfrm>
        </p:spPr>
        <p:txBody>
          <a:bodyPr>
            <a:normAutofit/>
          </a:bodyPr>
          <a:lstStyle/>
          <a:p>
            <a:r>
              <a:rPr lang="en-US" dirty="0" smtClean="0"/>
              <a:t>In </a:t>
            </a:r>
            <a:r>
              <a:rPr lang="en-US" b="1" dirty="0" smtClean="0"/>
              <a:t>vertebrates</a:t>
            </a:r>
            <a:r>
              <a:rPr lang="en-US" dirty="0" smtClean="0"/>
              <a:t>, methylation is associated with transcriptional silencing </a:t>
            </a:r>
          </a:p>
          <a:p>
            <a:endParaRPr lang="en-US" b="1" dirty="0" smtClean="0"/>
          </a:p>
          <a:p>
            <a:r>
              <a:rPr lang="en-US" dirty="0" smtClean="0"/>
              <a:t>In </a:t>
            </a:r>
            <a:r>
              <a:rPr lang="en-US" b="1" dirty="0" smtClean="0"/>
              <a:t>invertebrates</a:t>
            </a:r>
            <a:r>
              <a:rPr lang="en-US" dirty="0" smtClean="0"/>
              <a:t>, methylation is predominant in gene bodies </a:t>
            </a:r>
            <a:endParaRPr lang="en-US" dirty="0"/>
          </a:p>
        </p:txBody>
      </p:sp>
      <p:sp>
        <p:nvSpPr>
          <p:cNvPr id="55" name="Title 1"/>
          <p:cNvSpPr txBox="1">
            <a:spLocks/>
          </p:cNvSpPr>
          <p:nvPr/>
        </p:nvSpPr>
        <p:spPr>
          <a:xfrm>
            <a:off x="142435" y="0"/>
            <a:ext cx="8854679" cy="16002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smtClean="0"/>
              <a:t>DNA methylation functions</a:t>
            </a:r>
            <a:endParaRPr lang="en-US" dirty="0"/>
          </a:p>
        </p:txBody>
      </p:sp>
      <p:sp>
        <p:nvSpPr>
          <p:cNvPr id="59" name="Rectangle 58"/>
          <p:cNvSpPr/>
          <p:nvPr/>
        </p:nvSpPr>
        <p:spPr>
          <a:xfrm>
            <a:off x="4320264" y="2931563"/>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6305752" y="3053367"/>
            <a:ext cx="1558242" cy="369332"/>
          </a:xfrm>
          <a:prstGeom prst="rect">
            <a:avLst/>
          </a:prstGeom>
          <a:noFill/>
        </p:spPr>
        <p:txBody>
          <a:bodyPr wrap="square" rtlCol="0">
            <a:spAutoFit/>
          </a:bodyPr>
          <a:lstStyle/>
          <a:p>
            <a:pPr algn="ctr"/>
            <a:r>
              <a:rPr lang="en-US" dirty="0" smtClean="0"/>
              <a:t>Gene</a:t>
            </a:r>
            <a:endParaRPr lang="en-US" dirty="0"/>
          </a:p>
        </p:txBody>
      </p:sp>
      <p:sp>
        <p:nvSpPr>
          <p:cNvPr id="91" name="Bent-Up Arrow 90"/>
          <p:cNvSpPr/>
          <p:nvPr/>
        </p:nvSpPr>
        <p:spPr>
          <a:xfrm rot="5400000" flipH="1">
            <a:off x="6661934" y="1883547"/>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6" name="Group 105"/>
          <p:cNvGrpSpPr/>
          <p:nvPr/>
        </p:nvGrpSpPr>
        <p:grpSpPr>
          <a:xfrm>
            <a:off x="6367069" y="2632719"/>
            <a:ext cx="384224" cy="338554"/>
            <a:chOff x="6286333" y="3440079"/>
            <a:chExt cx="384224" cy="338554"/>
          </a:xfrm>
        </p:grpSpPr>
        <p:sp>
          <p:nvSpPr>
            <p:cNvPr id="107" name="Oval 10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TextBox 10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09" name="Group 108"/>
          <p:cNvGrpSpPr/>
          <p:nvPr/>
        </p:nvGrpSpPr>
        <p:grpSpPr>
          <a:xfrm>
            <a:off x="6778391" y="2632719"/>
            <a:ext cx="384224" cy="338554"/>
            <a:chOff x="6286333" y="3440079"/>
            <a:chExt cx="384224" cy="338554"/>
          </a:xfrm>
        </p:grpSpPr>
        <p:sp>
          <p:nvSpPr>
            <p:cNvPr id="110" name="Oval 109"/>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12" name="Group 111"/>
          <p:cNvGrpSpPr/>
          <p:nvPr/>
        </p:nvGrpSpPr>
        <p:grpSpPr>
          <a:xfrm>
            <a:off x="7151613" y="2632719"/>
            <a:ext cx="384224" cy="338554"/>
            <a:chOff x="6286333" y="3440079"/>
            <a:chExt cx="384224" cy="338554"/>
          </a:xfrm>
        </p:grpSpPr>
        <p:sp>
          <p:nvSpPr>
            <p:cNvPr id="113" name="Oval 11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15" name="&quot;No&quot; Symbol 114"/>
          <p:cNvSpPr/>
          <p:nvPr/>
        </p:nvSpPr>
        <p:spPr>
          <a:xfrm>
            <a:off x="6748026" y="2249835"/>
            <a:ext cx="402864" cy="396388"/>
          </a:xfrm>
          <a:prstGeom prst="noSmoking">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6" name="Rectangle 115"/>
          <p:cNvSpPr/>
          <p:nvPr/>
        </p:nvSpPr>
        <p:spPr>
          <a:xfrm>
            <a:off x="4327746" y="4950863"/>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TextBox 116"/>
          <p:cNvSpPr txBox="1"/>
          <p:nvPr/>
        </p:nvSpPr>
        <p:spPr>
          <a:xfrm>
            <a:off x="6313234" y="5072667"/>
            <a:ext cx="1558242" cy="369332"/>
          </a:xfrm>
          <a:prstGeom prst="rect">
            <a:avLst/>
          </a:prstGeom>
          <a:noFill/>
        </p:spPr>
        <p:txBody>
          <a:bodyPr wrap="square" rtlCol="0">
            <a:spAutoFit/>
          </a:bodyPr>
          <a:lstStyle/>
          <a:p>
            <a:pPr algn="ctr"/>
            <a:r>
              <a:rPr lang="en-US" dirty="0" smtClean="0"/>
              <a:t>Gene</a:t>
            </a:r>
            <a:endParaRPr lang="en-US" dirty="0"/>
          </a:p>
        </p:txBody>
      </p:sp>
      <p:grpSp>
        <p:nvGrpSpPr>
          <p:cNvPr id="120" name="Group 119"/>
          <p:cNvGrpSpPr/>
          <p:nvPr/>
        </p:nvGrpSpPr>
        <p:grpSpPr>
          <a:xfrm>
            <a:off x="6367069" y="4652019"/>
            <a:ext cx="384224" cy="338554"/>
            <a:chOff x="6286333" y="3440079"/>
            <a:chExt cx="384224" cy="338554"/>
          </a:xfrm>
        </p:grpSpPr>
        <p:sp>
          <p:nvSpPr>
            <p:cNvPr id="121" name="Oval 12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23" name="Group 122"/>
          <p:cNvGrpSpPr/>
          <p:nvPr/>
        </p:nvGrpSpPr>
        <p:grpSpPr>
          <a:xfrm>
            <a:off x="6778391" y="4652019"/>
            <a:ext cx="384224" cy="338554"/>
            <a:chOff x="6286333" y="3440079"/>
            <a:chExt cx="384224" cy="338554"/>
          </a:xfrm>
        </p:grpSpPr>
        <p:sp>
          <p:nvSpPr>
            <p:cNvPr id="124" name="Oval 12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TextBox 12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26" name="Group 125"/>
          <p:cNvGrpSpPr/>
          <p:nvPr/>
        </p:nvGrpSpPr>
        <p:grpSpPr>
          <a:xfrm>
            <a:off x="7151613" y="4652019"/>
            <a:ext cx="384224" cy="338554"/>
            <a:chOff x="6286333" y="3440079"/>
            <a:chExt cx="384224" cy="338554"/>
          </a:xfrm>
        </p:grpSpPr>
        <p:sp>
          <p:nvSpPr>
            <p:cNvPr id="127" name="Oval 12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TextBox 12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29" name="Bent-Up Arrow 128"/>
          <p:cNvSpPr/>
          <p:nvPr/>
        </p:nvSpPr>
        <p:spPr>
          <a:xfrm rot="5400000" flipH="1">
            <a:off x="6669416" y="3902847"/>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TextBox 129"/>
          <p:cNvSpPr txBox="1"/>
          <p:nvPr/>
        </p:nvSpPr>
        <p:spPr>
          <a:xfrm>
            <a:off x="4320264" y="5105245"/>
            <a:ext cx="1860403" cy="369332"/>
          </a:xfrm>
          <a:prstGeom prst="rect">
            <a:avLst/>
          </a:prstGeom>
          <a:noFill/>
        </p:spPr>
        <p:txBody>
          <a:bodyPr wrap="square" rtlCol="0">
            <a:spAutoFit/>
          </a:bodyPr>
          <a:lstStyle/>
          <a:p>
            <a:r>
              <a:rPr lang="en-US" dirty="0" smtClean="0">
                <a:solidFill>
                  <a:srgbClr val="7F7F7F"/>
                </a:solidFill>
              </a:rPr>
              <a:t>Invertebrate</a:t>
            </a:r>
            <a:endParaRPr lang="en-US" dirty="0">
              <a:solidFill>
                <a:srgbClr val="7F7F7F"/>
              </a:solidFill>
            </a:endParaRPr>
          </a:p>
        </p:txBody>
      </p:sp>
      <p:sp>
        <p:nvSpPr>
          <p:cNvPr id="131" name="TextBox 130"/>
          <p:cNvSpPr txBox="1"/>
          <p:nvPr/>
        </p:nvSpPr>
        <p:spPr>
          <a:xfrm>
            <a:off x="4310167" y="3068988"/>
            <a:ext cx="1860403" cy="369332"/>
          </a:xfrm>
          <a:prstGeom prst="rect">
            <a:avLst/>
          </a:prstGeom>
          <a:noFill/>
        </p:spPr>
        <p:txBody>
          <a:bodyPr wrap="square" rtlCol="0">
            <a:spAutoFit/>
          </a:bodyPr>
          <a:lstStyle/>
          <a:p>
            <a:r>
              <a:rPr lang="en-US" dirty="0" smtClean="0">
                <a:solidFill>
                  <a:schemeClr val="tx1">
                    <a:lumMod val="50000"/>
                    <a:lumOff val="50000"/>
                  </a:schemeClr>
                </a:solidFill>
              </a:rPr>
              <a:t>Vertebrate</a:t>
            </a:r>
            <a:endParaRPr lang="en-US" dirty="0">
              <a:solidFill>
                <a:schemeClr val="tx1">
                  <a:lumMod val="50000"/>
                  <a:lumOff val="50000"/>
                </a:schemeClr>
              </a:solidFill>
            </a:endParaRPr>
          </a:p>
        </p:txBody>
      </p:sp>
      <p:sp>
        <p:nvSpPr>
          <p:cNvPr id="132" name="TextBox 131"/>
          <p:cNvSpPr txBox="1"/>
          <p:nvPr/>
        </p:nvSpPr>
        <p:spPr>
          <a:xfrm>
            <a:off x="6517822" y="4019513"/>
            <a:ext cx="1240173" cy="523220"/>
          </a:xfrm>
          <a:prstGeom prst="rect">
            <a:avLst/>
          </a:prstGeom>
          <a:noFill/>
        </p:spPr>
        <p:txBody>
          <a:bodyPr wrap="square" rtlCol="0">
            <a:spAutoFit/>
          </a:bodyPr>
          <a:lstStyle/>
          <a:p>
            <a:r>
              <a:rPr lang="en-US" sz="2800" b="1" dirty="0" smtClean="0"/>
              <a:t>? ? ?</a:t>
            </a:r>
            <a:endParaRPr lang="en-US" sz="2800" b="1" dirty="0"/>
          </a:p>
        </p:txBody>
      </p:sp>
      <p:sp>
        <p:nvSpPr>
          <p:cNvPr id="51" name="TextBox 50"/>
          <p:cNvSpPr txBox="1"/>
          <p:nvPr/>
        </p:nvSpPr>
        <p:spPr>
          <a:xfrm>
            <a:off x="7746816" y="2207050"/>
            <a:ext cx="1558242" cy="646331"/>
          </a:xfrm>
          <a:prstGeom prst="rect">
            <a:avLst/>
          </a:prstGeom>
          <a:noFill/>
        </p:spPr>
        <p:txBody>
          <a:bodyPr wrap="square" rtlCol="0">
            <a:spAutoFit/>
          </a:bodyPr>
          <a:lstStyle/>
          <a:p>
            <a:r>
              <a:rPr lang="en-US" dirty="0" smtClean="0"/>
              <a:t>Decreased Expression</a:t>
            </a:r>
            <a:endParaRPr lang="en-US" dirty="0"/>
          </a:p>
        </p:txBody>
      </p:sp>
      <p:sp>
        <p:nvSpPr>
          <p:cNvPr id="52" name="Rectangle 51"/>
          <p:cNvSpPr/>
          <p:nvPr/>
        </p:nvSpPr>
        <p:spPr>
          <a:xfrm>
            <a:off x="4320265" y="2931563"/>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794103" y="2222600"/>
            <a:ext cx="779121" cy="397804"/>
          </a:xfrm>
          <a:prstGeom prst="ellipse">
            <a:avLst/>
          </a:prstGeom>
          <a:solidFill>
            <a:srgbClr val="FF6666"/>
          </a:solidFill>
          <a:ln>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3986215" y="2249835"/>
            <a:ext cx="554990" cy="338554"/>
          </a:xfrm>
          <a:prstGeom prst="rect">
            <a:avLst/>
          </a:prstGeom>
          <a:noFill/>
        </p:spPr>
        <p:txBody>
          <a:bodyPr wrap="square" rtlCol="0">
            <a:spAutoFit/>
          </a:bodyPr>
          <a:lstStyle/>
          <a:p>
            <a:r>
              <a:rPr lang="en-US" sz="1600" dirty="0" smtClean="0"/>
              <a:t>TF</a:t>
            </a:r>
            <a:endParaRPr lang="en-US" sz="1600" dirty="0"/>
          </a:p>
        </p:txBody>
      </p:sp>
      <p:grpSp>
        <p:nvGrpSpPr>
          <p:cNvPr id="56" name="Group 55"/>
          <p:cNvGrpSpPr/>
          <p:nvPr/>
        </p:nvGrpSpPr>
        <p:grpSpPr>
          <a:xfrm>
            <a:off x="4275016" y="2629364"/>
            <a:ext cx="384224" cy="338554"/>
            <a:chOff x="6286333" y="3440079"/>
            <a:chExt cx="384224" cy="338554"/>
          </a:xfrm>
        </p:grpSpPr>
        <p:sp>
          <p:nvSpPr>
            <p:cNvPr id="57" name="Oval 5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60" name="Group 59"/>
          <p:cNvGrpSpPr/>
          <p:nvPr/>
        </p:nvGrpSpPr>
        <p:grpSpPr>
          <a:xfrm>
            <a:off x="4603958" y="2629364"/>
            <a:ext cx="384224" cy="338554"/>
            <a:chOff x="6286333" y="3440079"/>
            <a:chExt cx="384224" cy="338554"/>
          </a:xfrm>
        </p:grpSpPr>
        <p:sp>
          <p:nvSpPr>
            <p:cNvPr id="61" name="Oval 6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65" name="Group 64"/>
          <p:cNvGrpSpPr/>
          <p:nvPr/>
        </p:nvGrpSpPr>
        <p:grpSpPr>
          <a:xfrm>
            <a:off x="4932900" y="2629364"/>
            <a:ext cx="384224" cy="338554"/>
            <a:chOff x="6286333" y="3440079"/>
            <a:chExt cx="384224" cy="338554"/>
          </a:xfrm>
        </p:grpSpPr>
        <p:sp>
          <p:nvSpPr>
            <p:cNvPr id="66" name="Oval 6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68" name="Rectangle 67"/>
          <p:cNvSpPr/>
          <p:nvPr/>
        </p:nvSpPr>
        <p:spPr>
          <a:xfrm>
            <a:off x="4326411" y="4957387"/>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7036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50340" cy="4525963"/>
          </a:xfrm>
        </p:spPr>
        <p:txBody>
          <a:bodyPr/>
          <a:lstStyle/>
          <a:p>
            <a:endParaRPr lang="en-US" dirty="0" smtClean="0"/>
          </a:p>
          <a:p>
            <a:r>
              <a:rPr lang="en-US" dirty="0" smtClean="0"/>
              <a:t>DNA methylation affects gene expression</a:t>
            </a:r>
          </a:p>
          <a:p>
            <a:r>
              <a:rPr lang="en-US" dirty="0" smtClean="0"/>
              <a:t>Genetically identical mice</a:t>
            </a:r>
          </a:p>
          <a:p>
            <a:r>
              <a:rPr lang="en-US" dirty="0" smtClean="0"/>
              <a:t>Agouti gene is differentially methylated</a:t>
            </a:r>
          </a:p>
        </p:txBody>
      </p:sp>
      <p:sp>
        <p:nvSpPr>
          <p:cNvPr id="6" name="TextBox 5"/>
          <p:cNvSpPr txBox="1"/>
          <p:nvPr/>
        </p:nvSpPr>
        <p:spPr>
          <a:xfrm>
            <a:off x="4307540" y="5442589"/>
            <a:ext cx="4271053" cy="276999"/>
          </a:xfrm>
          <a:prstGeom prst="rect">
            <a:avLst/>
          </a:prstGeom>
          <a:noFill/>
        </p:spPr>
        <p:txBody>
          <a:bodyPr wrap="square" rtlCol="0">
            <a:spAutoFit/>
          </a:bodyPr>
          <a:lstStyle/>
          <a:p>
            <a:r>
              <a:rPr lang="en-US" sz="1200" dirty="0" smtClean="0"/>
              <a:t>Source: </a:t>
            </a:r>
            <a:r>
              <a:rPr lang="en-US" sz="1200" dirty="0" err="1" smtClean="0"/>
              <a:t>Waterland</a:t>
            </a:r>
            <a:r>
              <a:rPr lang="en-US" sz="1200" dirty="0" smtClean="0"/>
              <a:t> and </a:t>
            </a:r>
            <a:r>
              <a:rPr lang="en-US" sz="1200" dirty="0" err="1" smtClean="0"/>
              <a:t>Jirtle</a:t>
            </a:r>
            <a:r>
              <a:rPr lang="en-US" sz="1200" dirty="0" smtClean="0"/>
              <a:t> 2003</a:t>
            </a:r>
            <a:endParaRPr lang="en-US" sz="1200" dirty="0"/>
          </a:p>
        </p:txBody>
      </p:sp>
      <p:pic>
        <p:nvPicPr>
          <p:cNvPr id="5" name="Picture 4" descr="Agouti_Mic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7540" y="2041939"/>
            <a:ext cx="4379260" cy="3434070"/>
          </a:xfrm>
          <a:prstGeom prst="rect">
            <a:avLst/>
          </a:prstGeom>
          <a:ln w="12700" cmpd="sng">
            <a:solidFill>
              <a:schemeClr val="accent3"/>
            </a:solidFill>
          </a:ln>
        </p:spPr>
      </p:pic>
      <p:sp>
        <p:nvSpPr>
          <p:cNvPr id="7" name="Title 1"/>
          <p:cNvSpPr txBox="1">
            <a:spLocks/>
          </p:cNvSpPr>
          <p:nvPr/>
        </p:nvSpPr>
        <p:spPr>
          <a:xfrm>
            <a:off x="457199" y="0"/>
            <a:ext cx="8516175" cy="16002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smtClean="0"/>
              <a:t>Epigenetics and gene regulation</a:t>
            </a:r>
            <a:endParaRPr lang="en-US" dirty="0"/>
          </a:p>
        </p:txBody>
      </p:sp>
    </p:spTree>
    <p:extLst>
      <p:ext uri="{BB962C8B-B14F-4D97-AF65-F5344CB8AC3E}">
        <p14:creationId xmlns:p14="http://schemas.microsoft.com/office/powerpoint/2010/main" val="28616111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Epigenetic inheritance</a:t>
            </a:r>
            <a:endParaRPr lang="en-US" dirty="0"/>
          </a:p>
        </p:txBody>
      </p:sp>
      <p:sp>
        <p:nvSpPr>
          <p:cNvPr id="3" name="Content Placeholder 2"/>
          <p:cNvSpPr>
            <a:spLocks noGrp="1"/>
          </p:cNvSpPr>
          <p:nvPr>
            <p:ph idx="1"/>
          </p:nvPr>
        </p:nvSpPr>
        <p:spPr/>
        <p:txBody>
          <a:bodyPr/>
          <a:lstStyle/>
          <a:p>
            <a:r>
              <a:rPr lang="en-US" dirty="0" smtClean="0"/>
              <a:t>Genetically identical plants with different methylation patterns</a:t>
            </a:r>
          </a:p>
          <a:p>
            <a:r>
              <a:rPr lang="en-US" dirty="0" smtClean="0"/>
              <a:t>DNA methylation patterns heritable and passed to offspring</a:t>
            </a:r>
          </a:p>
          <a:p>
            <a:endParaRPr lang="en-US" dirty="0" smtClean="0"/>
          </a:p>
          <a:p>
            <a:endParaRPr lang="en-US" dirty="0"/>
          </a:p>
        </p:txBody>
      </p:sp>
      <p:pic>
        <p:nvPicPr>
          <p:cNvPr id="5" name="Picture 4" descr="toadfla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177" y="3559462"/>
            <a:ext cx="5459518" cy="2948140"/>
          </a:xfrm>
          <a:prstGeom prst="rect">
            <a:avLst/>
          </a:prstGeom>
          <a:ln w="12700" cmpd="sng">
            <a:solidFill>
              <a:srgbClr val="D16349"/>
            </a:solidFill>
          </a:ln>
        </p:spPr>
      </p:pic>
      <p:sp>
        <p:nvSpPr>
          <p:cNvPr id="7" name="TextBox 6"/>
          <p:cNvSpPr txBox="1"/>
          <p:nvPr/>
        </p:nvSpPr>
        <p:spPr>
          <a:xfrm>
            <a:off x="1836177" y="6515480"/>
            <a:ext cx="4271053" cy="276999"/>
          </a:xfrm>
          <a:prstGeom prst="rect">
            <a:avLst/>
          </a:prstGeom>
          <a:noFill/>
        </p:spPr>
        <p:txBody>
          <a:bodyPr wrap="square" rtlCol="0">
            <a:spAutoFit/>
          </a:bodyPr>
          <a:lstStyle/>
          <a:p>
            <a:r>
              <a:rPr lang="en-US" sz="1200" dirty="0" smtClean="0"/>
              <a:t>Source: </a:t>
            </a:r>
            <a:r>
              <a:rPr lang="en-US" sz="1200" dirty="0" err="1" smtClean="0"/>
              <a:t>Cubas</a:t>
            </a:r>
            <a:r>
              <a:rPr lang="en-US" sz="1200" dirty="0" smtClean="0"/>
              <a:t> et al. 1999</a:t>
            </a:r>
            <a:endParaRPr lang="en-US" sz="1200" dirty="0"/>
          </a:p>
        </p:txBody>
      </p:sp>
      <p:sp>
        <p:nvSpPr>
          <p:cNvPr id="4" name="TextBox 3"/>
          <p:cNvSpPr txBox="1"/>
          <p:nvPr/>
        </p:nvSpPr>
        <p:spPr>
          <a:xfrm>
            <a:off x="6253333" y="5850033"/>
            <a:ext cx="1188465" cy="646331"/>
          </a:xfrm>
          <a:prstGeom prst="rect">
            <a:avLst/>
          </a:prstGeom>
          <a:noFill/>
        </p:spPr>
        <p:txBody>
          <a:bodyPr wrap="square" rtlCol="0">
            <a:spAutoFit/>
          </a:bodyPr>
          <a:lstStyle/>
          <a:p>
            <a:r>
              <a:rPr lang="en-US" i="1" dirty="0" err="1" smtClean="0">
                <a:solidFill>
                  <a:schemeClr val="bg1"/>
                </a:solidFill>
              </a:rPr>
              <a:t>Linaria</a:t>
            </a:r>
            <a:r>
              <a:rPr lang="en-US" i="1" dirty="0" smtClean="0">
                <a:solidFill>
                  <a:schemeClr val="bg1"/>
                </a:solidFill>
              </a:rPr>
              <a:t> vulgaris</a:t>
            </a:r>
            <a:endParaRPr lang="en-US" i="1" dirty="0">
              <a:solidFill>
                <a:schemeClr val="bg1"/>
              </a:solidFill>
            </a:endParaRPr>
          </a:p>
        </p:txBody>
      </p:sp>
    </p:spTree>
    <p:extLst>
      <p:ext uri="{BB962C8B-B14F-4D97-AF65-F5344CB8AC3E}">
        <p14:creationId xmlns:p14="http://schemas.microsoft.com/office/powerpoint/2010/main" val="18069136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DNA methylation in oysters</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1383554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Genes with different regulatory requirements have different levels of methylation</a:t>
            </a:r>
            <a:endParaRPr lang="en-US" dirty="0"/>
          </a:p>
          <a:p>
            <a:endParaRPr lang="en-US" dirty="0"/>
          </a:p>
        </p:txBody>
      </p:sp>
      <p:sp>
        <p:nvSpPr>
          <p:cNvPr id="6" name="TextBox 5"/>
          <p:cNvSpPr txBox="1"/>
          <p:nvPr/>
        </p:nvSpPr>
        <p:spPr>
          <a:xfrm>
            <a:off x="5026212" y="6527067"/>
            <a:ext cx="2905023" cy="276999"/>
          </a:xfrm>
          <a:prstGeom prst="rect">
            <a:avLst/>
          </a:prstGeom>
          <a:noFill/>
        </p:spPr>
        <p:txBody>
          <a:bodyPr wrap="square" rtlCol="0">
            <a:spAutoFit/>
          </a:bodyPr>
          <a:lstStyle/>
          <a:p>
            <a:r>
              <a:rPr lang="en-US" sz="1200" dirty="0" smtClean="0"/>
              <a:t>Source: </a:t>
            </a:r>
            <a:r>
              <a:rPr lang="en-US" sz="1200" dirty="0" err="1" smtClean="0"/>
              <a:t>Gavery</a:t>
            </a:r>
            <a:r>
              <a:rPr lang="en-US" sz="1200" dirty="0" smtClean="0"/>
              <a:t> and Roberts, 2010</a:t>
            </a:r>
            <a:endParaRPr lang="en-US" sz="1200" dirty="0"/>
          </a:p>
        </p:txBody>
      </p:sp>
      <p:pic>
        <p:nvPicPr>
          <p:cNvPr id="7" name="Picture 6" descr="www_biomedcentral_com_-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910" y="2438400"/>
            <a:ext cx="5758825" cy="4088667"/>
          </a:xfrm>
          <a:prstGeom prst="rect">
            <a:avLst/>
          </a:prstGeom>
          <a:ln w="12700" cmpd="sng">
            <a:solidFill>
              <a:schemeClr val="accent1"/>
            </a:solidFill>
          </a:ln>
        </p:spPr>
      </p:pic>
      <p:sp>
        <p:nvSpPr>
          <p:cNvPr id="9" name="Title 1"/>
          <p:cNvSpPr>
            <a:spLocks noGrp="1"/>
          </p:cNvSpPr>
          <p:nvPr>
            <p:ph type="title"/>
          </p:nvPr>
        </p:nvSpPr>
        <p:spPr>
          <a:xfrm>
            <a:off x="549275" y="107576"/>
            <a:ext cx="8042276" cy="1336956"/>
          </a:xfrm>
        </p:spPr>
        <p:txBody>
          <a:bodyPr>
            <a:normAutofit/>
          </a:bodyPr>
          <a:lstStyle/>
          <a:p>
            <a:r>
              <a:rPr lang="en-US" dirty="0" smtClean="0"/>
              <a:t>DNA methylation in oysters</a:t>
            </a:r>
            <a:endParaRPr lang="en-US" dirty="0"/>
          </a:p>
        </p:txBody>
      </p:sp>
    </p:spTree>
    <p:extLst>
      <p:ext uri="{BB962C8B-B14F-4D97-AF65-F5344CB8AC3E}">
        <p14:creationId xmlns:p14="http://schemas.microsoft.com/office/powerpoint/2010/main" val="32125488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Objectives</a:t>
            </a:r>
            <a:endParaRPr lang="en-US" dirty="0"/>
          </a:p>
        </p:txBody>
      </p:sp>
      <p:sp>
        <p:nvSpPr>
          <p:cNvPr id="3" name="Content Placeholder 2"/>
          <p:cNvSpPr>
            <a:spLocks noGrp="1"/>
          </p:cNvSpPr>
          <p:nvPr>
            <p:ph idx="1"/>
          </p:nvPr>
        </p:nvSpPr>
        <p:spPr/>
        <p:txBody>
          <a:bodyPr/>
          <a:lstStyle/>
          <a:p>
            <a:r>
              <a:rPr lang="en-US" dirty="0" smtClean="0"/>
              <a:t>Characterizing and understanding DNA methylation in oysters</a:t>
            </a:r>
          </a:p>
        </p:txBody>
      </p:sp>
    </p:spTree>
    <p:extLst>
      <p:ext uri="{BB962C8B-B14F-4D97-AF65-F5344CB8AC3E}">
        <p14:creationId xmlns:p14="http://schemas.microsoft.com/office/powerpoint/2010/main" val="13037674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Objectives</a:t>
            </a:r>
            <a:endParaRPr lang="en-US" dirty="0"/>
          </a:p>
        </p:txBody>
      </p:sp>
      <p:sp>
        <p:nvSpPr>
          <p:cNvPr id="3" name="Content Placeholder 2"/>
          <p:cNvSpPr>
            <a:spLocks noGrp="1"/>
          </p:cNvSpPr>
          <p:nvPr>
            <p:ph idx="1"/>
          </p:nvPr>
        </p:nvSpPr>
        <p:spPr/>
        <p:txBody>
          <a:bodyPr/>
          <a:lstStyle/>
          <a:p>
            <a:r>
              <a:rPr lang="en-US" dirty="0" smtClean="0"/>
              <a:t>Characterizing and understanding DNA methylation in oysters</a:t>
            </a:r>
          </a:p>
          <a:p>
            <a:endParaRPr lang="en-US" dirty="0" smtClean="0"/>
          </a:p>
          <a:p>
            <a:pPr marL="514350" indent="-514350">
              <a:buFont typeface="+mj-lt"/>
              <a:buAutoNum type="romanUcPeriod"/>
            </a:pPr>
            <a:r>
              <a:rPr lang="en-US" dirty="0" smtClean="0"/>
              <a:t>Genome-wide DNA methylation patterns in a single cell type</a:t>
            </a:r>
          </a:p>
          <a:p>
            <a:pPr marL="400050" lvl="1" indent="0">
              <a:buNone/>
            </a:pPr>
            <a:r>
              <a:rPr lang="en-US" dirty="0" smtClean="0"/>
              <a:t>	-Correlation with gene expression patterns</a:t>
            </a:r>
          </a:p>
          <a:p>
            <a:pPr marL="514350" indent="-514350">
              <a:buFont typeface="+mj-lt"/>
              <a:buAutoNum type="romanUcPeriod"/>
            </a:pPr>
            <a:r>
              <a:rPr lang="en-US" dirty="0" smtClean="0"/>
              <a:t>DNA methylation during oyster early development</a:t>
            </a:r>
          </a:p>
          <a:p>
            <a:pPr marL="400050" lvl="1" indent="0">
              <a:buNone/>
            </a:pPr>
            <a:r>
              <a:rPr lang="en-US" dirty="0" smtClean="0"/>
              <a:t>	-Heritability and differences in methylation</a:t>
            </a:r>
          </a:p>
        </p:txBody>
      </p:sp>
    </p:spTree>
    <p:extLst>
      <p:ext uri="{BB962C8B-B14F-4D97-AF65-F5344CB8AC3E}">
        <p14:creationId xmlns:p14="http://schemas.microsoft.com/office/powerpoint/2010/main" val="20121503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cxnSp>
        <p:nvCxnSpPr>
          <p:cNvPr id="37" name="Straight Connector 36"/>
          <p:cNvCxnSpPr/>
          <p:nvPr/>
        </p:nvCxnSpPr>
        <p:spPr>
          <a:xfrm flipV="1">
            <a:off x="3393762" y="2813824"/>
            <a:ext cx="2550795" cy="10948"/>
          </a:xfrm>
          <a:prstGeom prst="line">
            <a:avLst/>
          </a:prstGeom>
          <a:ln w="762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3514186" y="2682440"/>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4020080" y="2682438"/>
            <a:ext cx="284638" cy="284667"/>
          </a:xfrm>
          <a:prstGeom prst="ellipse">
            <a:avLst/>
          </a:prstGeom>
          <a:solidFill>
            <a:srgbClr val="FF666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031868" y="2671490"/>
            <a:ext cx="284638" cy="284667"/>
          </a:xfrm>
          <a:prstGeom prst="ellipse">
            <a:avLst/>
          </a:prstGeom>
          <a:solidFill>
            <a:srgbClr val="FF666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525974" y="2671490"/>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537762" y="2671490"/>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3078584" y="3120387"/>
            <a:ext cx="1882991" cy="372256"/>
          </a:xfrm>
          <a:prstGeom prst="rect">
            <a:avLst/>
          </a:prstGeom>
          <a:noFill/>
        </p:spPr>
        <p:txBody>
          <a:bodyPr wrap="square" rtlCol="0">
            <a:spAutoFit/>
          </a:bodyPr>
          <a:lstStyle/>
          <a:p>
            <a:r>
              <a:rPr lang="en-US" dirty="0" smtClean="0"/>
              <a:t>bisulfite</a:t>
            </a:r>
            <a:endParaRPr lang="en-US" dirty="0"/>
          </a:p>
        </p:txBody>
      </p:sp>
      <p:cxnSp>
        <p:nvCxnSpPr>
          <p:cNvPr id="66" name="Straight Arrow Connector 65"/>
          <p:cNvCxnSpPr/>
          <p:nvPr/>
        </p:nvCxnSpPr>
        <p:spPr>
          <a:xfrm>
            <a:off x="4171043" y="3087540"/>
            <a:ext cx="0" cy="458965"/>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4171043" y="4137735"/>
            <a:ext cx="0" cy="45896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3078584" y="4147801"/>
            <a:ext cx="1882991" cy="372256"/>
          </a:xfrm>
          <a:prstGeom prst="rect">
            <a:avLst/>
          </a:prstGeom>
          <a:noFill/>
        </p:spPr>
        <p:txBody>
          <a:bodyPr wrap="square" rtlCol="0">
            <a:spAutoFit/>
          </a:bodyPr>
          <a:lstStyle/>
          <a:p>
            <a:r>
              <a:rPr lang="en-US" dirty="0" smtClean="0"/>
              <a:t>PCR</a:t>
            </a:r>
            <a:endParaRPr lang="en-US" dirty="0"/>
          </a:p>
        </p:txBody>
      </p:sp>
      <p:cxnSp>
        <p:nvCxnSpPr>
          <p:cNvPr id="71" name="Straight Connector 70"/>
          <p:cNvCxnSpPr/>
          <p:nvPr/>
        </p:nvCxnSpPr>
        <p:spPr>
          <a:xfrm flipV="1">
            <a:off x="3393762" y="3831173"/>
            <a:ext cx="2550795" cy="10948"/>
          </a:xfrm>
          <a:prstGeom prst="line">
            <a:avLst/>
          </a:prstGeom>
          <a:ln w="762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a:off x="3514186" y="3699789"/>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020080" y="3699787"/>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031868" y="3688839"/>
            <a:ext cx="284638" cy="284667"/>
          </a:xfrm>
          <a:prstGeom prst="ellipse">
            <a:avLst/>
          </a:prstGeom>
          <a:solidFill>
            <a:srgbClr val="FF666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525974" y="3688839"/>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537762" y="3688839"/>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p:nvPr/>
        </p:nvCxnSpPr>
        <p:spPr>
          <a:xfrm flipV="1">
            <a:off x="3393762" y="4881367"/>
            <a:ext cx="2550795" cy="10948"/>
          </a:xfrm>
          <a:prstGeom prst="line">
            <a:avLst/>
          </a:prstGeom>
          <a:ln w="762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514186" y="4749983"/>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020080" y="4749981"/>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031868" y="4739033"/>
            <a:ext cx="284638" cy="284667"/>
          </a:xfrm>
          <a:prstGeom prst="ellipse">
            <a:avLst/>
          </a:prstGeom>
          <a:solidFill>
            <a:srgbClr val="FF666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4525974" y="4739033"/>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37762" y="4739033"/>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3" name="Group 112"/>
          <p:cNvGrpSpPr/>
          <p:nvPr/>
        </p:nvGrpSpPr>
        <p:grpSpPr>
          <a:xfrm>
            <a:off x="4832506" y="2060057"/>
            <a:ext cx="654004" cy="622382"/>
            <a:chOff x="4832506" y="1895822"/>
            <a:chExt cx="654004" cy="622382"/>
          </a:xfrm>
        </p:grpSpPr>
        <p:sp>
          <p:nvSpPr>
            <p:cNvPr id="70" name="Oval 69"/>
            <p:cNvSpPr/>
            <p:nvPr/>
          </p:nvSpPr>
          <p:spPr>
            <a:xfrm>
              <a:off x="4832506" y="2067025"/>
              <a:ext cx="137160" cy="1371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49350" y="2067025"/>
              <a:ext cx="137160" cy="1371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100977" y="2257439"/>
              <a:ext cx="137160" cy="1371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5090928" y="1895822"/>
              <a:ext cx="137160" cy="1371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a:stCxn id="70" idx="5"/>
              <a:endCxn id="86" idx="1"/>
            </p:cNvCxnSpPr>
            <p:nvPr/>
          </p:nvCxnSpPr>
          <p:spPr>
            <a:xfrm>
              <a:off x="4949579" y="2184098"/>
              <a:ext cx="171485" cy="9342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87" idx="4"/>
              <a:endCxn id="86" idx="0"/>
            </p:cNvCxnSpPr>
            <p:nvPr/>
          </p:nvCxnSpPr>
          <p:spPr>
            <a:xfrm>
              <a:off x="5159508" y="2032982"/>
              <a:ext cx="10049" cy="2244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84" idx="3"/>
              <a:endCxn id="86" idx="7"/>
            </p:cNvCxnSpPr>
            <p:nvPr/>
          </p:nvCxnSpPr>
          <p:spPr>
            <a:xfrm flipH="1">
              <a:off x="5218050" y="2184098"/>
              <a:ext cx="151387" cy="9342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86" idx="4"/>
              <a:endCxn id="47" idx="0"/>
            </p:cNvCxnSpPr>
            <p:nvPr/>
          </p:nvCxnSpPr>
          <p:spPr>
            <a:xfrm>
              <a:off x="5169557" y="2394599"/>
              <a:ext cx="4630" cy="12360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2" name="TextBox 131"/>
          <p:cNvSpPr txBox="1"/>
          <p:nvPr/>
        </p:nvSpPr>
        <p:spPr>
          <a:xfrm>
            <a:off x="3492290" y="2629158"/>
            <a:ext cx="405062" cy="369332"/>
          </a:xfrm>
          <a:prstGeom prst="rect">
            <a:avLst/>
          </a:prstGeom>
          <a:noFill/>
        </p:spPr>
        <p:txBody>
          <a:bodyPr wrap="square" rtlCol="0">
            <a:spAutoFit/>
          </a:bodyPr>
          <a:lstStyle/>
          <a:p>
            <a:r>
              <a:rPr lang="en-US" b="1" dirty="0" smtClean="0"/>
              <a:t>T</a:t>
            </a:r>
            <a:endParaRPr lang="en-US" b="1" dirty="0"/>
          </a:p>
        </p:txBody>
      </p:sp>
      <p:sp>
        <p:nvSpPr>
          <p:cNvPr id="133" name="TextBox 132"/>
          <p:cNvSpPr txBox="1"/>
          <p:nvPr/>
        </p:nvSpPr>
        <p:spPr>
          <a:xfrm>
            <a:off x="3492290" y="3646507"/>
            <a:ext cx="405062" cy="369332"/>
          </a:xfrm>
          <a:prstGeom prst="rect">
            <a:avLst/>
          </a:prstGeom>
          <a:noFill/>
        </p:spPr>
        <p:txBody>
          <a:bodyPr wrap="square" rtlCol="0">
            <a:spAutoFit/>
          </a:bodyPr>
          <a:lstStyle/>
          <a:p>
            <a:r>
              <a:rPr lang="en-US" b="1" dirty="0" smtClean="0"/>
              <a:t>T</a:t>
            </a:r>
            <a:endParaRPr lang="en-US" b="1" dirty="0"/>
          </a:p>
        </p:txBody>
      </p:sp>
      <p:sp>
        <p:nvSpPr>
          <p:cNvPr id="134" name="TextBox 133"/>
          <p:cNvSpPr txBox="1"/>
          <p:nvPr/>
        </p:nvSpPr>
        <p:spPr>
          <a:xfrm>
            <a:off x="3492291" y="4696700"/>
            <a:ext cx="405062" cy="369332"/>
          </a:xfrm>
          <a:prstGeom prst="rect">
            <a:avLst/>
          </a:prstGeom>
          <a:noFill/>
        </p:spPr>
        <p:txBody>
          <a:bodyPr wrap="square" rtlCol="0">
            <a:spAutoFit/>
          </a:bodyPr>
          <a:lstStyle/>
          <a:p>
            <a:r>
              <a:rPr lang="en-US" b="1" dirty="0" smtClean="0"/>
              <a:t>T</a:t>
            </a:r>
            <a:endParaRPr lang="en-US" b="1" dirty="0"/>
          </a:p>
        </p:txBody>
      </p:sp>
      <p:sp>
        <p:nvSpPr>
          <p:cNvPr id="135" name="TextBox 134"/>
          <p:cNvSpPr txBox="1"/>
          <p:nvPr/>
        </p:nvSpPr>
        <p:spPr>
          <a:xfrm>
            <a:off x="3976289" y="2629157"/>
            <a:ext cx="405062" cy="369332"/>
          </a:xfrm>
          <a:prstGeom prst="rect">
            <a:avLst/>
          </a:prstGeom>
          <a:noFill/>
        </p:spPr>
        <p:txBody>
          <a:bodyPr wrap="square" rtlCol="0">
            <a:spAutoFit/>
          </a:bodyPr>
          <a:lstStyle/>
          <a:p>
            <a:r>
              <a:rPr lang="en-US" b="1" dirty="0" smtClean="0"/>
              <a:t>C</a:t>
            </a:r>
            <a:endParaRPr lang="en-US" b="1" dirty="0"/>
          </a:p>
        </p:txBody>
      </p:sp>
      <p:sp>
        <p:nvSpPr>
          <p:cNvPr id="136" name="TextBox 135"/>
          <p:cNvSpPr txBox="1"/>
          <p:nvPr/>
        </p:nvSpPr>
        <p:spPr>
          <a:xfrm>
            <a:off x="3978592" y="3646507"/>
            <a:ext cx="405062" cy="369332"/>
          </a:xfrm>
          <a:prstGeom prst="rect">
            <a:avLst/>
          </a:prstGeom>
          <a:noFill/>
        </p:spPr>
        <p:txBody>
          <a:bodyPr wrap="square" rtlCol="0">
            <a:spAutoFit/>
          </a:bodyPr>
          <a:lstStyle/>
          <a:p>
            <a:r>
              <a:rPr lang="en-US" b="1" dirty="0" smtClean="0"/>
              <a:t>U</a:t>
            </a:r>
            <a:endParaRPr lang="en-US" b="1" dirty="0"/>
          </a:p>
        </p:txBody>
      </p:sp>
      <p:sp>
        <p:nvSpPr>
          <p:cNvPr id="137" name="TextBox 136"/>
          <p:cNvSpPr txBox="1"/>
          <p:nvPr/>
        </p:nvSpPr>
        <p:spPr>
          <a:xfrm>
            <a:off x="3989540" y="4704424"/>
            <a:ext cx="405062" cy="369332"/>
          </a:xfrm>
          <a:prstGeom prst="rect">
            <a:avLst/>
          </a:prstGeom>
          <a:noFill/>
        </p:spPr>
        <p:txBody>
          <a:bodyPr wrap="square" rtlCol="0">
            <a:spAutoFit/>
          </a:bodyPr>
          <a:lstStyle/>
          <a:p>
            <a:r>
              <a:rPr lang="en-US" b="1" dirty="0" smtClean="0"/>
              <a:t>T</a:t>
            </a:r>
            <a:endParaRPr lang="en-US" b="1" dirty="0"/>
          </a:p>
        </p:txBody>
      </p:sp>
      <p:sp>
        <p:nvSpPr>
          <p:cNvPr id="138" name="TextBox 137"/>
          <p:cNvSpPr txBox="1"/>
          <p:nvPr/>
        </p:nvSpPr>
        <p:spPr>
          <a:xfrm>
            <a:off x="4505482" y="2629157"/>
            <a:ext cx="405062" cy="369332"/>
          </a:xfrm>
          <a:prstGeom prst="rect">
            <a:avLst/>
          </a:prstGeom>
          <a:noFill/>
        </p:spPr>
        <p:txBody>
          <a:bodyPr wrap="square" rtlCol="0">
            <a:spAutoFit/>
          </a:bodyPr>
          <a:lstStyle/>
          <a:p>
            <a:r>
              <a:rPr lang="en-US" b="1" dirty="0" smtClean="0"/>
              <a:t>T</a:t>
            </a:r>
            <a:endParaRPr lang="en-US" b="1" dirty="0"/>
          </a:p>
        </p:txBody>
      </p:sp>
      <p:sp>
        <p:nvSpPr>
          <p:cNvPr id="139" name="TextBox 138"/>
          <p:cNvSpPr txBox="1"/>
          <p:nvPr/>
        </p:nvSpPr>
        <p:spPr>
          <a:xfrm>
            <a:off x="4505482" y="3646506"/>
            <a:ext cx="405062" cy="369332"/>
          </a:xfrm>
          <a:prstGeom prst="rect">
            <a:avLst/>
          </a:prstGeom>
          <a:noFill/>
        </p:spPr>
        <p:txBody>
          <a:bodyPr wrap="square" rtlCol="0">
            <a:spAutoFit/>
          </a:bodyPr>
          <a:lstStyle/>
          <a:p>
            <a:r>
              <a:rPr lang="en-US" b="1" dirty="0" smtClean="0"/>
              <a:t>T</a:t>
            </a:r>
            <a:endParaRPr lang="en-US" b="1" dirty="0"/>
          </a:p>
        </p:txBody>
      </p:sp>
      <p:sp>
        <p:nvSpPr>
          <p:cNvPr id="140" name="TextBox 139"/>
          <p:cNvSpPr txBox="1"/>
          <p:nvPr/>
        </p:nvSpPr>
        <p:spPr>
          <a:xfrm>
            <a:off x="4505483" y="4696699"/>
            <a:ext cx="405062" cy="369332"/>
          </a:xfrm>
          <a:prstGeom prst="rect">
            <a:avLst/>
          </a:prstGeom>
          <a:noFill/>
        </p:spPr>
        <p:txBody>
          <a:bodyPr wrap="square" rtlCol="0">
            <a:spAutoFit/>
          </a:bodyPr>
          <a:lstStyle/>
          <a:p>
            <a:r>
              <a:rPr lang="en-US" b="1" dirty="0" smtClean="0"/>
              <a:t>T</a:t>
            </a:r>
            <a:endParaRPr lang="en-US" b="1" dirty="0"/>
          </a:p>
        </p:txBody>
      </p:sp>
      <p:sp>
        <p:nvSpPr>
          <p:cNvPr id="141" name="TextBox 140"/>
          <p:cNvSpPr txBox="1"/>
          <p:nvPr/>
        </p:nvSpPr>
        <p:spPr>
          <a:xfrm>
            <a:off x="4993552" y="2618787"/>
            <a:ext cx="405062" cy="369332"/>
          </a:xfrm>
          <a:prstGeom prst="rect">
            <a:avLst/>
          </a:prstGeom>
          <a:noFill/>
        </p:spPr>
        <p:txBody>
          <a:bodyPr wrap="square" rtlCol="0">
            <a:spAutoFit/>
          </a:bodyPr>
          <a:lstStyle/>
          <a:p>
            <a:r>
              <a:rPr lang="en-US" b="1" dirty="0" smtClean="0"/>
              <a:t>C</a:t>
            </a:r>
            <a:endParaRPr lang="en-US" b="1" dirty="0"/>
          </a:p>
        </p:txBody>
      </p:sp>
      <p:sp>
        <p:nvSpPr>
          <p:cNvPr id="142" name="TextBox 141"/>
          <p:cNvSpPr txBox="1"/>
          <p:nvPr/>
        </p:nvSpPr>
        <p:spPr>
          <a:xfrm>
            <a:off x="4995855" y="3636137"/>
            <a:ext cx="405062" cy="369332"/>
          </a:xfrm>
          <a:prstGeom prst="rect">
            <a:avLst/>
          </a:prstGeom>
          <a:noFill/>
        </p:spPr>
        <p:txBody>
          <a:bodyPr wrap="square" rtlCol="0">
            <a:spAutoFit/>
          </a:bodyPr>
          <a:lstStyle/>
          <a:p>
            <a:r>
              <a:rPr lang="en-US" b="1" dirty="0" smtClean="0"/>
              <a:t>C</a:t>
            </a:r>
            <a:endParaRPr lang="en-US" b="1" dirty="0"/>
          </a:p>
        </p:txBody>
      </p:sp>
      <p:sp>
        <p:nvSpPr>
          <p:cNvPr id="143" name="TextBox 142"/>
          <p:cNvSpPr txBox="1"/>
          <p:nvPr/>
        </p:nvSpPr>
        <p:spPr>
          <a:xfrm>
            <a:off x="5006803" y="4694054"/>
            <a:ext cx="405062" cy="369332"/>
          </a:xfrm>
          <a:prstGeom prst="rect">
            <a:avLst/>
          </a:prstGeom>
          <a:noFill/>
        </p:spPr>
        <p:txBody>
          <a:bodyPr wrap="square" rtlCol="0">
            <a:spAutoFit/>
          </a:bodyPr>
          <a:lstStyle/>
          <a:p>
            <a:r>
              <a:rPr lang="en-US" b="1" dirty="0" smtClean="0"/>
              <a:t>C</a:t>
            </a:r>
            <a:endParaRPr lang="en-US" b="1" dirty="0"/>
          </a:p>
        </p:txBody>
      </p:sp>
      <p:sp>
        <p:nvSpPr>
          <p:cNvPr id="144" name="TextBox 143"/>
          <p:cNvSpPr txBox="1"/>
          <p:nvPr/>
        </p:nvSpPr>
        <p:spPr>
          <a:xfrm>
            <a:off x="5486511" y="2618208"/>
            <a:ext cx="405062" cy="369332"/>
          </a:xfrm>
          <a:prstGeom prst="rect">
            <a:avLst/>
          </a:prstGeom>
          <a:noFill/>
        </p:spPr>
        <p:txBody>
          <a:bodyPr wrap="square" rtlCol="0">
            <a:spAutoFit/>
          </a:bodyPr>
          <a:lstStyle/>
          <a:p>
            <a:r>
              <a:rPr lang="en-US" b="1" dirty="0" smtClean="0"/>
              <a:t>G</a:t>
            </a:r>
            <a:endParaRPr lang="en-US" b="1" dirty="0"/>
          </a:p>
        </p:txBody>
      </p:sp>
      <p:sp>
        <p:nvSpPr>
          <p:cNvPr id="145" name="TextBox 144"/>
          <p:cNvSpPr txBox="1"/>
          <p:nvPr/>
        </p:nvSpPr>
        <p:spPr>
          <a:xfrm>
            <a:off x="5497459" y="3635557"/>
            <a:ext cx="405062" cy="369332"/>
          </a:xfrm>
          <a:prstGeom prst="rect">
            <a:avLst/>
          </a:prstGeom>
          <a:noFill/>
        </p:spPr>
        <p:txBody>
          <a:bodyPr wrap="square" rtlCol="0">
            <a:spAutoFit/>
          </a:bodyPr>
          <a:lstStyle/>
          <a:p>
            <a:r>
              <a:rPr lang="en-US" b="1" dirty="0" smtClean="0"/>
              <a:t>G</a:t>
            </a:r>
            <a:endParaRPr lang="en-US" b="1" dirty="0"/>
          </a:p>
        </p:txBody>
      </p:sp>
      <p:sp>
        <p:nvSpPr>
          <p:cNvPr id="146" name="TextBox 145"/>
          <p:cNvSpPr txBox="1"/>
          <p:nvPr/>
        </p:nvSpPr>
        <p:spPr>
          <a:xfrm>
            <a:off x="5486512" y="4685750"/>
            <a:ext cx="405062" cy="369332"/>
          </a:xfrm>
          <a:prstGeom prst="rect">
            <a:avLst/>
          </a:prstGeom>
          <a:noFill/>
        </p:spPr>
        <p:txBody>
          <a:bodyPr wrap="square" rtlCol="0">
            <a:spAutoFit/>
          </a:bodyPr>
          <a:lstStyle/>
          <a:p>
            <a:r>
              <a:rPr lang="en-US" b="1" dirty="0" smtClean="0"/>
              <a:t>G</a:t>
            </a:r>
            <a:endParaRPr lang="en-US" b="1" dirty="0"/>
          </a:p>
        </p:txBody>
      </p:sp>
      <p:sp>
        <p:nvSpPr>
          <p:cNvPr id="3" name="TextBox 2"/>
          <p:cNvSpPr txBox="1"/>
          <p:nvPr/>
        </p:nvSpPr>
        <p:spPr>
          <a:xfrm>
            <a:off x="2298700" y="1685832"/>
            <a:ext cx="4724400" cy="369332"/>
          </a:xfrm>
          <a:prstGeom prst="rect">
            <a:avLst/>
          </a:prstGeom>
          <a:noFill/>
        </p:spPr>
        <p:txBody>
          <a:bodyPr wrap="square" rtlCol="0">
            <a:spAutoFit/>
          </a:bodyPr>
          <a:lstStyle/>
          <a:p>
            <a:pPr algn="ctr"/>
            <a:r>
              <a:rPr lang="en-US" b="1" dirty="0" smtClean="0"/>
              <a:t>Whole-genome bisulfite sequencing</a:t>
            </a:r>
            <a:endParaRPr lang="en-US" b="1" dirty="0"/>
          </a:p>
        </p:txBody>
      </p:sp>
    </p:spTree>
    <p:extLst>
      <p:ext uri="{BB962C8B-B14F-4D97-AF65-F5344CB8AC3E}">
        <p14:creationId xmlns:p14="http://schemas.microsoft.com/office/powerpoint/2010/main" val="19854320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976453"/>
            <a:ext cx="4395087" cy="4525963"/>
          </a:xfrm>
        </p:spPr>
        <p:txBody>
          <a:bodyPr>
            <a:normAutofit lnSpcReduction="10000"/>
          </a:bodyPr>
          <a:lstStyle/>
          <a:p>
            <a:pPr marL="0" indent="0">
              <a:buNone/>
            </a:pPr>
            <a:r>
              <a:rPr lang="en-US" b="1" dirty="0" smtClean="0"/>
              <a:t>Background </a:t>
            </a:r>
            <a:endParaRPr lang="en-US" sz="2000" dirty="0" smtClean="0"/>
          </a:p>
          <a:p>
            <a:pPr lvl="1">
              <a:buFont typeface="Wingdings" charset="2"/>
              <a:buChar char="§"/>
            </a:pPr>
            <a:r>
              <a:rPr lang="en-US" sz="2000" dirty="0" smtClean="0"/>
              <a:t>Epigenetics and DNA methylation</a:t>
            </a:r>
          </a:p>
          <a:p>
            <a:pPr marL="0" indent="0">
              <a:buNone/>
            </a:pPr>
            <a:endParaRPr lang="en-US" sz="2000" dirty="0" smtClean="0"/>
          </a:p>
          <a:p>
            <a:pPr marL="0" indent="0">
              <a:buNone/>
            </a:pPr>
            <a:r>
              <a:rPr lang="en-US" b="1" dirty="0" smtClean="0"/>
              <a:t>DNA methylation in oysters</a:t>
            </a:r>
          </a:p>
          <a:p>
            <a:pPr marL="514350" indent="-514350">
              <a:buAutoNum type="romanUcPeriod"/>
            </a:pPr>
            <a:r>
              <a:rPr lang="en-US" sz="2000" dirty="0" smtClean="0"/>
              <a:t>Characterization of DNA methylation and gene expression</a:t>
            </a:r>
          </a:p>
          <a:p>
            <a:pPr marL="514350" indent="-514350">
              <a:buAutoNum type="romanUcPeriod"/>
            </a:pPr>
            <a:r>
              <a:rPr lang="en-US" sz="2000" dirty="0" smtClean="0"/>
              <a:t>Developmental patterns of DNA methylation : variability</a:t>
            </a:r>
            <a:r>
              <a:rPr lang="en-US" sz="2000" dirty="0"/>
              <a:t> </a:t>
            </a:r>
            <a:r>
              <a:rPr lang="en-US" sz="2000" dirty="0" smtClean="0"/>
              <a:t>and heritability</a:t>
            </a:r>
            <a:endParaRPr lang="en-US" dirty="0" smtClean="0"/>
          </a:p>
        </p:txBody>
      </p:sp>
      <p:pic>
        <p:nvPicPr>
          <p:cNvPr id="4" name="Picture 3" descr="DSCF047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2287" y="2272786"/>
            <a:ext cx="4150601" cy="3112951"/>
          </a:xfrm>
          <a:prstGeom prst="rect">
            <a:avLst/>
          </a:prstGeom>
          <a:ln w="19050" cap="sq" cmpd="sng">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91612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cxnSp>
        <p:nvCxnSpPr>
          <p:cNvPr id="37" name="Straight Connector 36"/>
          <p:cNvCxnSpPr/>
          <p:nvPr/>
        </p:nvCxnSpPr>
        <p:spPr>
          <a:xfrm flipV="1">
            <a:off x="3393762" y="2813824"/>
            <a:ext cx="2550795" cy="10948"/>
          </a:xfrm>
          <a:prstGeom prst="line">
            <a:avLst/>
          </a:prstGeom>
          <a:ln w="762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3514186" y="2682440"/>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4020080" y="2682438"/>
            <a:ext cx="284638" cy="284667"/>
          </a:xfrm>
          <a:prstGeom prst="ellipse">
            <a:avLst/>
          </a:prstGeom>
          <a:solidFill>
            <a:srgbClr val="FF666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031868" y="2671490"/>
            <a:ext cx="284638" cy="284667"/>
          </a:xfrm>
          <a:prstGeom prst="ellipse">
            <a:avLst/>
          </a:prstGeom>
          <a:solidFill>
            <a:srgbClr val="FF666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525974" y="2671490"/>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537762" y="2671490"/>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3078584" y="3120387"/>
            <a:ext cx="1882991" cy="372256"/>
          </a:xfrm>
          <a:prstGeom prst="rect">
            <a:avLst/>
          </a:prstGeom>
          <a:noFill/>
        </p:spPr>
        <p:txBody>
          <a:bodyPr wrap="square" rtlCol="0">
            <a:spAutoFit/>
          </a:bodyPr>
          <a:lstStyle/>
          <a:p>
            <a:r>
              <a:rPr lang="en-US" dirty="0" smtClean="0"/>
              <a:t>bisulfite</a:t>
            </a:r>
            <a:endParaRPr lang="en-US" dirty="0"/>
          </a:p>
        </p:txBody>
      </p:sp>
      <p:cxnSp>
        <p:nvCxnSpPr>
          <p:cNvPr id="66" name="Straight Arrow Connector 65"/>
          <p:cNvCxnSpPr/>
          <p:nvPr/>
        </p:nvCxnSpPr>
        <p:spPr>
          <a:xfrm>
            <a:off x="4171043" y="3087540"/>
            <a:ext cx="0" cy="458965"/>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4171043" y="4137735"/>
            <a:ext cx="0" cy="45896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3078584" y="4147801"/>
            <a:ext cx="1882991" cy="372256"/>
          </a:xfrm>
          <a:prstGeom prst="rect">
            <a:avLst/>
          </a:prstGeom>
          <a:noFill/>
        </p:spPr>
        <p:txBody>
          <a:bodyPr wrap="square" rtlCol="0">
            <a:spAutoFit/>
          </a:bodyPr>
          <a:lstStyle/>
          <a:p>
            <a:r>
              <a:rPr lang="en-US" dirty="0" smtClean="0"/>
              <a:t>PCR</a:t>
            </a:r>
            <a:endParaRPr lang="en-US" dirty="0"/>
          </a:p>
        </p:txBody>
      </p:sp>
      <p:cxnSp>
        <p:nvCxnSpPr>
          <p:cNvPr id="71" name="Straight Connector 70"/>
          <p:cNvCxnSpPr/>
          <p:nvPr/>
        </p:nvCxnSpPr>
        <p:spPr>
          <a:xfrm flipV="1">
            <a:off x="3393762" y="3831173"/>
            <a:ext cx="2550795" cy="10948"/>
          </a:xfrm>
          <a:prstGeom prst="line">
            <a:avLst/>
          </a:prstGeom>
          <a:ln w="762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a:off x="3514186" y="3699789"/>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020080" y="3699787"/>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031868" y="3688839"/>
            <a:ext cx="284638" cy="284667"/>
          </a:xfrm>
          <a:prstGeom prst="ellipse">
            <a:avLst/>
          </a:prstGeom>
          <a:solidFill>
            <a:srgbClr val="FF666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525974" y="3688839"/>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537762" y="3688839"/>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p:nvPr/>
        </p:nvCxnSpPr>
        <p:spPr>
          <a:xfrm flipV="1">
            <a:off x="3393762" y="4881367"/>
            <a:ext cx="2550795" cy="10948"/>
          </a:xfrm>
          <a:prstGeom prst="line">
            <a:avLst/>
          </a:prstGeom>
          <a:ln w="762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514186" y="4749983"/>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020080" y="4749981"/>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031868" y="4739033"/>
            <a:ext cx="284638" cy="284667"/>
          </a:xfrm>
          <a:prstGeom prst="ellipse">
            <a:avLst/>
          </a:prstGeom>
          <a:solidFill>
            <a:srgbClr val="FF6666"/>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4525974" y="4739033"/>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37762" y="4739033"/>
            <a:ext cx="284638" cy="284667"/>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3" name="Group 112"/>
          <p:cNvGrpSpPr/>
          <p:nvPr/>
        </p:nvGrpSpPr>
        <p:grpSpPr>
          <a:xfrm>
            <a:off x="4832506" y="2060057"/>
            <a:ext cx="654004" cy="622382"/>
            <a:chOff x="4832506" y="1895822"/>
            <a:chExt cx="654004" cy="622382"/>
          </a:xfrm>
        </p:grpSpPr>
        <p:sp>
          <p:nvSpPr>
            <p:cNvPr id="70" name="Oval 69"/>
            <p:cNvSpPr/>
            <p:nvPr/>
          </p:nvSpPr>
          <p:spPr>
            <a:xfrm>
              <a:off x="4832506" y="2067025"/>
              <a:ext cx="137160" cy="1371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49350" y="2067025"/>
              <a:ext cx="137160" cy="1371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100977" y="2257439"/>
              <a:ext cx="137160" cy="1371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5090928" y="1895822"/>
              <a:ext cx="137160" cy="1371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a:stCxn id="70" idx="5"/>
              <a:endCxn id="86" idx="1"/>
            </p:cNvCxnSpPr>
            <p:nvPr/>
          </p:nvCxnSpPr>
          <p:spPr>
            <a:xfrm>
              <a:off x="4949579" y="2184098"/>
              <a:ext cx="171485" cy="9342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87" idx="4"/>
              <a:endCxn id="86" idx="0"/>
            </p:cNvCxnSpPr>
            <p:nvPr/>
          </p:nvCxnSpPr>
          <p:spPr>
            <a:xfrm>
              <a:off x="5159508" y="2032982"/>
              <a:ext cx="10049" cy="2244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84" idx="3"/>
              <a:endCxn id="86" idx="7"/>
            </p:cNvCxnSpPr>
            <p:nvPr/>
          </p:nvCxnSpPr>
          <p:spPr>
            <a:xfrm flipH="1">
              <a:off x="5218050" y="2184098"/>
              <a:ext cx="151387" cy="9342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86" idx="4"/>
              <a:endCxn id="47" idx="0"/>
            </p:cNvCxnSpPr>
            <p:nvPr/>
          </p:nvCxnSpPr>
          <p:spPr>
            <a:xfrm>
              <a:off x="5169557" y="2394599"/>
              <a:ext cx="4630" cy="12360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2" name="TextBox 131"/>
          <p:cNvSpPr txBox="1"/>
          <p:nvPr/>
        </p:nvSpPr>
        <p:spPr>
          <a:xfrm>
            <a:off x="3492290" y="2629158"/>
            <a:ext cx="405062" cy="369332"/>
          </a:xfrm>
          <a:prstGeom prst="rect">
            <a:avLst/>
          </a:prstGeom>
          <a:noFill/>
        </p:spPr>
        <p:txBody>
          <a:bodyPr wrap="square" rtlCol="0">
            <a:spAutoFit/>
          </a:bodyPr>
          <a:lstStyle/>
          <a:p>
            <a:r>
              <a:rPr lang="en-US" b="1" dirty="0" smtClean="0"/>
              <a:t>T</a:t>
            </a:r>
            <a:endParaRPr lang="en-US" b="1" dirty="0"/>
          </a:p>
        </p:txBody>
      </p:sp>
      <p:sp>
        <p:nvSpPr>
          <p:cNvPr id="133" name="TextBox 132"/>
          <p:cNvSpPr txBox="1"/>
          <p:nvPr/>
        </p:nvSpPr>
        <p:spPr>
          <a:xfrm>
            <a:off x="3492290" y="3646507"/>
            <a:ext cx="405062" cy="369332"/>
          </a:xfrm>
          <a:prstGeom prst="rect">
            <a:avLst/>
          </a:prstGeom>
          <a:noFill/>
        </p:spPr>
        <p:txBody>
          <a:bodyPr wrap="square" rtlCol="0">
            <a:spAutoFit/>
          </a:bodyPr>
          <a:lstStyle/>
          <a:p>
            <a:r>
              <a:rPr lang="en-US" b="1" dirty="0" smtClean="0"/>
              <a:t>T</a:t>
            </a:r>
            <a:endParaRPr lang="en-US" b="1" dirty="0"/>
          </a:p>
        </p:txBody>
      </p:sp>
      <p:sp>
        <p:nvSpPr>
          <p:cNvPr id="134" name="TextBox 133"/>
          <p:cNvSpPr txBox="1"/>
          <p:nvPr/>
        </p:nvSpPr>
        <p:spPr>
          <a:xfrm>
            <a:off x="3492291" y="4696700"/>
            <a:ext cx="405062" cy="369332"/>
          </a:xfrm>
          <a:prstGeom prst="rect">
            <a:avLst/>
          </a:prstGeom>
          <a:noFill/>
        </p:spPr>
        <p:txBody>
          <a:bodyPr wrap="square" rtlCol="0">
            <a:spAutoFit/>
          </a:bodyPr>
          <a:lstStyle/>
          <a:p>
            <a:r>
              <a:rPr lang="en-US" b="1" dirty="0" smtClean="0"/>
              <a:t>T</a:t>
            </a:r>
            <a:endParaRPr lang="en-US" b="1" dirty="0"/>
          </a:p>
        </p:txBody>
      </p:sp>
      <p:sp>
        <p:nvSpPr>
          <p:cNvPr id="135" name="TextBox 134"/>
          <p:cNvSpPr txBox="1"/>
          <p:nvPr/>
        </p:nvSpPr>
        <p:spPr>
          <a:xfrm>
            <a:off x="3976289" y="2629157"/>
            <a:ext cx="405062" cy="369332"/>
          </a:xfrm>
          <a:prstGeom prst="rect">
            <a:avLst/>
          </a:prstGeom>
          <a:noFill/>
        </p:spPr>
        <p:txBody>
          <a:bodyPr wrap="square" rtlCol="0">
            <a:spAutoFit/>
          </a:bodyPr>
          <a:lstStyle/>
          <a:p>
            <a:r>
              <a:rPr lang="en-US" b="1" dirty="0" smtClean="0"/>
              <a:t>C</a:t>
            </a:r>
            <a:endParaRPr lang="en-US" b="1" dirty="0"/>
          </a:p>
        </p:txBody>
      </p:sp>
      <p:sp>
        <p:nvSpPr>
          <p:cNvPr id="136" name="TextBox 135"/>
          <p:cNvSpPr txBox="1"/>
          <p:nvPr/>
        </p:nvSpPr>
        <p:spPr>
          <a:xfrm>
            <a:off x="3978592" y="3646507"/>
            <a:ext cx="405062" cy="369332"/>
          </a:xfrm>
          <a:prstGeom prst="rect">
            <a:avLst/>
          </a:prstGeom>
          <a:noFill/>
        </p:spPr>
        <p:txBody>
          <a:bodyPr wrap="square" rtlCol="0">
            <a:spAutoFit/>
          </a:bodyPr>
          <a:lstStyle/>
          <a:p>
            <a:r>
              <a:rPr lang="en-US" b="1" dirty="0" smtClean="0"/>
              <a:t>U</a:t>
            </a:r>
            <a:endParaRPr lang="en-US" b="1" dirty="0"/>
          </a:p>
        </p:txBody>
      </p:sp>
      <p:sp>
        <p:nvSpPr>
          <p:cNvPr id="137" name="TextBox 136"/>
          <p:cNvSpPr txBox="1"/>
          <p:nvPr/>
        </p:nvSpPr>
        <p:spPr>
          <a:xfrm>
            <a:off x="3989540" y="4704424"/>
            <a:ext cx="405062" cy="369332"/>
          </a:xfrm>
          <a:prstGeom prst="rect">
            <a:avLst/>
          </a:prstGeom>
          <a:noFill/>
        </p:spPr>
        <p:txBody>
          <a:bodyPr wrap="square" rtlCol="0">
            <a:spAutoFit/>
          </a:bodyPr>
          <a:lstStyle/>
          <a:p>
            <a:r>
              <a:rPr lang="en-US" b="1" dirty="0" smtClean="0"/>
              <a:t>T</a:t>
            </a:r>
            <a:endParaRPr lang="en-US" b="1" dirty="0"/>
          </a:p>
        </p:txBody>
      </p:sp>
      <p:sp>
        <p:nvSpPr>
          <p:cNvPr id="138" name="TextBox 137"/>
          <p:cNvSpPr txBox="1"/>
          <p:nvPr/>
        </p:nvSpPr>
        <p:spPr>
          <a:xfrm>
            <a:off x="4505482" y="2629157"/>
            <a:ext cx="405062" cy="369332"/>
          </a:xfrm>
          <a:prstGeom prst="rect">
            <a:avLst/>
          </a:prstGeom>
          <a:noFill/>
        </p:spPr>
        <p:txBody>
          <a:bodyPr wrap="square" rtlCol="0">
            <a:spAutoFit/>
          </a:bodyPr>
          <a:lstStyle/>
          <a:p>
            <a:r>
              <a:rPr lang="en-US" b="1" dirty="0" smtClean="0"/>
              <a:t>T</a:t>
            </a:r>
            <a:endParaRPr lang="en-US" b="1" dirty="0"/>
          </a:p>
        </p:txBody>
      </p:sp>
      <p:sp>
        <p:nvSpPr>
          <p:cNvPr id="139" name="TextBox 138"/>
          <p:cNvSpPr txBox="1"/>
          <p:nvPr/>
        </p:nvSpPr>
        <p:spPr>
          <a:xfrm>
            <a:off x="4505482" y="3646506"/>
            <a:ext cx="405062" cy="369332"/>
          </a:xfrm>
          <a:prstGeom prst="rect">
            <a:avLst/>
          </a:prstGeom>
          <a:noFill/>
        </p:spPr>
        <p:txBody>
          <a:bodyPr wrap="square" rtlCol="0">
            <a:spAutoFit/>
          </a:bodyPr>
          <a:lstStyle/>
          <a:p>
            <a:r>
              <a:rPr lang="en-US" b="1" dirty="0" smtClean="0"/>
              <a:t>T</a:t>
            </a:r>
            <a:endParaRPr lang="en-US" b="1" dirty="0"/>
          </a:p>
        </p:txBody>
      </p:sp>
      <p:sp>
        <p:nvSpPr>
          <p:cNvPr id="140" name="TextBox 139"/>
          <p:cNvSpPr txBox="1"/>
          <p:nvPr/>
        </p:nvSpPr>
        <p:spPr>
          <a:xfrm>
            <a:off x="4505483" y="4696699"/>
            <a:ext cx="405062" cy="369332"/>
          </a:xfrm>
          <a:prstGeom prst="rect">
            <a:avLst/>
          </a:prstGeom>
          <a:noFill/>
        </p:spPr>
        <p:txBody>
          <a:bodyPr wrap="square" rtlCol="0">
            <a:spAutoFit/>
          </a:bodyPr>
          <a:lstStyle/>
          <a:p>
            <a:r>
              <a:rPr lang="en-US" b="1" dirty="0" smtClean="0"/>
              <a:t>T</a:t>
            </a:r>
            <a:endParaRPr lang="en-US" b="1" dirty="0"/>
          </a:p>
        </p:txBody>
      </p:sp>
      <p:sp>
        <p:nvSpPr>
          <p:cNvPr id="141" name="TextBox 140"/>
          <p:cNvSpPr txBox="1"/>
          <p:nvPr/>
        </p:nvSpPr>
        <p:spPr>
          <a:xfrm>
            <a:off x="4993552" y="2618787"/>
            <a:ext cx="405062" cy="369332"/>
          </a:xfrm>
          <a:prstGeom prst="rect">
            <a:avLst/>
          </a:prstGeom>
          <a:noFill/>
        </p:spPr>
        <p:txBody>
          <a:bodyPr wrap="square" rtlCol="0">
            <a:spAutoFit/>
          </a:bodyPr>
          <a:lstStyle/>
          <a:p>
            <a:r>
              <a:rPr lang="en-US" b="1" dirty="0" smtClean="0"/>
              <a:t>C</a:t>
            </a:r>
            <a:endParaRPr lang="en-US" b="1" dirty="0"/>
          </a:p>
        </p:txBody>
      </p:sp>
      <p:sp>
        <p:nvSpPr>
          <p:cNvPr id="142" name="TextBox 141"/>
          <p:cNvSpPr txBox="1"/>
          <p:nvPr/>
        </p:nvSpPr>
        <p:spPr>
          <a:xfrm>
            <a:off x="4995855" y="3636137"/>
            <a:ext cx="405062" cy="369332"/>
          </a:xfrm>
          <a:prstGeom prst="rect">
            <a:avLst/>
          </a:prstGeom>
          <a:noFill/>
        </p:spPr>
        <p:txBody>
          <a:bodyPr wrap="square" rtlCol="0">
            <a:spAutoFit/>
          </a:bodyPr>
          <a:lstStyle/>
          <a:p>
            <a:r>
              <a:rPr lang="en-US" b="1" dirty="0" smtClean="0"/>
              <a:t>C</a:t>
            </a:r>
            <a:endParaRPr lang="en-US" b="1" dirty="0"/>
          </a:p>
        </p:txBody>
      </p:sp>
      <p:sp>
        <p:nvSpPr>
          <p:cNvPr id="143" name="TextBox 142"/>
          <p:cNvSpPr txBox="1"/>
          <p:nvPr/>
        </p:nvSpPr>
        <p:spPr>
          <a:xfrm>
            <a:off x="5006803" y="4694054"/>
            <a:ext cx="405062" cy="369332"/>
          </a:xfrm>
          <a:prstGeom prst="rect">
            <a:avLst/>
          </a:prstGeom>
          <a:noFill/>
        </p:spPr>
        <p:txBody>
          <a:bodyPr wrap="square" rtlCol="0">
            <a:spAutoFit/>
          </a:bodyPr>
          <a:lstStyle/>
          <a:p>
            <a:r>
              <a:rPr lang="en-US" b="1" dirty="0" smtClean="0"/>
              <a:t>C</a:t>
            </a:r>
            <a:endParaRPr lang="en-US" b="1" dirty="0"/>
          </a:p>
        </p:txBody>
      </p:sp>
      <p:sp>
        <p:nvSpPr>
          <p:cNvPr id="144" name="TextBox 143"/>
          <p:cNvSpPr txBox="1"/>
          <p:nvPr/>
        </p:nvSpPr>
        <p:spPr>
          <a:xfrm>
            <a:off x="5486511" y="2618208"/>
            <a:ext cx="405062" cy="369332"/>
          </a:xfrm>
          <a:prstGeom prst="rect">
            <a:avLst/>
          </a:prstGeom>
          <a:noFill/>
        </p:spPr>
        <p:txBody>
          <a:bodyPr wrap="square" rtlCol="0">
            <a:spAutoFit/>
          </a:bodyPr>
          <a:lstStyle/>
          <a:p>
            <a:r>
              <a:rPr lang="en-US" b="1" dirty="0" smtClean="0"/>
              <a:t>G</a:t>
            </a:r>
            <a:endParaRPr lang="en-US" b="1" dirty="0"/>
          </a:p>
        </p:txBody>
      </p:sp>
      <p:sp>
        <p:nvSpPr>
          <p:cNvPr id="145" name="TextBox 144"/>
          <p:cNvSpPr txBox="1"/>
          <p:nvPr/>
        </p:nvSpPr>
        <p:spPr>
          <a:xfrm>
            <a:off x="5497459" y="3635557"/>
            <a:ext cx="405062" cy="369332"/>
          </a:xfrm>
          <a:prstGeom prst="rect">
            <a:avLst/>
          </a:prstGeom>
          <a:noFill/>
        </p:spPr>
        <p:txBody>
          <a:bodyPr wrap="square" rtlCol="0">
            <a:spAutoFit/>
          </a:bodyPr>
          <a:lstStyle/>
          <a:p>
            <a:r>
              <a:rPr lang="en-US" b="1" dirty="0" smtClean="0"/>
              <a:t>G</a:t>
            </a:r>
            <a:endParaRPr lang="en-US" b="1" dirty="0"/>
          </a:p>
        </p:txBody>
      </p:sp>
      <p:sp>
        <p:nvSpPr>
          <p:cNvPr id="146" name="TextBox 145"/>
          <p:cNvSpPr txBox="1"/>
          <p:nvPr/>
        </p:nvSpPr>
        <p:spPr>
          <a:xfrm>
            <a:off x="5486512" y="4685750"/>
            <a:ext cx="405062" cy="369332"/>
          </a:xfrm>
          <a:prstGeom prst="rect">
            <a:avLst/>
          </a:prstGeom>
          <a:noFill/>
        </p:spPr>
        <p:txBody>
          <a:bodyPr wrap="square" rtlCol="0">
            <a:spAutoFit/>
          </a:bodyPr>
          <a:lstStyle/>
          <a:p>
            <a:r>
              <a:rPr lang="en-US" b="1" dirty="0" smtClean="0"/>
              <a:t>G</a:t>
            </a:r>
            <a:endParaRPr lang="en-US" b="1" dirty="0"/>
          </a:p>
        </p:txBody>
      </p:sp>
      <p:sp>
        <p:nvSpPr>
          <p:cNvPr id="3" name="Rectangle 2"/>
          <p:cNvSpPr/>
          <p:nvPr/>
        </p:nvSpPr>
        <p:spPr>
          <a:xfrm>
            <a:off x="3240780" y="4596700"/>
            <a:ext cx="2977468" cy="57109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2298700" y="1685832"/>
            <a:ext cx="4724400" cy="369332"/>
          </a:xfrm>
          <a:prstGeom prst="rect">
            <a:avLst/>
          </a:prstGeom>
          <a:noFill/>
        </p:spPr>
        <p:txBody>
          <a:bodyPr wrap="square" rtlCol="0">
            <a:spAutoFit/>
          </a:bodyPr>
          <a:lstStyle/>
          <a:p>
            <a:pPr algn="ctr"/>
            <a:r>
              <a:rPr lang="en-US" b="1" dirty="0" smtClean="0"/>
              <a:t>Whole-genome bisulfite sequencing</a:t>
            </a:r>
            <a:endParaRPr lang="en-US" b="1" dirty="0"/>
          </a:p>
        </p:txBody>
      </p:sp>
    </p:spTree>
    <p:extLst>
      <p:ext uri="{BB962C8B-B14F-4D97-AF65-F5344CB8AC3E}">
        <p14:creationId xmlns:p14="http://schemas.microsoft.com/office/powerpoint/2010/main" val="27352539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 Genome-wide methylation</a:t>
            </a:r>
            <a:endParaRPr lang="en-US" dirty="0"/>
          </a:p>
        </p:txBody>
      </p:sp>
      <p:sp>
        <p:nvSpPr>
          <p:cNvPr id="3" name="Content Placeholder 2"/>
          <p:cNvSpPr>
            <a:spLocks noGrp="1"/>
          </p:cNvSpPr>
          <p:nvPr>
            <p:ph idx="1"/>
          </p:nvPr>
        </p:nvSpPr>
        <p:spPr>
          <a:xfrm>
            <a:off x="457200" y="1600200"/>
            <a:ext cx="6334100" cy="4525963"/>
          </a:xfrm>
        </p:spPr>
        <p:txBody>
          <a:bodyPr>
            <a:normAutofit/>
          </a:bodyPr>
          <a:lstStyle/>
          <a:p>
            <a:pPr>
              <a:buFont typeface="Arial"/>
              <a:buChar char="•"/>
            </a:pPr>
            <a:r>
              <a:rPr lang="en-US" dirty="0" smtClean="0"/>
              <a:t>Whole Genome Bisulfite Sequencing (WGBS)</a:t>
            </a:r>
          </a:p>
          <a:p>
            <a:pPr lvl="1">
              <a:buFont typeface="Arial"/>
              <a:buChar char="•"/>
            </a:pPr>
            <a:r>
              <a:rPr lang="en-US" dirty="0"/>
              <a:t>Genome-wide methylation patterns in a single cell type</a:t>
            </a:r>
          </a:p>
          <a:p>
            <a:pPr marL="349250" lvl="1" indent="0">
              <a:buNone/>
            </a:pPr>
            <a:endParaRPr lang="en-US" dirty="0" smtClean="0"/>
          </a:p>
          <a:p>
            <a:pPr>
              <a:buFont typeface="Arial"/>
              <a:buChar char="•"/>
            </a:pPr>
            <a:r>
              <a:rPr lang="en-US" dirty="0" smtClean="0"/>
              <a:t>Whole </a:t>
            </a:r>
            <a:r>
              <a:rPr lang="en-US" dirty="0" err="1"/>
              <a:t>Transcriptome</a:t>
            </a:r>
            <a:r>
              <a:rPr lang="en-US" dirty="0"/>
              <a:t> Shotgun </a:t>
            </a:r>
            <a:r>
              <a:rPr lang="en-US" dirty="0" smtClean="0"/>
              <a:t>Sequencing</a:t>
            </a:r>
          </a:p>
          <a:p>
            <a:pPr lvl="1">
              <a:buFont typeface="Arial"/>
              <a:buChar char="•"/>
            </a:pPr>
            <a:r>
              <a:rPr lang="en-US" dirty="0"/>
              <a:t>Relationship between methylation and gene expression</a:t>
            </a:r>
          </a:p>
          <a:p>
            <a:pPr lvl="1">
              <a:buFont typeface="Arial"/>
              <a:buChar char="•"/>
            </a:pPr>
            <a:endParaRPr lang="en-US" dirty="0"/>
          </a:p>
          <a:p>
            <a:endParaRPr lang="en-US" dirty="0"/>
          </a:p>
        </p:txBody>
      </p:sp>
      <p:sp>
        <p:nvSpPr>
          <p:cNvPr id="5" name="TextBox 4"/>
          <p:cNvSpPr txBox="1"/>
          <p:nvPr/>
        </p:nvSpPr>
        <p:spPr>
          <a:xfrm>
            <a:off x="7190861" y="4230776"/>
            <a:ext cx="1744566" cy="369332"/>
          </a:xfrm>
          <a:prstGeom prst="rect">
            <a:avLst/>
          </a:prstGeom>
          <a:noFill/>
        </p:spPr>
        <p:txBody>
          <a:bodyPr wrap="square" rtlCol="0">
            <a:spAutoFit/>
          </a:bodyPr>
          <a:lstStyle/>
          <a:p>
            <a:pPr algn="ctr"/>
            <a:r>
              <a:rPr lang="en-US" dirty="0"/>
              <a:t>g</a:t>
            </a:r>
            <a:r>
              <a:rPr lang="en-US" dirty="0" smtClean="0"/>
              <a:t>enomic DNA</a:t>
            </a:r>
            <a:endParaRPr lang="en-US" dirty="0"/>
          </a:p>
        </p:txBody>
      </p:sp>
      <p:pic>
        <p:nvPicPr>
          <p:cNvPr id="7" name="Picture 6" descr="IMG_0263.jpg"/>
          <p:cNvPicPr>
            <a:picLocks noChangeAspect="1"/>
          </p:cNvPicPr>
          <p:nvPr/>
        </p:nvPicPr>
        <p:blipFill rotWithShape="1">
          <a:blip r:embed="rId3" cstate="print">
            <a:extLst>
              <a:ext uri="{28A0092B-C50C-407E-A947-70E740481C1C}">
                <a14:useLocalDpi xmlns:a14="http://schemas.microsoft.com/office/drawing/2010/main" val="0"/>
              </a:ext>
            </a:extLst>
          </a:blip>
          <a:srcRect l="-2870" r="15371" b="7762"/>
          <a:stretch/>
        </p:blipFill>
        <p:spPr>
          <a:xfrm rot="16200000">
            <a:off x="7399157" y="1343224"/>
            <a:ext cx="1171163" cy="164613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descr="Illumina_High_Throughput_Sequencing___DNA_Technologies_Core.jpg"/>
          <p:cNvPicPr>
            <a:picLocks noChangeAspect="1"/>
          </p:cNvPicPr>
          <p:nvPr/>
        </p:nvPicPr>
        <p:blipFill rotWithShape="1">
          <a:blip r:embed="rId4">
            <a:extLst>
              <a:ext uri="{28A0092B-C50C-407E-A947-70E740481C1C}">
                <a14:useLocalDpi xmlns:a14="http://schemas.microsoft.com/office/drawing/2010/main" val="0"/>
              </a:ext>
            </a:extLst>
          </a:blip>
          <a:srcRect l="3672" t="5603" r="5138"/>
          <a:stretch/>
        </p:blipFill>
        <p:spPr>
          <a:xfrm>
            <a:off x="7422764" y="5311371"/>
            <a:ext cx="1123950" cy="902997"/>
          </a:xfrm>
          <a:prstGeom prst="rect">
            <a:avLst/>
          </a:prstGeom>
        </p:spPr>
      </p:pic>
      <p:cxnSp>
        <p:nvCxnSpPr>
          <p:cNvPr id="30" name="Straight Arrow Connector 29"/>
          <p:cNvCxnSpPr/>
          <p:nvPr/>
        </p:nvCxnSpPr>
        <p:spPr>
          <a:xfrm>
            <a:off x="7984739" y="3096819"/>
            <a:ext cx="0" cy="48762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984739" y="4600108"/>
            <a:ext cx="0" cy="56138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381352" y="4043700"/>
            <a:ext cx="1168768" cy="14171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7381352" y="3705146"/>
            <a:ext cx="384224" cy="338554"/>
            <a:chOff x="6286333" y="3440079"/>
            <a:chExt cx="384224" cy="338554"/>
          </a:xfrm>
        </p:grpSpPr>
        <p:sp>
          <p:nvSpPr>
            <p:cNvPr id="31" name="Oval 3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33" name="Group 32"/>
          <p:cNvGrpSpPr/>
          <p:nvPr/>
        </p:nvGrpSpPr>
        <p:grpSpPr>
          <a:xfrm>
            <a:off x="7792674" y="3705146"/>
            <a:ext cx="384224" cy="338554"/>
            <a:chOff x="6286333" y="3440079"/>
            <a:chExt cx="384224" cy="338554"/>
          </a:xfrm>
        </p:grpSpPr>
        <p:sp>
          <p:nvSpPr>
            <p:cNvPr id="34" name="Oval 3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36" name="Group 35"/>
          <p:cNvGrpSpPr/>
          <p:nvPr/>
        </p:nvGrpSpPr>
        <p:grpSpPr>
          <a:xfrm>
            <a:off x="8165896" y="3705146"/>
            <a:ext cx="384224" cy="338554"/>
            <a:chOff x="6286333" y="3440079"/>
            <a:chExt cx="384224" cy="338554"/>
          </a:xfrm>
        </p:grpSpPr>
        <p:sp>
          <p:nvSpPr>
            <p:cNvPr id="37" name="Oval 3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Tree>
    <p:extLst>
      <p:ext uri="{BB962C8B-B14F-4D97-AF65-F5344CB8AC3E}">
        <p14:creationId xmlns:p14="http://schemas.microsoft.com/office/powerpoint/2010/main" val="41818911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 Genome-wide methylation</a:t>
            </a:r>
            <a:endParaRPr lang="en-US" dirty="0"/>
          </a:p>
        </p:txBody>
      </p:sp>
      <p:sp>
        <p:nvSpPr>
          <p:cNvPr id="3" name="Content Placeholder 2"/>
          <p:cNvSpPr>
            <a:spLocks noGrp="1"/>
          </p:cNvSpPr>
          <p:nvPr>
            <p:ph idx="1"/>
          </p:nvPr>
        </p:nvSpPr>
        <p:spPr/>
        <p:txBody>
          <a:bodyPr/>
          <a:lstStyle/>
          <a:p>
            <a:pPr>
              <a:buFont typeface="Arial"/>
              <a:buChar char="•"/>
            </a:pPr>
            <a:r>
              <a:rPr lang="en-US" dirty="0" smtClean="0"/>
              <a:t>Male gamete tissue ~ 7.64 million </a:t>
            </a:r>
            <a:r>
              <a:rPr lang="en-US" dirty="0" err="1" smtClean="0"/>
              <a:t>CpGs</a:t>
            </a:r>
            <a:endParaRPr lang="en-US" dirty="0" smtClean="0"/>
          </a:p>
          <a:p>
            <a:pPr>
              <a:buFont typeface="Arial"/>
              <a:buChar char="•"/>
            </a:pPr>
            <a:endParaRPr lang="en-US" dirty="0" smtClean="0"/>
          </a:p>
          <a:p>
            <a:endParaRPr lang="en-US" dirty="0"/>
          </a:p>
        </p:txBody>
      </p:sp>
      <p:pic>
        <p:nvPicPr>
          <p:cNvPr id="4" name="Picture 3" descr="Figure1_OlsonandRoberts.pdf"/>
          <p:cNvPicPr>
            <a:picLocks noChangeAspect="1"/>
          </p:cNvPicPr>
          <p:nvPr/>
        </p:nvPicPr>
        <p:blipFill rotWithShape="1">
          <a:blip r:embed="rId3">
            <a:extLst>
              <a:ext uri="{28A0092B-C50C-407E-A947-70E740481C1C}">
                <a14:useLocalDpi xmlns:a14="http://schemas.microsoft.com/office/drawing/2010/main" val="0"/>
              </a:ext>
            </a:extLst>
          </a:blip>
          <a:srcRect l="17469" t="7971" r="22110" b="8339"/>
          <a:stretch/>
        </p:blipFill>
        <p:spPr>
          <a:xfrm>
            <a:off x="2573867" y="2187632"/>
            <a:ext cx="4055533" cy="4340771"/>
          </a:xfrm>
          <a:prstGeom prst="rect">
            <a:avLst/>
          </a:prstGeom>
          <a:ln w="12700" cmpd="sng">
            <a:solidFill>
              <a:schemeClr val="tx2"/>
            </a:solidFill>
          </a:ln>
        </p:spPr>
      </p:pic>
    </p:spTree>
    <p:extLst>
      <p:ext uri="{BB962C8B-B14F-4D97-AF65-F5344CB8AC3E}">
        <p14:creationId xmlns:p14="http://schemas.microsoft.com/office/powerpoint/2010/main" val="31027871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Distribution of methylation</a:t>
            </a:r>
            <a:endParaRPr lang="en-US" dirty="0"/>
          </a:p>
        </p:txBody>
      </p:sp>
      <p:pic>
        <p:nvPicPr>
          <p:cNvPr id="4" name="Picture 3" descr="Figure2_OlsonandRoberts.pdf"/>
          <p:cNvPicPr>
            <a:picLocks noChangeAspect="1"/>
          </p:cNvPicPr>
          <p:nvPr/>
        </p:nvPicPr>
        <p:blipFill rotWithShape="1">
          <a:blip r:embed="rId3">
            <a:extLst>
              <a:ext uri="{28A0092B-C50C-407E-A947-70E740481C1C}">
                <a14:useLocalDpi xmlns:a14="http://schemas.microsoft.com/office/drawing/2010/main" val="0"/>
              </a:ext>
            </a:extLst>
          </a:blip>
          <a:srcRect l="5969" t="7881" r="8014" b="7180"/>
          <a:stretch/>
        </p:blipFill>
        <p:spPr>
          <a:xfrm>
            <a:off x="1228396" y="1444532"/>
            <a:ext cx="6875731" cy="5246519"/>
          </a:xfrm>
          <a:prstGeom prst="rect">
            <a:avLst/>
          </a:prstGeom>
          <a:ln w="12700" cmpd="sng">
            <a:solidFill>
              <a:srgbClr val="000000"/>
            </a:solidFill>
          </a:ln>
        </p:spPr>
      </p:pic>
      <p:sp>
        <p:nvSpPr>
          <p:cNvPr id="5" name="TextBox 4"/>
          <p:cNvSpPr txBox="1"/>
          <p:nvPr/>
        </p:nvSpPr>
        <p:spPr>
          <a:xfrm>
            <a:off x="5635142" y="6609158"/>
            <a:ext cx="3610458" cy="276999"/>
          </a:xfrm>
          <a:prstGeom prst="rect">
            <a:avLst/>
          </a:prstGeom>
          <a:noFill/>
        </p:spPr>
        <p:txBody>
          <a:bodyPr wrap="square" rtlCol="0">
            <a:spAutoFit/>
          </a:bodyPr>
          <a:lstStyle/>
          <a:p>
            <a:r>
              <a:rPr lang="en-US" sz="1200" dirty="0" smtClean="0"/>
              <a:t>Source: Olson and Roberts 2014</a:t>
            </a:r>
            <a:endParaRPr lang="en-US" sz="1200" dirty="0"/>
          </a:p>
        </p:txBody>
      </p:sp>
      <p:sp>
        <p:nvSpPr>
          <p:cNvPr id="8" name="TextBox 7"/>
          <p:cNvSpPr txBox="1"/>
          <p:nvPr/>
        </p:nvSpPr>
        <p:spPr>
          <a:xfrm>
            <a:off x="3092450" y="4956660"/>
            <a:ext cx="800100" cy="430887"/>
          </a:xfrm>
          <a:prstGeom prst="rect">
            <a:avLst/>
          </a:prstGeom>
          <a:solidFill>
            <a:schemeClr val="bg1"/>
          </a:solidFill>
          <a:ln w="6350" cmpd="sng">
            <a:solidFill>
              <a:schemeClr val="tx1"/>
            </a:solidFill>
          </a:ln>
        </p:spPr>
        <p:txBody>
          <a:bodyPr wrap="square" rtlCol="0">
            <a:spAutoFit/>
          </a:bodyPr>
          <a:lstStyle/>
          <a:p>
            <a:r>
              <a:rPr lang="en-US" sz="2200" dirty="0" smtClean="0"/>
              <a:t>28%</a:t>
            </a:r>
            <a:endParaRPr lang="en-US" sz="2200" dirty="0"/>
          </a:p>
        </p:txBody>
      </p:sp>
      <p:sp>
        <p:nvSpPr>
          <p:cNvPr id="9" name="TextBox 8"/>
          <p:cNvSpPr txBox="1"/>
          <p:nvPr/>
        </p:nvSpPr>
        <p:spPr>
          <a:xfrm>
            <a:off x="4754031" y="2193152"/>
            <a:ext cx="520700" cy="276999"/>
          </a:xfrm>
          <a:prstGeom prst="rect">
            <a:avLst/>
          </a:prstGeom>
          <a:noFill/>
        </p:spPr>
        <p:txBody>
          <a:bodyPr wrap="square" rtlCol="0">
            <a:spAutoFit/>
          </a:bodyPr>
          <a:lstStyle/>
          <a:p>
            <a:r>
              <a:rPr lang="en-US" sz="1200" dirty="0" smtClean="0"/>
              <a:t>19%</a:t>
            </a:r>
            <a:endParaRPr lang="en-US" sz="1200" dirty="0"/>
          </a:p>
        </p:txBody>
      </p:sp>
      <p:sp>
        <p:nvSpPr>
          <p:cNvPr id="10" name="TextBox 9"/>
          <p:cNvSpPr txBox="1"/>
          <p:nvPr/>
        </p:nvSpPr>
        <p:spPr>
          <a:xfrm>
            <a:off x="6292850" y="3458678"/>
            <a:ext cx="527050" cy="276999"/>
          </a:xfrm>
          <a:prstGeom prst="rect">
            <a:avLst/>
          </a:prstGeom>
          <a:solidFill>
            <a:srgbClr val="FFFFFF"/>
          </a:solidFill>
          <a:ln w="6350" cmpd="sng">
            <a:solidFill>
              <a:schemeClr val="tx1"/>
            </a:solidFill>
          </a:ln>
        </p:spPr>
        <p:txBody>
          <a:bodyPr wrap="square" rtlCol="0">
            <a:spAutoFit/>
          </a:bodyPr>
          <a:lstStyle/>
          <a:p>
            <a:r>
              <a:rPr lang="en-US" sz="1200" dirty="0" smtClean="0"/>
              <a:t>15%</a:t>
            </a:r>
            <a:endParaRPr lang="en-US" sz="1200" dirty="0"/>
          </a:p>
        </p:txBody>
      </p:sp>
      <p:sp>
        <p:nvSpPr>
          <p:cNvPr id="11" name="TextBox 10"/>
          <p:cNvSpPr txBox="1"/>
          <p:nvPr/>
        </p:nvSpPr>
        <p:spPr>
          <a:xfrm>
            <a:off x="7162800" y="2201618"/>
            <a:ext cx="686644" cy="276999"/>
          </a:xfrm>
          <a:prstGeom prst="rect">
            <a:avLst/>
          </a:prstGeom>
          <a:noFill/>
          <a:ln w="6350" cmpd="sng">
            <a:noFill/>
          </a:ln>
        </p:spPr>
        <p:txBody>
          <a:bodyPr wrap="square" rtlCol="0">
            <a:spAutoFit/>
          </a:bodyPr>
          <a:lstStyle/>
          <a:p>
            <a:r>
              <a:rPr lang="en-US" sz="1200" dirty="0" smtClean="0"/>
              <a:t>14%</a:t>
            </a:r>
            <a:endParaRPr lang="en-US" sz="1200" dirty="0"/>
          </a:p>
        </p:txBody>
      </p:sp>
      <p:cxnSp>
        <p:nvCxnSpPr>
          <p:cNvPr id="21" name="Straight Connector 20"/>
          <p:cNvCxnSpPr/>
          <p:nvPr/>
        </p:nvCxnSpPr>
        <p:spPr>
          <a:xfrm>
            <a:off x="4715933" y="2242520"/>
            <a:ext cx="486834"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861982" y="2443035"/>
            <a:ext cx="340785" cy="4635"/>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202767" y="2242520"/>
            <a:ext cx="0" cy="200515"/>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082366" y="2249840"/>
            <a:ext cx="531284"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236881" y="2443035"/>
            <a:ext cx="376769" cy="4635"/>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13650" y="2242520"/>
            <a:ext cx="0" cy="20515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371850" y="3213101"/>
            <a:ext cx="787400" cy="9461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287306" y="3485048"/>
            <a:ext cx="0" cy="383395"/>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pic>
        <p:nvPicPr>
          <p:cNvPr id="24" name="Picture 23" descr="Figure2_OlsonandRoberts.pdf"/>
          <p:cNvPicPr>
            <a:picLocks noChangeAspect="1"/>
          </p:cNvPicPr>
          <p:nvPr/>
        </p:nvPicPr>
        <p:blipFill rotWithShape="1">
          <a:blip r:embed="rId3">
            <a:extLst>
              <a:ext uri="{28A0092B-C50C-407E-A947-70E740481C1C}">
                <a14:useLocalDpi xmlns:a14="http://schemas.microsoft.com/office/drawing/2010/main" val="0"/>
              </a:ext>
            </a:extLst>
          </a:blip>
          <a:srcRect l="32069" t="36309" r="57127" b="49916"/>
          <a:stretch/>
        </p:blipFill>
        <p:spPr>
          <a:xfrm>
            <a:off x="2940050" y="3155951"/>
            <a:ext cx="863600" cy="850900"/>
          </a:xfrm>
          <a:prstGeom prst="rect">
            <a:avLst/>
          </a:prstGeom>
          <a:ln w="12700" cmpd="sng">
            <a:noFill/>
          </a:ln>
        </p:spPr>
      </p:pic>
      <p:sp>
        <p:nvSpPr>
          <p:cNvPr id="6" name="TextBox 5"/>
          <p:cNvSpPr txBox="1"/>
          <p:nvPr/>
        </p:nvSpPr>
        <p:spPr>
          <a:xfrm>
            <a:off x="3556000" y="3439628"/>
            <a:ext cx="844549" cy="430887"/>
          </a:xfrm>
          <a:prstGeom prst="rect">
            <a:avLst/>
          </a:prstGeom>
          <a:noFill/>
        </p:spPr>
        <p:txBody>
          <a:bodyPr wrap="square" rtlCol="0">
            <a:spAutoFit/>
          </a:bodyPr>
          <a:lstStyle/>
          <a:p>
            <a:r>
              <a:rPr lang="en-US" sz="2200" dirty="0" smtClean="0"/>
              <a:t>35%</a:t>
            </a:r>
            <a:endParaRPr lang="en-US" sz="2200" dirty="0"/>
          </a:p>
        </p:txBody>
      </p:sp>
      <p:cxnSp>
        <p:nvCxnSpPr>
          <p:cNvPr id="13" name="Straight Connector 12"/>
          <p:cNvCxnSpPr/>
          <p:nvPr/>
        </p:nvCxnSpPr>
        <p:spPr>
          <a:xfrm>
            <a:off x="3395132" y="3485048"/>
            <a:ext cx="892174"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536950" y="3868443"/>
            <a:ext cx="750356"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72354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 Genome-wide methylation</a:t>
            </a:r>
            <a:endParaRPr lang="en-US" dirty="0"/>
          </a:p>
        </p:txBody>
      </p:sp>
      <p:sp>
        <p:nvSpPr>
          <p:cNvPr id="3" name="Content Placeholder 2"/>
          <p:cNvSpPr>
            <a:spLocks noGrp="1"/>
          </p:cNvSpPr>
          <p:nvPr>
            <p:ph idx="1"/>
          </p:nvPr>
        </p:nvSpPr>
        <p:spPr/>
        <p:txBody>
          <a:bodyPr/>
          <a:lstStyle/>
          <a:p>
            <a:r>
              <a:rPr lang="en-US" dirty="0"/>
              <a:t>Overall 15% genome methylation</a:t>
            </a:r>
          </a:p>
          <a:p>
            <a:r>
              <a:rPr lang="en-US" dirty="0" smtClean="0"/>
              <a:t>Methylation </a:t>
            </a:r>
            <a:r>
              <a:rPr lang="en-US" dirty="0"/>
              <a:t>primarily in </a:t>
            </a:r>
            <a:r>
              <a:rPr lang="en-US" dirty="0" smtClean="0"/>
              <a:t>genes</a:t>
            </a:r>
            <a:endParaRPr lang="en-US" dirty="0"/>
          </a:p>
          <a:p>
            <a:endParaRPr lang="en-US" dirty="0"/>
          </a:p>
        </p:txBody>
      </p:sp>
    </p:spTree>
    <p:extLst>
      <p:ext uri="{BB962C8B-B14F-4D97-AF65-F5344CB8AC3E}">
        <p14:creationId xmlns:p14="http://schemas.microsoft.com/office/powerpoint/2010/main" val="6110249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Methylation and expression</a:t>
            </a:r>
            <a:endParaRPr lang="en-US" dirty="0"/>
          </a:p>
        </p:txBody>
      </p:sp>
      <p:sp>
        <p:nvSpPr>
          <p:cNvPr id="3" name="Content Placeholder 2"/>
          <p:cNvSpPr>
            <a:spLocks noGrp="1"/>
          </p:cNvSpPr>
          <p:nvPr>
            <p:ph idx="1"/>
          </p:nvPr>
        </p:nvSpPr>
        <p:spPr>
          <a:xfrm>
            <a:off x="549275" y="1444533"/>
            <a:ext cx="8042276" cy="4343400"/>
          </a:xfrm>
        </p:spPr>
        <p:txBody>
          <a:bodyPr/>
          <a:lstStyle/>
          <a:p>
            <a:endParaRPr lang="en-US"/>
          </a:p>
        </p:txBody>
      </p:sp>
    </p:spTree>
    <p:extLst>
      <p:ext uri="{BB962C8B-B14F-4D97-AF65-F5344CB8AC3E}">
        <p14:creationId xmlns:p14="http://schemas.microsoft.com/office/powerpoint/2010/main" val="21796027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Methylation and expression</a:t>
            </a:r>
            <a:endParaRPr lang="en-US" dirty="0"/>
          </a:p>
        </p:txBody>
      </p:sp>
      <p:pic>
        <p:nvPicPr>
          <p:cNvPr id="4" name="Picture 3" descr="Figure3_OlsonandRoberts.pdf"/>
          <p:cNvPicPr>
            <a:picLocks noChangeAspect="1"/>
          </p:cNvPicPr>
          <p:nvPr/>
        </p:nvPicPr>
        <p:blipFill rotWithShape="1">
          <a:blip r:embed="rId3">
            <a:extLst>
              <a:ext uri="{28A0092B-C50C-407E-A947-70E740481C1C}">
                <a14:useLocalDpi xmlns:a14="http://schemas.microsoft.com/office/drawing/2010/main" val="0"/>
              </a:ext>
            </a:extLst>
          </a:blip>
          <a:srcRect l="14873" t="7438" r="51430" b="6490"/>
          <a:stretch/>
        </p:blipFill>
        <p:spPr>
          <a:xfrm>
            <a:off x="2854418" y="1433032"/>
            <a:ext cx="2637433" cy="5205744"/>
          </a:xfrm>
          <a:prstGeom prst="rect">
            <a:avLst/>
          </a:prstGeom>
          <a:ln w="12700" cmpd="sng">
            <a:noFill/>
          </a:ln>
        </p:spPr>
      </p:pic>
      <p:sp>
        <p:nvSpPr>
          <p:cNvPr id="5" name="TextBox 4"/>
          <p:cNvSpPr txBox="1"/>
          <p:nvPr/>
        </p:nvSpPr>
        <p:spPr>
          <a:xfrm>
            <a:off x="3699322" y="6581001"/>
            <a:ext cx="3610458" cy="276999"/>
          </a:xfrm>
          <a:prstGeom prst="rect">
            <a:avLst/>
          </a:prstGeom>
          <a:noFill/>
        </p:spPr>
        <p:txBody>
          <a:bodyPr wrap="square" rtlCol="0">
            <a:spAutoFit/>
          </a:bodyPr>
          <a:lstStyle/>
          <a:p>
            <a:r>
              <a:rPr lang="en-US" sz="1200" dirty="0" smtClean="0"/>
              <a:t>Source: Olson and Roberts 2014</a:t>
            </a:r>
            <a:endParaRPr lang="en-US" sz="1200" dirty="0"/>
          </a:p>
        </p:txBody>
      </p:sp>
      <p:sp>
        <p:nvSpPr>
          <p:cNvPr id="3" name="Rectangle 2"/>
          <p:cNvSpPr/>
          <p:nvPr/>
        </p:nvSpPr>
        <p:spPr>
          <a:xfrm>
            <a:off x="5384800" y="1433032"/>
            <a:ext cx="1993931" cy="520574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Figure3_OlsonandRoberts.pdf"/>
          <p:cNvPicPr>
            <a:picLocks noChangeAspect="1"/>
          </p:cNvPicPr>
          <p:nvPr/>
        </p:nvPicPr>
        <p:blipFill rotWithShape="1">
          <a:blip r:embed="rId3">
            <a:extLst>
              <a:ext uri="{28A0092B-C50C-407E-A947-70E740481C1C}">
                <a14:useLocalDpi xmlns:a14="http://schemas.microsoft.com/office/drawing/2010/main" val="0"/>
              </a:ext>
            </a:extLst>
          </a:blip>
          <a:srcRect l="73395" t="8963" r="2660" b="70249"/>
          <a:stretch/>
        </p:blipFill>
        <p:spPr>
          <a:xfrm>
            <a:off x="5415651" y="1483832"/>
            <a:ext cx="1874180" cy="1257300"/>
          </a:xfrm>
          <a:prstGeom prst="rect">
            <a:avLst/>
          </a:prstGeom>
          <a:ln w="12700" cmpd="sng">
            <a:noFill/>
          </a:ln>
        </p:spPr>
      </p:pic>
      <p:sp>
        <p:nvSpPr>
          <p:cNvPr id="7" name="Rectangle 6"/>
          <p:cNvSpPr/>
          <p:nvPr/>
        </p:nvSpPr>
        <p:spPr>
          <a:xfrm>
            <a:off x="2854418" y="1433032"/>
            <a:ext cx="4524313" cy="5205744"/>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4014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Methylation and expression</a:t>
            </a:r>
            <a:endParaRPr lang="en-US" dirty="0"/>
          </a:p>
        </p:txBody>
      </p:sp>
      <p:sp>
        <p:nvSpPr>
          <p:cNvPr id="35" name="Rectangle 34"/>
          <p:cNvSpPr/>
          <p:nvPr/>
        </p:nvSpPr>
        <p:spPr>
          <a:xfrm>
            <a:off x="2810483" y="2961727"/>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4795971" y="3083531"/>
            <a:ext cx="1558242" cy="369332"/>
          </a:xfrm>
          <a:prstGeom prst="rect">
            <a:avLst/>
          </a:prstGeom>
          <a:noFill/>
        </p:spPr>
        <p:txBody>
          <a:bodyPr wrap="square" rtlCol="0">
            <a:spAutoFit/>
          </a:bodyPr>
          <a:lstStyle/>
          <a:p>
            <a:pPr algn="ctr"/>
            <a:r>
              <a:rPr lang="en-US" dirty="0" smtClean="0"/>
              <a:t>Gene</a:t>
            </a:r>
            <a:endParaRPr lang="en-US" dirty="0"/>
          </a:p>
        </p:txBody>
      </p:sp>
      <p:sp>
        <p:nvSpPr>
          <p:cNvPr id="37" name="Bent-Up Arrow 36"/>
          <p:cNvSpPr/>
          <p:nvPr/>
        </p:nvSpPr>
        <p:spPr>
          <a:xfrm rot="5400000" flipH="1">
            <a:off x="5152153" y="1913711"/>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quot;No&quot; Symbol 55"/>
          <p:cNvSpPr/>
          <p:nvPr/>
        </p:nvSpPr>
        <p:spPr>
          <a:xfrm>
            <a:off x="5238245" y="2279999"/>
            <a:ext cx="402864" cy="396388"/>
          </a:xfrm>
          <a:prstGeom prst="noSmoking">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TextBox 56"/>
          <p:cNvSpPr txBox="1"/>
          <p:nvPr/>
        </p:nvSpPr>
        <p:spPr>
          <a:xfrm>
            <a:off x="2800386" y="3099152"/>
            <a:ext cx="1860403" cy="369332"/>
          </a:xfrm>
          <a:prstGeom prst="rect">
            <a:avLst/>
          </a:prstGeom>
          <a:noFill/>
        </p:spPr>
        <p:txBody>
          <a:bodyPr wrap="square" rtlCol="0">
            <a:spAutoFit/>
          </a:bodyPr>
          <a:lstStyle/>
          <a:p>
            <a:r>
              <a:rPr lang="en-US" dirty="0" smtClean="0">
                <a:solidFill>
                  <a:schemeClr val="tx1">
                    <a:lumMod val="50000"/>
                    <a:lumOff val="50000"/>
                  </a:schemeClr>
                </a:solidFill>
              </a:rPr>
              <a:t>Vertebrate</a:t>
            </a:r>
            <a:endParaRPr lang="en-US" dirty="0">
              <a:solidFill>
                <a:schemeClr val="tx1">
                  <a:lumMod val="50000"/>
                  <a:lumOff val="50000"/>
                </a:schemeClr>
              </a:solidFill>
            </a:endParaRPr>
          </a:p>
        </p:txBody>
      </p:sp>
      <p:sp>
        <p:nvSpPr>
          <p:cNvPr id="58" name="TextBox 57"/>
          <p:cNvSpPr txBox="1"/>
          <p:nvPr/>
        </p:nvSpPr>
        <p:spPr>
          <a:xfrm>
            <a:off x="6237035" y="2237214"/>
            <a:ext cx="1558242" cy="646331"/>
          </a:xfrm>
          <a:prstGeom prst="rect">
            <a:avLst/>
          </a:prstGeom>
          <a:noFill/>
        </p:spPr>
        <p:txBody>
          <a:bodyPr wrap="square" rtlCol="0">
            <a:spAutoFit/>
          </a:bodyPr>
          <a:lstStyle/>
          <a:p>
            <a:r>
              <a:rPr lang="en-US" dirty="0" smtClean="0"/>
              <a:t>Decreased Expression</a:t>
            </a:r>
            <a:endParaRPr lang="en-US" dirty="0"/>
          </a:p>
        </p:txBody>
      </p:sp>
      <p:sp>
        <p:nvSpPr>
          <p:cNvPr id="59" name="Rectangle 58"/>
          <p:cNvSpPr/>
          <p:nvPr/>
        </p:nvSpPr>
        <p:spPr>
          <a:xfrm>
            <a:off x="2810484" y="2961727"/>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284322" y="2252764"/>
            <a:ext cx="779121" cy="397804"/>
          </a:xfrm>
          <a:prstGeom prst="ellipse">
            <a:avLst/>
          </a:prstGeom>
          <a:solidFill>
            <a:srgbClr val="FF6666"/>
          </a:solidFill>
          <a:ln>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2476434" y="2279999"/>
            <a:ext cx="554990" cy="338554"/>
          </a:xfrm>
          <a:prstGeom prst="rect">
            <a:avLst/>
          </a:prstGeom>
          <a:noFill/>
        </p:spPr>
        <p:txBody>
          <a:bodyPr wrap="square" rtlCol="0">
            <a:spAutoFit/>
          </a:bodyPr>
          <a:lstStyle/>
          <a:p>
            <a:r>
              <a:rPr lang="en-US" sz="1600" dirty="0" smtClean="0"/>
              <a:t>TF</a:t>
            </a:r>
            <a:endParaRPr lang="en-US" sz="1600" dirty="0"/>
          </a:p>
        </p:txBody>
      </p:sp>
      <p:grpSp>
        <p:nvGrpSpPr>
          <p:cNvPr id="62" name="Group 61"/>
          <p:cNvGrpSpPr/>
          <p:nvPr/>
        </p:nvGrpSpPr>
        <p:grpSpPr>
          <a:xfrm>
            <a:off x="2765235" y="2659528"/>
            <a:ext cx="384224" cy="338554"/>
            <a:chOff x="6286333" y="3440079"/>
            <a:chExt cx="384224" cy="338554"/>
          </a:xfrm>
        </p:grpSpPr>
        <p:sp>
          <p:nvSpPr>
            <p:cNvPr id="63" name="Oval 6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65" name="Group 64"/>
          <p:cNvGrpSpPr/>
          <p:nvPr/>
        </p:nvGrpSpPr>
        <p:grpSpPr>
          <a:xfrm>
            <a:off x="3094177" y="2659528"/>
            <a:ext cx="384224" cy="338554"/>
            <a:chOff x="6286333" y="3440079"/>
            <a:chExt cx="384224" cy="338554"/>
          </a:xfrm>
        </p:grpSpPr>
        <p:sp>
          <p:nvSpPr>
            <p:cNvPr id="66" name="Oval 6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68" name="Group 67"/>
          <p:cNvGrpSpPr/>
          <p:nvPr/>
        </p:nvGrpSpPr>
        <p:grpSpPr>
          <a:xfrm>
            <a:off x="3423119" y="2659528"/>
            <a:ext cx="384224" cy="338554"/>
            <a:chOff x="6286333" y="3440079"/>
            <a:chExt cx="384224" cy="338554"/>
          </a:xfrm>
        </p:grpSpPr>
        <p:sp>
          <p:nvSpPr>
            <p:cNvPr id="69" name="Oval 6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Tree>
    <p:extLst>
      <p:ext uri="{BB962C8B-B14F-4D97-AF65-F5344CB8AC3E}">
        <p14:creationId xmlns:p14="http://schemas.microsoft.com/office/powerpoint/2010/main" val="32753119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1"/>
          <p:cNvSpPr>
            <a:spLocks noGrp="1"/>
          </p:cNvSpPr>
          <p:nvPr>
            <p:ph type="title"/>
          </p:nvPr>
        </p:nvSpPr>
        <p:spPr>
          <a:xfrm>
            <a:off x="549275" y="107576"/>
            <a:ext cx="8042276" cy="1336956"/>
          </a:xfrm>
        </p:spPr>
        <p:txBody>
          <a:bodyPr>
            <a:normAutofit fontScale="90000"/>
          </a:bodyPr>
          <a:lstStyle/>
          <a:p>
            <a:r>
              <a:rPr lang="en-US" dirty="0" smtClean="0"/>
              <a:t>I. Methylation and expression</a:t>
            </a:r>
            <a:endParaRPr lang="en-US" dirty="0"/>
          </a:p>
        </p:txBody>
      </p:sp>
      <p:sp>
        <p:nvSpPr>
          <p:cNvPr id="82" name="Rectangle 81"/>
          <p:cNvSpPr/>
          <p:nvPr/>
        </p:nvSpPr>
        <p:spPr>
          <a:xfrm>
            <a:off x="2810483" y="2961727"/>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4795971" y="3083531"/>
            <a:ext cx="1558242" cy="369332"/>
          </a:xfrm>
          <a:prstGeom prst="rect">
            <a:avLst/>
          </a:prstGeom>
          <a:noFill/>
        </p:spPr>
        <p:txBody>
          <a:bodyPr wrap="square" rtlCol="0">
            <a:spAutoFit/>
          </a:bodyPr>
          <a:lstStyle/>
          <a:p>
            <a:pPr algn="ctr"/>
            <a:r>
              <a:rPr lang="en-US" dirty="0" smtClean="0"/>
              <a:t>Gene</a:t>
            </a:r>
            <a:endParaRPr lang="en-US" dirty="0"/>
          </a:p>
        </p:txBody>
      </p:sp>
      <p:sp>
        <p:nvSpPr>
          <p:cNvPr id="85" name="Bent-Up Arrow 84"/>
          <p:cNvSpPr/>
          <p:nvPr/>
        </p:nvSpPr>
        <p:spPr>
          <a:xfrm rot="5400000" flipH="1">
            <a:off x="5152153" y="1913711"/>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quot;No&quot; Symbol 94"/>
          <p:cNvSpPr/>
          <p:nvPr/>
        </p:nvSpPr>
        <p:spPr>
          <a:xfrm>
            <a:off x="5238245" y="2279999"/>
            <a:ext cx="402864" cy="396388"/>
          </a:xfrm>
          <a:prstGeom prst="noSmoking">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6" name="TextBox 95"/>
          <p:cNvSpPr txBox="1"/>
          <p:nvPr/>
        </p:nvSpPr>
        <p:spPr>
          <a:xfrm>
            <a:off x="2800386" y="3099152"/>
            <a:ext cx="1860403" cy="369332"/>
          </a:xfrm>
          <a:prstGeom prst="rect">
            <a:avLst/>
          </a:prstGeom>
          <a:noFill/>
        </p:spPr>
        <p:txBody>
          <a:bodyPr wrap="square" rtlCol="0">
            <a:spAutoFit/>
          </a:bodyPr>
          <a:lstStyle/>
          <a:p>
            <a:r>
              <a:rPr lang="en-US" dirty="0" smtClean="0">
                <a:solidFill>
                  <a:schemeClr val="tx1">
                    <a:lumMod val="50000"/>
                    <a:lumOff val="50000"/>
                  </a:schemeClr>
                </a:solidFill>
              </a:rPr>
              <a:t>Vertebrate</a:t>
            </a:r>
            <a:endParaRPr lang="en-US" dirty="0">
              <a:solidFill>
                <a:schemeClr val="tx1">
                  <a:lumMod val="50000"/>
                  <a:lumOff val="50000"/>
                </a:schemeClr>
              </a:solidFill>
            </a:endParaRPr>
          </a:p>
        </p:txBody>
      </p:sp>
      <p:sp>
        <p:nvSpPr>
          <p:cNvPr id="97" name="TextBox 96"/>
          <p:cNvSpPr txBox="1"/>
          <p:nvPr/>
        </p:nvSpPr>
        <p:spPr>
          <a:xfrm>
            <a:off x="6237035" y="2237214"/>
            <a:ext cx="1558242" cy="646331"/>
          </a:xfrm>
          <a:prstGeom prst="rect">
            <a:avLst/>
          </a:prstGeom>
          <a:noFill/>
        </p:spPr>
        <p:txBody>
          <a:bodyPr wrap="square" rtlCol="0">
            <a:spAutoFit/>
          </a:bodyPr>
          <a:lstStyle/>
          <a:p>
            <a:r>
              <a:rPr lang="en-US" dirty="0" smtClean="0"/>
              <a:t>Decreased Expression</a:t>
            </a:r>
            <a:endParaRPr lang="en-US" dirty="0"/>
          </a:p>
        </p:txBody>
      </p:sp>
      <p:sp>
        <p:nvSpPr>
          <p:cNvPr id="98" name="Rectangle 97"/>
          <p:cNvSpPr/>
          <p:nvPr/>
        </p:nvSpPr>
        <p:spPr>
          <a:xfrm>
            <a:off x="2810484" y="2961727"/>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2284322" y="2252764"/>
            <a:ext cx="779121" cy="397804"/>
          </a:xfrm>
          <a:prstGeom prst="ellipse">
            <a:avLst/>
          </a:prstGeom>
          <a:solidFill>
            <a:srgbClr val="FF6666"/>
          </a:solidFill>
          <a:ln>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2476434" y="2279999"/>
            <a:ext cx="554990" cy="338554"/>
          </a:xfrm>
          <a:prstGeom prst="rect">
            <a:avLst/>
          </a:prstGeom>
          <a:noFill/>
        </p:spPr>
        <p:txBody>
          <a:bodyPr wrap="square" rtlCol="0">
            <a:spAutoFit/>
          </a:bodyPr>
          <a:lstStyle/>
          <a:p>
            <a:r>
              <a:rPr lang="en-US" sz="1600" dirty="0" smtClean="0"/>
              <a:t>TF</a:t>
            </a:r>
            <a:endParaRPr lang="en-US" sz="1600" dirty="0"/>
          </a:p>
        </p:txBody>
      </p:sp>
      <p:grpSp>
        <p:nvGrpSpPr>
          <p:cNvPr id="101" name="Group 100"/>
          <p:cNvGrpSpPr/>
          <p:nvPr/>
        </p:nvGrpSpPr>
        <p:grpSpPr>
          <a:xfrm>
            <a:off x="2765235" y="2659528"/>
            <a:ext cx="384224" cy="338554"/>
            <a:chOff x="6286333" y="3440079"/>
            <a:chExt cx="384224" cy="338554"/>
          </a:xfrm>
        </p:grpSpPr>
        <p:sp>
          <p:nvSpPr>
            <p:cNvPr id="102" name="Oval 10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04" name="Group 103"/>
          <p:cNvGrpSpPr/>
          <p:nvPr/>
        </p:nvGrpSpPr>
        <p:grpSpPr>
          <a:xfrm>
            <a:off x="3094177" y="2659528"/>
            <a:ext cx="384224" cy="338554"/>
            <a:chOff x="6286333" y="3440079"/>
            <a:chExt cx="384224" cy="338554"/>
          </a:xfrm>
        </p:grpSpPr>
        <p:sp>
          <p:nvSpPr>
            <p:cNvPr id="105" name="Oval 10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07" name="Group 106"/>
          <p:cNvGrpSpPr/>
          <p:nvPr/>
        </p:nvGrpSpPr>
        <p:grpSpPr>
          <a:xfrm>
            <a:off x="3423119" y="2659528"/>
            <a:ext cx="384224" cy="338554"/>
            <a:chOff x="6286333" y="3440079"/>
            <a:chExt cx="384224" cy="338554"/>
          </a:xfrm>
        </p:grpSpPr>
        <p:sp>
          <p:nvSpPr>
            <p:cNvPr id="108" name="Oval 10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TextBox 10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10" name="Rectangle 109"/>
          <p:cNvSpPr/>
          <p:nvPr/>
        </p:nvSpPr>
        <p:spPr>
          <a:xfrm>
            <a:off x="2812995" y="4967547"/>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a:off x="4798483" y="5089351"/>
            <a:ext cx="1558242" cy="369332"/>
          </a:xfrm>
          <a:prstGeom prst="rect">
            <a:avLst/>
          </a:prstGeom>
          <a:noFill/>
        </p:spPr>
        <p:txBody>
          <a:bodyPr wrap="square" rtlCol="0">
            <a:spAutoFit/>
          </a:bodyPr>
          <a:lstStyle/>
          <a:p>
            <a:pPr algn="ctr"/>
            <a:r>
              <a:rPr lang="en-US" dirty="0" smtClean="0"/>
              <a:t>Gene</a:t>
            </a:r>
            <a:endParaRPr lang="en-US" dirty="0"/>
          </a:p>
        </p:txBody>
      </p:sp>
      <p:sp>
        <p:nvSpPr>
          <p:cNvPr id="121" name="Bent-Up Arrow 120"/>
          <p:cNvSpPr/>
          <p:nvPr/>
        </p:nvSpPr>
        <p:spPr>
          <a:xfrm rot="5400000" flipH="1">
            <a:off x="5154665" y="3919531"/>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2805513" y="5121929"/>
            <a:ext cx="1860403" cy="369332"/>
          </a:xfrm>
          <a:prstGeom prst="rect">
            <a:avLst/>
          </a:prstGeom>
          <a:noFill/>
        </p:spPr>
        <p:txBody>
          <a:bodyPr wrap="square" rtlCol="0">
            <a:spAutoFit/>
          </a:bodyPr>
          <a:lstStyle/>
          <a:p>
            <a:r>
              <a:rPr lang="en-US" dirty="0" smtClean="0">
                <a:solidFill>
                  <a:srgbClr val="7F7F7F"/>
                </a:solidFill>
              </a:rPr>
              <a:t>Invertebrate</a:t>
            </a:r>
            <a:endParaRPr lang="en-US" dirty="0">
              <a:solidFill>
                <a:srgbClr val="7F7F7F"/>
              </a:solidFill>
            </a:endParaRPr>
          </a:p>
        </p:txBody>
      </p:sp>
      <p:sp>
        <p:nvSpPr>
          <p:cNvPr id="124" name="Rectangle 123"/>
          <p:cNvSpPr/>
          <p:nvPr/>
        </p:nvSpPr>
        <p:spPr>
          <a:xfrm>
            <a:off x="2811660" y="4974071"/>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284322" y="4273029"/>
            <a:ext cx="779121" cy="397804"/>
          </a:xfrm>
          <a:prstGeom prst="ellipse">
            <a:avLst/>
          </a:prstGeom>
          <a:solidFill>
            <a:srgbClr val="FF6666"/>
          </a:solidFill>
          <a:ln>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2476434" y="4300264"/>
            <a:ext cx="554990" cy="338554"/>
          </a:xfrm>
          <a:prstGeom prst="rect">
            <a:avLst/>
          </a:prstGeom>
          <a:noFill/>
        </p:spPr>
        <p:txBody>
          <a:bodyPr wrap="square" rtlCol="0">
            <a:spAutoFit/>
          </a:bodyPr>
          <a:lstStyle/>
          <a:p>
            <a:r>
              <a:rPr lang="en-US" sz="1600" dirty="0" smtClean="0"/>
              <a:t>TF</a:t>
            </a:r>
            <a:endParaRPr lang="en-US" sz="1600" dirty="0"/>
          </a:p>
        </p:txBody>
      </p:sp>
      <p:grpSp>
        <p:nvGrpSpPr>
          <p:cNvPr id="40" name="Group 39"/>
          <p:cNvGrpSpPr/>
          <p:nvPr/>
        </p:nvGrpSpPr>
        <p:grpSpPr>
          <a:xfrm>
            <a:off x="2765235" y="4679793"/>
            <a:ext cx="384224" cy="338554"/>
            <a:chOff x="6286333" y="3440079"/>
            <a:chExt cx="384224" cy="338554"/>
          </a:xfrm>
        </p:grpSpPr>
        <p:sp>
          <p:nvSpPr>
            <p:cNvPr id="41" name="Oval 4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43" name="Group 42"/>
          <p:cNvGrpSpPr/>
          <p:nvPr/>
        </p:nvGrpSpPr>
        <p:grpSpPr>
          <a:xfrm>
            <a:off x="3094177" y="4679793"/>
            <a:ext cx="384224" cy="338554"/>
            <a:chOff x="6286333" y="3440079"/>
            <a:chExt cx="384224" cy="338554"/>
          </a:xfrm>
        </p:grpSpPr>
        <p:sp>
          <p:nvSpPr>
            <p:cNvPr id="44" name="Oval 4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46" name="Group 45"/>
          <p:cNvGrpSpPr/>
          <p:nvPr/>
        </p:nvGrpSpPr>
        <p:grpSpPr>
          <a:xfrm>
            <a:off x="3423119" y="4679793"/>
            <a:ext cx="384224" cy="338554"/>
            <a:chOff x="6286333" y="3440079"/>
            <a:chExt cx="384224" cy="338554"/>
          </a:xfrm>
        </p:grpSpPr>
        <p:sp>
          <p:nvSpPr>
            <p:cNvPr id="47" name="Oval 4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Tree>
    <p:extLst>
      <p:ext uri="{BB962C8B-B14F-4D97-AF65-F5344CB8AC3E}">
        <p14:creationId xmlns:p14="http://schemas.microsoft.com/office/powerpoint/2010/main" val="3184977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Methylation and expression</a:t>
            </a:r>
            <a:endParaRPr lang="en-US" dirty="0"/>
          </a:p>
        </p:txBody>
      </p:sp>
      <p:sp>
        <p:nvSpPr>
          <p:cNvPr id="3" name="Content Placeholder 2"/>
          <p:cNvSpPr>
            <a:spLocks noGrp="1"/>
          </p:cNvSpPr>
          <p:nvPr>
            <p:ph idx="1"/>
          </p:nvPr>
        </p:nvSpPr>
        <p:spPr>
          <a:xfrm>
            <a:off x="549275" y="1444533"/>
            <a:ext cx="8042276" cy="4343400"/>
          </a:xfrm>
        </p:spPr>
        <p:txBody>
          <a:bodyPr/>
          <a:lstStyle/>
          <a:p>
            <a:endParaRPr lang="en-US" dirty="0"/>
          </a:p>
        </p:txBody>
      </p:sp>
      <p:pic>
        <p:nvPicPr>
          <p:cNvPr id="4" name="Picture 3" descr="Figure3_OlsonandRoberts.pdf"/>
          <p:cNvPicPr>
            <a:picLocks noChangeAspect="1"/>
          </p:cNvPicPr>
          <p:nvPr/>
        </p:nvPicPr>
        <p:blipFill rotWithShape="1">
          <a:blip r:embed="rId3">
            <a:extLst>
              <a:ext uri="{28A0092B-C50C-407E-A947-70E740481C1C}">
                <a14:useLocalDpi xmlns:a14="http://schemas.microsoft.com/office/drawing/2010/main" val="0"/>
              </a:ext>
            </a:extLst>
          </a:blip>
          <a:srcRect l="14873" t="7438" r="75282" b="6490"/>
          <a:stretch/>
        </p:blipFill>
        <p:spPr>
          <a:xfrm>
            <a:off x="2667000" y="1444530"/>
            <a:ext cx="770533" cy="5205744"/>
          </a:xfrm>
          <a:prstGeom prst="rect">
            <a:avLst/>
          </a:prstGeom>
          <a:ln w="12700" cmpd="sng">
            <a:noFill/>
          </a:ln>
        </p:spPr>
      </p:pic>
      <p:sp>
        <p:nvSpPr>
          <p:cNvPr id="5" name="TextBox 4"/>
          <p:cNvSpPr txBox="1"/>
          <p:nvPr/>
        </p:nvSpPr>
        <p:spPr>
          <a:xfrm>
            <a:off x="3028051" y="6600676"/>
            <a:ext cx="3610458" cy="276999"/>
          </a:xfrm>
          <a:prstGeom prst="rect">
            <a:avLst/>
          </a:prstGeom>
          <a:noFill/>
        </p:spPr>
        <p:txBody>
          <a:bodyPr wrap="square" rtlCol="0">
            <a:spAutoFit/>
          </a:bodyPr>
          <a:lstStyle/>
          <a:p>
            <a:pPr algn="ctr"/>
            <a:r>
              <a:rPr lang="en-US" sz="1200" dirty="0" smtClean="0"/>
              <a:t>Source: Olson and Roberts 2014</a:t>
            </a:r>
            <a:endParaRPr lang="en-US" sz="1200" dirty="0"/>
          </a:p>
        </p:txBody>
      </p:sp>
      <p:pic>
        <p:nvPicPr>
          <p:cNvPr id="6" name="Picture 5" descr="Figure3_OlsonandRoberts.pdf"/>
          <p:cNvPicPr>
            <a:picLocks noChangeAspect="1"/>
          </p:cNvPicPr>
          <p:nvPr/>
        </p:nvPicPr>
        <p:blipFill rotWithShape="1">
          <a:blip r:embed="rId3">
            <a:extLst>
              <a:ext uri="{28A0092B-C50C-407E-A947-70E740481C1C}">
                <a14:useLocalDpi xmlns:a14="http://schemas.microsoft.com/office/drawing/2010/main" val="0"/>
              </a:ext>
            </a:extLst>
          </a:blip>
          <a:srcRect l="50487" t="7438" r="2242" b="6490"/>
          <a:stretch/>
        </p:blipFill>
        <p:spPr>
          <a:xfrm>
            <a:off x="3424832" y="1444531"/>
            <a:ext cx="3699867" cy="5205744"/>
          </a:xfrm>
          <a:prstGeom prst="rect">
            <a:avLst/>
          </a:prstGeom>
          <a:ln w="12700" cmpd="sng">
            <a:noFill/>
          </a:ln>
        </p:spPr>
      </p:pic>
      <p:sp>
        <p:nvSpPr>
          <p:cNvPr id="7" name="Rectangle 6"/>
          <p:cNvSpPr/>
          <p:nvPr/>
        </p:nvSpPr>
        <p:spPr>
          <a:xfrm>
            <a:off x="2667000" y="1444533"/>
            <a:ext cx="4457699" cy="5205741"/>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7957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Epigenetics</a:t>
            </a:r>
            <a:endParaRPr lang="en-US" dirty="0"/>
          </a:p>
        </p:txBody>
      </p:sp>
      <p:sp>
        <p:nvSpPr>
          <p:cNvPr id="3" name="Content Placeholder 2"/>
          <p:cNvSpPr>
            <a:spLocks noGrp="1"/>
          </p:cNvSpPr>
          <p:nvPr>
            <p:ph idx="1"/>
          </p:nvPr>
        </p:nvSpPr>
        <p:spPr>
          <a:xfrm>
            <a:off x="349700" y="2213034"/>
            <a:ext cx="3245122" cy="4525963"/>
          </a:xfrm>
        </p:spPr>
        <p:txBody>
          <a:bodyPr/>
          <a:lstStyle/>
          <a:p>
            <a:r>
              <a:rPr lang="en-US" dirty="0" err="1" smtClean="0"/>
              <a:t>Epi</a:t>
            </a:r>
            <a:r>
              <a:rPr lang="en-US" dirty="0" smtClean="0"/>
              <a:t> = “at, upon”</a:t>
            </a:r>
          </a:p>
          <a:p>
            <a:r>
              <a:rPr lang="en-US" b="1" dirty="0" smtClean="0"/>
              <a:t>Epigenetics</a:t>
            </a:r>
            <a:r>
              <a:rPr lang="en-US" dirty="0" smtClean="0"/>
              <a:t> describes modifications to our genetic material that changes genome functions</a:t>
            </a:r>
          </a:p>
        </p:txBody>
      </p:sp>
      <p:sp>
        <p:nvSpPr>
          <p:cNvPr id="5" name="TextBox 4"/>
          <p:cNvSpPr txBox="1"/>
          <p:nvPr/>
        </p:nvSpPr>
        <p:spPr>
          <a:xfrm>
            <a:off x="3506808" y="5788343"/>
            <a:ext cx="5549178" cy="246221"/>
          </a:xfrm>
          <a:prstGeom prst="rect">
            <a:avLst/>
          </a:prstGeom>
          <a:noFill/>
        </p:spPr>
        <p:txBody>
          <a:bodyPr wrap="square" rtlCol="0">
            <a:spAutoFit/>
          </a:bodyPr>
          <a:lstStyle/>
          <a:p>
            <a:r>
              <a:rPr lang="en-US" sz="1000" dirty="0"/>
              <a:t>Source: http://</a:t>
            </a:r>
            <a:r>
              <a:rPr lang="en-US" sz="1000" dirty="0" err="1"/>
              <a:t>episona.com</a:t>
            </a:r>
            <a:r>
              <a:rPr lang="en-US" sz="1000" dirty="0"/>
              <a:t>/short-introduction-epigenetics/</a:t>
            </a:r>
          </a:p>
        </p:txBody>
      </p:sp>
      <p:pic>
        <p:nvPicPr>
          <p:cNvPr id="6" name="Picture 5" descr="Mechanisms-of-epigenetic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808" y="2011972"/>
            <a:ext cx="5472008" cy="3800481"/>
          </a:xfrm>
          <a:prstGeom prst="rect">
            <a:avLst/>
          </a:prstGeom>
          <a:ln w="19050" cmpd="sng">
            <a:solidFill>
              <a:schemeClr val="accent3"/>
            </a:solidFill>
          </a:ln>
        </p:spPr>
      </p:pic>
    </p:spTree>
    <p:extLst>
      <p:ext uri="{BB962C8B-B14F-4D97-AF65-F5344CB8AC3E}">
        <p14:creationId xmlns:p14="http://schemas.microsoft.com/office/powerpoint/2010/main" val="5657390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1"/>
          <p:cNvSpPr>
            <a:spLocks noGrp="1"/>
          </p:cNvSpPr>
          <p:nvPr>
            <p:ph type="title"/>
          </p:nvPr>
        </p:nvSpPr>
        <p:spPr>
          <a:xfrm>
            <a:off x="549275" y="107576"/>
            <a:ext cx="8042276" cy="1336956"/>
          </a:xfrm>
        </p:spPr>
        <p:txBody>
          <a:bodyPr>
            <a:normAutofit fontScale="90000"/>
          </a:bodyPr>
          <a:lstStyle/>
          <a:p>
            <a:r>
              <a:rPr lang="en-US" dirty="0" smtClean="0"/>
              <a:t>I. Methylation and expression</a:t>
            </a:r>
            <a:endParaRPr lang="en-US" dirty="0"/>
          </a:p>
        </p:txBody>
      </p:sp>
      <p:sp>
        <p:nvSpPr>
          <p:cNvPr id="6" name="Rectangle 5"/>
          <p:cNvSpPr/>
          <p:nvPr/>
        </p:nvSpPr>
        <p:spPr>
          <a:xfrm>
            <a:off x="2783462" y="2837821"/>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768950" y="2959625"/>
            <a:ext cx="1558242" cy="369332"/>
          </a:xfrm>
          <a:prstGeom prst="rect">
            <a:avLst/>
          </a:prstGeom>
          <a:noFill/>
        </p:spPr>
        <p:txBody>
          <a:bodyPr wrap="square" rtlCol="0">
            <a:spAutoFit/>
          </a:bodyPr>
          <a:lstStyle/>
          <a:p>
            <a:pPr algn="ctr"/>
            <a:r>
              <a:rPr lang="en-US" dirty="0" smtClean="0"/>
              <a:t>Gene</a:t>
            </a:r>
            <a:endParaRPr lang="en-US" dirty="0"/>
          </a:p>
        </p:txBody>
      </p:sp>
      <p:grpSp>
        <p:nvGrpSpPr>
          <p:cNvPr id="8" name="Group 7"/>
          <p:cNvGrpSpPr/>
          <p:nvPr/>
        </p:nvGrpSpPr>
        <p:grpSpPr>
          <a:xfrm>
            <a:off x="4822785" y="2538977"/>
            <a:ext cx="384224" cy="338554"/>
            <a:chOff x="6286333" y="3440079"/>
            <a:chExt cx="384224" cy="338554"/>
          </a:xfrm>
        </p:grpSpPr>
        <p:sp>
          <p:nvSpPr>
            <p:cNvPr id="9" name="Oval 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1" name="Group 10"/>
          <p:cNvGrpSpPr/>
          <p:nvPr/>
        </p:nvGrpSpPr>
        <p:grpSpPr>
          <a:xfrm>
            <a:off x="5234107" y="2538977"/>
            <a:ext cx="384224" cy="338554"/>
            <a:chOff x="6286333" y="3440079"/>
            <a:chExt cx="384224" cy="338554"/>
          </a:xfrm>
        </p:grpSpPr>
        <p:sp>
          <p:nvSpPr>
            <p:cNvPr id="12" name="Oval 1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4" name="Group 13"/>
          <p:cNvGrpSpPr/>
          <p:nvPr/>
        </p:nvGrpSpPr>
        <p:grpSpPr>
          <a:xfrm>
            <a:off x="5607329" y="2538977"/>
            <a:ext cx="384224" cy="338554"/>
            <a:chOff x="6286333" y="3440079"/>
            <a:chExt cx="384224" cy="338554"/>
          </a:xfrm>
        </p:grpSpPr>
        <p:sp>
          <p:nvSpPr>
            <p:cNvPr id="15" name="Oval 1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7" name="Bent-Up Arrow 16"/>
          <p:cNvSpPr/>
          <p:nvPr/>
        </p:nvSpPr>
        <p:spPr>
          <a:xfrm rot="5400000" flipH="1">
            <a:off x="5125132" y="1789805"/>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775980" y="2992203"/>
            <a:ext cx="1860403" cy="369332"/>
          </a:xfrm>
          <a:prstGeom prst="rect">
            <a:avLst/>
          </a:prstGeom>
          <a:noFill/>
        </p:spPr>
        <p:txBody>
          <a:bodyPr wrap="square" rtlCol="0">
            <a:spAutoFit/>
          </a:bodyPr>
          <a:lstStyle/>
          <a:p>
            <a:r>
              <a:rPr lang="en-US" dirty="0" smtClean="0">
                <a:solidFill>
                  <a:srgbClr val="7F7F7F"/>
                </a:solidFill>
              </a:rPr>
              <a:t>Invertebrate</a:t>
            </a:r>
            <a:endParaRPr lang="en-US" dirty="0">
              <a:solidFill>
                <a:srgbClr val="7F7F7F"/>
              </a:solidFill>
            </a:endParaRPr>
          </a:p>
        </p:txBody>
      </p:sp>
      <p:sp>
        <p:nvSpPr>
          <p:cNvPr id="19" name="TextBox 18"/>
          <p:cNvSpPr txBox="1"/>
          <p:nvPr/>
        </p:nvSpPr>
        <p:spPr>
          <a:xfrm>
            <a:off x="4973538" y="1906471"/>
            <a:ext cx="1240173" cy="523220"/>
          </a:xfrm>
          <a:prstGeom prst="rect">
            <a:avLst/>
          </a:prstGeom>
          <a:noFill/>
        </p:spPr>
        <p:txBody>
          <a:bodyPr wrap="square" rtlCol="0">
            <a:spAutoFit/>
          </a:bodyPr>
          <a:lstStyle/>
          <a:p>
            <a:r>
              <a:rPr lang="en-US" sz="2800" b="1" dirty="0" smtClean="0"/>
              <a:t>? ? ?</a:t>
            </a:r>
            <a:endParaRPr lang="en-US" sz="2800" b="1" dirty="0"/>
          </a:p>
        </p:txBody>
      </p:sp>
      <p:sp>
        <p:nvSpPr>
          <p:cNvPr id="20" name="Rectangle 19"/>
          <p:cNvSpPr/>
          <p:nvPr/>
        </p:nvSpPr>
        <p:spPr>
          <a:xfrm>
            <a:off x="2782127" y="2844345"/>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3618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1"/>
          <p:cNvSpPr>
            <a:spLocks noGrp="1"/>
          </p:cNvSpPr>
          <p:nvPr>
            <p:ph type="title"/>
          </p:nvPr>
        </p:nvSpPr>
        <p:spPr>
          <a:xfrm>
            <a:off x="549275" y="107576"/>
            <a:ext cx="8042276" cy="1336956"/>
          </a:xfrm>
        </p:spPr>
        <p:txBody>
          <a:bodyPr>
            <a:normAutofit fontScale="90000"/>
          </a:bodyPr>
          <a:lstStyle/>
          <a:p>
            <a:r>
              <a:rPr lang="en-US" dirty="0" smtClean="0"/>
              <a:t>I. Methylation and expression</a:t>
            </a:r>
            <a:endParaRPr lang="en-US" dirty="0"/>
          </a:p>
        </p:txBody>
      </p:sp>
      <p:sp>
        <p:nvSpPr>
          <p:cNvPr id="6" name="Rectangle 5"/>
          <p:cNvSpPr/>
          <p:nvPr/>
        </p:nvSpPr>
        <p:spPr>
          <a:xfrm>
            <a:off x="2783462" y="2837821"/>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768950" y="2959625"/>
            <a:ext cx="1558242" cy="369332"/>
          </a:xfrm>
          <a:prstGeom prst="rect">
            <a:avLst/>
          </a:prstGeom>
          <a:noFill/>
        </p:spPr>
        <p:txBody>
          <a:bodyPr wrap="square" rtlCol="0">
            <a:spAutoFit/>
          </a:bodyPr>
          <a:lstStyle/>
          <a:p>
            <a:pPr algn="ctr"/>
            <a:r>
              <a:rPr lang="en-US" dirty="0" smtClean="0"/>
              <a:t>Gene</a:t>
            </a:r>
            <a:endParaRPr lang="en-US" dirty="0"/>
          </a:p>
        </p:txBody>
      </p:sp>
      <p:grpSp>
        <p:nvGrpSpPr>
          <p:cNvPr id="8" name="Group 7"/>
          <p:cNvGrpSpPr/>
          <p:nvPr/>
        </p:nvGrpSpPr>
        <p:grpSpPr>
          <a:xfrm>
            <a:off x="4822785" y="2538977"/>
            <a:ext cx="384224" cy="338554"/>
            <a:chOff x="6286333" y="3440079"/>
            <a:chExt cx="384224" cy="338554"/>
          </a:xfrm>
        </p:grpSpPr>
        <p:sp>
          <p:nvSpPr>
            <p:cNvPr id="9" name="Oval 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1" name="Group 10"/>
          <p:cNvGrpSpPr/>
          <p:nvPr/>
        </p:nvGrpSpPr>
        <p:grpSpPr>
          <a:xfrm>
            <a:off x="5234107" y="2538977"/>
            <a:ext cx="384224" cy="338554"/>
            <a:chOff x="6286333" y="3440079"/>
            <a:chExt cx="384224" cy="338554"/>
          </a:xfrm>
        </p:grpSpPr>
        <p:sp>
          <p:nvSpPr>
            <p:cNvPr id="12" name="Oval 1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4" name="Group 13"/>
          <p:cNvGrpSpPr/>
          <p:nvPr/>
        </p:nvGrpSpPr>
        <p:grpSpPr>
          <a:xfrm>
            <a:off x="5607329" y="2538977"/>
            <a:ext cx="384224" cy="338554"/>
            <a:chOff x="6286333" y="3440079"/>
            <a:chExt cx="384224" cy="338554"/>
          </a:xfrm>
        </p:grpSpPr>
        <p:sp>
          <p:nvSpPr>
            <p:cNvPr id="15" name="Oval 1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7" name="Bent-Up Arrow 16"/>
          <p:cNvSpPr/>
          <p:nvPr/>
        </p:nvSpPr>
        <p:spPr>
          <a:xfrm rot="5400000" flipH="1">
            <a:off x="5125132" y="1789805"/>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775980" y="2992203"/>
            <a:ext cx="1860403" cy="369332"/>
          </a:xfrm>
          <a:prstGeom prst="rect">
            <a:avLst/>
          </a:prstGeom>
          <a:noFill/>
        </p:spPr>
        <p:txBody>
          <a:bodyPr wrap="square" rtlCol="0">
            <a:spAutoFit/>
          </a:bodyPr>
          <a:lstStyle/>
          <a:p>
            <a:r>
              <a:rPr lang="en-US" dirty="0" smtClean="0">
                <a:solidFill>
                  <a:srgbClr val="7F7F7F"/>
                </a:solidFill>
              </a:rPr>
              <a:t>Invertebrate</a:t>
            </a:r>
            <a:endParaRPr lang="en-US" dirty="0">
              <a:solidFill>
                <a:srgbClr val="7F7F7F"/>
              </a:solidFill>
            </a:endParaRPr>
          </a:p>
        </p:txBody>
      </p:sp>
      <p:sp>
        <p:nvSpPr>
          <p:cNvPr id="19" name="TextBox 18"/>
          <p:cNvSpPr txBox="1"/>
          <p:nvPr/>
        </p:nvSpPr>
        <p:spPr>
          <a:xfrm>
            <a:off x="4973538" y="1906471"/>
            <a:ext cx="1240173" cy="523220"/>
          </a:xfrm>
          <a:prstGeom prst="rect">
            <a:avLst/>
          </a:prstGeom>
          <a:noFill/>
        </p:spPr>
        <p:txBody>
          <a:bodyPr wrap="square" rtlCol="0">
            <a:spAutoFit/>
          </a:bodyPr>
          <a:lstStyle/>
          <a:p>
            <a:r>
              <a:rPr lang="en-US" sz="2800" b="1" dirty="0" smtClean="0"/>
              <a:t>? ? ?</a:t>
            </a:r>
            <a:endParaRPr lang="en-US" sz="2800" b="1" dirty="0"/>
          </a:p>
        </p:txBody>
      </p:sp>
      <p:sp>
        <p:nvSpPr>
          <p:cNvPr id="20" name="Rectangle 19"/>
          <p:cNvSpPr/>
          <p:nvPr/>
        </p:nvSpPr>
        <p:spPr>
          <a:xfrm>
            <a:off x="2782127" y="2844345"/>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775980" y="4567007"/>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761468" y="4688811"/>
            <a:ext cx="1558242" cy="369332"/>
          </a:xfrm>
          <a:prstGeom prst="rect">
            <a:avLst/>
          </a:prstGeom>
          <a:noFill/>
        </p:spPr>
        <p:txBody>
          <a:bodyPr wrap="square" rtlCol="0">
            <a:spAutoFit/>
          </a:bodyPr>
          <a:lstStyle/>
          <a:p>
            <a:pPr algn="ctr"/>
            <a:r>
              <a:rPr lang="en-US" dirty="0" smtClean="0"/>
              <a:t>Gene</a:t>
            </a:r>
            <a:endParaRPr lang="en-US" dirty="0"/>
          </a:p>
        </p:txBody>
      </p:sp>
      <p:sp>
        <p:nvSpPr>
          <p:cNvPr id="23" name="Bent-Up Arrow 22"/>
          <p:cNvSpPr/>
          <p:nvPr/>
        </p:nvSpPr>
        <p:spPr>
          <a:xfrm rot="5400000" flipH="1">
            <a:off x="5117650" y="3518991"/>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4822785" y="4268163"/>
            <a:ext cx="384224" cy="338554"/>
            <a:chOff x="6286333" y="3440079"/>
            <a:chExt cx="384224" cy="338554"/>
          </a:xfrm>
        </p:grpSpPr>
        <p:sp>
          <p:nvSpPr>
            <p:cNvPr id="25" name="Oval 2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27" name="Group 26"/>
          <p:cNvGrpSpPr/>
          <p:nvPr/>
        </p:nvGrpSpPr>
        <p:grpSpPr>
          <a:xfrm>
            <a:off x="5234107" y="4268163"/>
            <a:ext cx="384224" cy="338554"/>
            <a:chOff x="6286333" y="3440079"/>
            <a:chExt cx="384224" cy="338554"/>
          </a:xfrm>
        </p:grpSpPr>
        <p:sp>
          <p:nvSpPr>
            <p:cNvPr id="28" name="Oval 2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30" name="Group 29"/>
          <p:cNvGrpSpPr/>
          <p:nvPr/>
        </p:nvGrpSpPr>
        <p:grpSpPr>
          <a:xfrm>
            <a:off x="5607329" y="4268163"/>
            <a:ext cx="384224" cy="338554"/>
            <a:chOff x="6286333" y="3440079"/>
            <a:chExt cx="384224" cy="338554"/>
          </a:xfrm>
        </p:grpSpPr>
        <p:sp>
          <p:nvSpPr>
            <p:cNvPr id="31" name="Oval 3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33" name="Rectangle 32"/>
          <p:cNvSpPr/>
          <p:nvPr/>
        </p:nvSpPr>
        <p:spPr>
          <a:xfrm>
            <a:off x="2775981" y="4567007"/>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2771010" y="4684928"/>
            <a:ext cx="3264431" cy="369332"/>
          </a:xfrm>
          <a:prstGeom prst="rect">
            <a:avLst/>
          </a:prstGeom>
          <a:noFill/>
        </p:spPr>
        <p:txBody>
          <a:bodyPr wrap="square" rtlCol="0">
            <a:spAutoFit/>
          </a:bodyPr>
          <a:lstStyle/>
          <a:p>
            <a:r>
              <a:rPr lang="en-US" dirty="0" smtClean="0">
                <a:solidFill>
                  <a:srgbClr val="7F7F7F"/>
                </a:solidFill>
              </a:rPr>
              <a:t>Invertebrate</a:t>
            </a:r>
          </a:p>
        </p:txBody>
      </p:sp>
      <p:grpSp>
        <p:nvGrpSpPr>
          <p:cNvPr id="35" name="Group 34"/>
          <p:cNvGrpSpPr/>
          <p:nvPr/>
        </p:nvGrpSpPr>
        <p:grpSpPr>
          <a:xfrm>
            <a:off x="5992750" y="4261003"/>
            <a:ext cx="384224" cy="338554"/>
            <a:chOff x="6286333" y="3440079"/>
            <a:chExt cx="384224" cy="338554"/>
          </a:xfrm>
        </p:grpSpPr>
        <p:sp>
          <p:nvSpPr>
            <p:cNvPr id="36" name="Oval 3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38" name="TextBox 37"/>
          <p:cNvSpPr txBox="1"/>
          <p:nvPr/>
        </p:nvSpPr>
        <p:spPr>
          <a:xfrm>
            <a:off x="7269332" y="4360191"/>
            <a:ext cx="1558242" cy="369332"/>
          </a:xfrm>
          <a:prstGeom prst="rect">
            <a:avLst/>
          </a:prstGeom>
          <a:noFill/>
        </p:spPr>
        <p:txBody>
          <a:bodyPr wrap="square" rtlCol="0">
            <a:spAutoFit/>
          </a:bodyPr>
          <a:lstStyle/>
          <a:p>
            <a:r>
              <a:rPr lang="en-US" dirty="0" smtClean="0"/>
              <a:t>Expression</a:t>
            </a:r>
            <a:endParaRPr lang="en-US" dirty="0"/>
          </a:p>
        </p:txBody>
      </p:sp>
      <p:sp>
        <p:nvSpPr>
          <p:cNvPr id="39" name="Up Arrow 38"/>
          <p:cNvSpPr/>
          <p:nvPr/>
        </p:nvSpPr>
        <p:spPr>
          <a:xfrm>
            <a:off x="6964532" y="4159615"/>
            <a:ext cx="304800" cy="678456"/>
          </a:xfrm>
          <a:prstGeom prst="up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8299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49275" y="107576"/>
            <a:ext cx="8042276" cy="1336956"/>
          </a:xfrm>
        </p:spPr>
        <p:txBody>
          <a:bodyPr>
            <a:normAutofit/>
          </a:bodyPr>
          <a:lstStyle/>
          <a:p>
            <a:r>
              <a:rPr lang="en-US" dirty="0" smtClean="0"/>
              <a:t>I. Methylation and noise</a:t>
            </a:r>
            <a:endParaRPr lang="en-US" dirty="0"/>
          </a:p>
        </p:txBody>
      </p:sp>
      <p:sp>
        <p:nvSpPr>
          <p:cNvPr id="6" name="Rectangle 5"/>
          <p:cNvSpPr/>
          <p:nvPr/>
        </p:nvSpPr>
        <p:spPr>
          <a:xfrm>
            <a:off x="1654055" y="2358354"/>
            <a:ext cx="623010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3693378" y="2059510"/>
            <a:ext cx="384224" cy="338554"/>
            <a:chOff x="6286333" y="3440079"/>
            <a:chExt cx="384224" cy="338554"/>
          </a:xfrm>
        </p:grpSpPr>
        <p:sp>
          <p:nvSpPr>
            <p:cNvPr id="9" name="Oval 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1" name="Group 10"/>
          <p:cNvGrpSpPr/>
          <p:nvPr/>
        </p:nvGrpSpPr>
        <p:grpSpPr>
          <a:xfrm>
            <a:off x="4104700" y="2059510"/>
            <a:ext cx="384224" cy="338554"/>
            <a:chOff x="6286333" y="3440079"/>
            <a:chExt cx="384224" cy="338554"/>
          </a:xfrm>
        </p:grpSpPr>
        <p:sp>
          <p:nvSpPr>
            <p:cNvPr id="12" name="Oval 1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4" name="Group 13"/>
          <p:cNvGrpSpPr/>
          <p:nvPr/>
        </p:nvGrpSpPr>
        <p:grpSpPr>
          <a:xfrm>
            <a:off x="4477922" y="2059510"/>
            <a:ext cx="384224" cy="338554"/>
            <a:chOff x="6286333" y="3440079"/>
            <a:chExt cx="384224" cy="338554"/>
          </a:xfrm>
        </p:grpSpPr>
        <p:sp>
          <p:nvSpPr>
            <p:cNvPr id="15" name="Oval 1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7" name="Bent-Up Arrow 16"/>
          <p:cNvSpPr/>
          <p:nvPr/>
        </p:nvSpPr>
        <p:spPr>
          <a:xfrm rot="5400000" flipH="1">
            <a:off x="5311074" y="-5011"/>
            <a:ext cx="573336" cy="4186762"/>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652720" y="2364878"/>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4844414" y="2059510"/>
            <a:ext cx="384224" cy="338554"/>
            <a:chOff x="6286333" y="3440079"/>
            <a:chExt cx="384224" cy="338554"/>
          </a:xfrm>
        </p:grpSpPr>
        <p:sp>
          <p:nvSpPr>
            <p:cNvPr id="22" name="Oval 2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24" name="Group 23"/>
          <p:cNvGrpSpPr/>
          <p:nvPr/>
        </p:nvGrpSpPr>
        <p:grpSpPr>
          <a:xfrm>
            <a:off x="5255736" y="2059510"/>
            <a:ext cx="384224" cy="338554"/>
            <a:chOff x="6286333" y="3440079"/>
            <a:chExt cx="384224" cy="338554"/>
          </a:xfrm>
        </p:grpSpPr>
        <p:sp>
          <p:nvSpPr>
            <p:cNvPr id="25" name="Oval 2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27" name="Group 26"/>
          <p:cNvGrpSpPr/>
          <p:nvPr/>
        </p:nvGrpSpPr>
        <p:grpSpPr>
          <a:xfrm>
            <a:off x="5628958" y="2059510"/>
            <a:ext cx="384224" cy="338554"/>
            <a:chOff x="6286333" y="3440079"/>
            <a:chExt cx="384224" cy="338554"/>
          </a:xfrm>
        </p:grpSpPr>
        <p:sp>
          <p:nvSpPr>
            <p:cNvPr id="28" name="Oval 2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30" name="Group 29"/>
          <p:cNvGrpSpPr/>
          <p:nvPr/>
        </p:nvGrpSpPr>
        <p:grpSpPr>
          <a:xfrm>
            <a:off x="5988246" y="2059510"/>
            <a:ext cx="384224" cy="338554"/>
            <a:chOff x="6286333" y="3440079"/>
            <a:chExt cx="384224" cy="338554"/>
          </a:xfrm>
        </p:grpSpPr>
        <p:sp>
          <p:nvSpPr>
            <p:cNvPr id="31" name="Oval 3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33" name="Group 32"/>
          <p:cNvGrpSpPr/>
          <p:nvPr/>
        </p:nvGrpSpPr>
        <p:grpSpPr>
          <a:xfrm>
            <a:off x="6399568" y="2059510"/>
            <a:ext cx="384224" cy="338554"/>
            <a:chOff x="6286333" y="3440079"/>
            <a:chExt cx="384224" cy="338554"/>
          </a:xfrm>
        </p:grpSpPr>
        <p:sp>
          <p:nvSpPr>
            <p:cNvPr id="34" name="Oval 3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36" name="Group 35"/>
          <p:cNvGrpSpPr/>
          <p:nvPr/>
        </p:nvGrpSpPr>
        <p:grpSpPr>
          <a:xfrm>
            <a:off x="6772790" y="2059510"/>
            <a:ext cx="384224" cy="338554"/>
            <a:chOff x="6286333" y="3440079"/>
            <a:chExt cx="384224" cy="338554"/>
          </a:xfrm>
        </p:grpSpPr>
        <p:sp>
          <p:nvSpPr>
            <p:cNvPr id="37" name="Oval 3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39" name="Group 38"/>
          <p:cNvGrpSpPr/>
          <p:nvPr/>
        </p:nvGrpSpPr>
        <p:grpSpPr>
          <a:xfrm>
            <a:off x="7134912" y="2059510"/>
            <a:ext cx="384224" cy="338554"/>
            <a:chOff x="6286333" y="3440079"/>
            <a:chExt cx="384224" cy="338554"/>
          </a:xfrm>
        </p:grpSpPr>
        <p:sp>
          <p:nvSpPr>
            <p:cNvPr id="40" name="Oval 39"/>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42" name="Group 41"/>
          <p:cNvGrpSpPr/>
          <p:nvPr/>
        </p:nvGrpSpPr>
        <p:grpSpPr>
          <a:xfrm>
            <a:off x="7546234" y="2059510"/>
            <a:ext cx="384224" cy="338554"/>
            <a:chOff x="6286333" y="3440079"/>
            <a:chExt cx="384224" cy="338554"/>
          </a:xfrm>
        </p:grpSpPr>
        <p:sp>
          <p:nvSpPr>
            <p:cNvPr id="43" name="Oval 4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48" name="Rectangle 47"/>
          <p:cNvSpPr/>
          <p:nvPr/>
        </p:nvSpPr>
        <p:spPr>
          <a:xfrm>
            <a:off x="1654055" y="4382430"/>
            <a:ext cx="623010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p:nvGrpSpPr>
        <p:grpSpPr>
          <a:xfrm>
            <a:off x="3693378" y="4083586"/>
            <a:ext cx="384224" cy="338554"/>
            <a:chOff x="6286333" y="3440079"/>
            <a:chExt cx="384224" cy="338554"/>
          </a:xfrm>
        </p:grpSpPr>
        <p:sp>
          <p:nvSpPr>
            <p:cNvPr id="51" name="Oval 5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53" name="Group 52"/>
          <p:cNvGrpSpPr/>
          <p:nvPr/>
        </p:nvGrpSpPr>
        <p:grpSpPr>
          <a:xfrm>
            <a:off x="4104700" y="4083586"/>
            <a:ext cx="384224" cy="338554"/>
            <a:chOff x="6286333" y="3440079"/>
            <a:chExt cx="384224" cy="338554"/>
          </a:xfrm>
        </p:grpSpPr>
        <p:sp>
          <p:nvSpPr>
            <p:cNvPr id="54" name="Oval 5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59" name="Bent-Up Arrow 58"/>
          <p:cNvSpPr/>
          <p:nvPr/>
        </p:nvSpPr>
        <p:spPr>
          <a:xfrm rot="5400000" flipH="1">
            <a:off x="6454283" y="3133414"/>
            <a:ext cx="573336" cy="190034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1652720" y="4388954"/>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69"/>
          <p:cNvGrpSpPr/>
          <p:nvPr/>
        </p:nvGrpSpPr>
        <p:grpSpPr>
          <a:xfrm>
            <a:off x="5988246" y="4083586"/>
            <a:ext cx="384224" cy="338554"/>
            <a:chOff x="6286333" y="3440079"/>
            <a:chExt cx="384224" cy="338554"/>
          </a:xfrm>
        </p:grpSpPr>
        <p:sp>
          <p:nvSpPr>
            <p:cNvPr id="71" name="Oval 7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76" name="Group 75"/>
          <p:cNvGrpSpPr/>
          <p:nvPr/>
        </p:nvGrpSpPr>
        <p:grpSpPr>
          <a:xfrm>
            <a:off x="6772790" y="4083586"/>
            <a:ext cx="384224" cy="338554"/>
            <a:chOff x="6286333" y="3440079"/>
            <a:chExt cx="384224" cy="338554"/>
          </a:xfrm>
        </p:grpSpPr>
        <p:sp>
          <p:nvSpPr>
            <p:cNvPr id="77" name="Oval 7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82" name="Group 81"/>
          <p:cNvGrpSpPr/>
          <p:nvPr/>
        </p:nvGrpSpPr>
        <p:grpSpPr>
          <a:xfrm>
            <a:off x="7546234" y="4083586"/>
            <a:ext cx="384224" cy="338554"/>
            <a:chOff x="6286333" y="3440079"/>
            <a:chExt cx="384224" cy="338554"/>
          </a:xfrm>
        </p:grpSpPr>
        <p:sp>
          <p:nvSpPr>
            <p:cNvPr id="83" name="Oval 8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85" name="Rectangle 84"/>
          <p:cNvSpPr/>
          <p:nvPr/>
        </p:nvSpPr>
        <p:spPr>
          <a:xfrm>
            <a:off x="1654055" y="5307126"/>
            <a:ext cx="623010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7" name="Group 86"/>
          <p:cNvGrpSpPr/>
          <p:nvPr/>
        </p:nvGrpSpPr>
        <p:grpSpPr>
          <a:xfrm>
            <a:off x="3693378" y="5008282"/>
            <a:ext cx="384224" cy="338554"/>
            <a:chOff x="6286333" y="3440079"/>
            <a:chExt cx="384224" cy="338554"/>
          </a:xfrm>
        </p:grpSpPr>
        <p:sp>
          <p:nvSpPr>
            <p:cNvPr id="88" name="Oval 8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96" name="Bent-Up Arrow 95"/>
          <p:cNvSpPr/>
          <p:nvPr/>
        </p:nvSpPr>
        <p:spPr>
          <a:xfrm rot="5400000" flipH="1">
            <a:off x="3009330" y="4455655"/>
            <a:ext cx="546868" cy="1156073"/>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1652720" y="5313650"/>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1" name="Group 100"/>
          <p:cNvGrpSpPr/>
          <p:nvPr/>
        </p:nvGrpSpPr>
        <p:grpSpPr>
          <a:xfrm>
            <a:off x="5255736" y="5008282"/>
            <a:ext cx="384224" cy="338554"/>
            <a:chOff x="6286333" y="3440079"/>
            <a:chExt cx="384224" cy="338554"/>
          </a:xfrm>
        </p:grpSpPr>
        <p:sp>
          <p:nvSpPr>
            <p:cNvPr id="102" name="Oval 10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13" name="Group 112"/>
          <p:cNvGrpSpPr/>
          <p:nvPr/>
        </p:nvGrpSpPr>
        <p:grpSpPr>
          <a:xfrm>
            <a:off x="6772790" y="5008282"/>
            <a:ext cx="384224" cy="338554"/>
            <a:chOff x="6286333" y="3440079"/>
            <a:chExt cx="384224" cy="338554"/>
          </a:xfrm>
        </p:grpSpPr>
        <p:sp>
          <p:nvSpPr>
            <p:cNvPr id="114" name="Oval 11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19" name="Group 118"/>
          <p:cNvGrpSpPr/>
          <p:nvPr/>
        </p:nvGrpSpPr>
        <p:grpSpPr>
          <a:xfrm>
            <a:off x="7546234" y="5008282"/>
            <a:ext cx="384224" cy="338554"/>
            <a:chOff x="6286333" y="3440079"/>
            <a:chExt cx="384224" cy="338554"/>
          </a:xfrm>
        </p:grpSpPr>
        <p:sp>
          <p:nvSpPr>
            <p:cNvPr id="120" name="Oval 119"/>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TextBox 120"/>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22" name="Rectangle 121"/>
          <p:cNvSpPr/>
          <p:nvPr/>
        </p:nvSpPr>
        <p:spPr>
          <a:xfrm>
            <a:off x="1654055" y="6241976"/>
            <a:ext cx="623010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4" name="Group 123"/>
          <p:cNvGrpSpPr/>
          <p:nvPr/>
        </p:nvGrpSpPr>
        <p:grpSpPr>
          <a:xfrm>
            <a:off x="3693378" y="5943132"/>
            <a:ext cx="384224" cy="338554"/>
            <a:chOff x="6286333" y="3440079"/>
            <a:chExt cx="384224" cy="338554"/>
          </a:xfrm>
        </p:grpSpPr>
        <p:sp>
          <p:nvSpPr>
            <p:cNvPr id="125" name="Oval 12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27" name="Group 126"/>
          <p:cNvGrpSpPr/>
          <p:nvPr/>
        </p:nvGrpSpPr>
        <p:grpSpPr>
          <a:xfrm>
            <a:off x="4104700" y="5943132"/>
            <a:ext cx="384224" cy="338554"/>
            <a:chOff x="6286333" y="3440079"/>
            <a:chExt cx="384224" cy="338554"/>
          </a:xfrm>
        </p:grpSpPr>
        <p:sp>
          <p:nvSpPr>
            <p:cNvPr id="128" name="Oval 12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33" name="Bent-Up Arrow 132"/>
          <p:cNvSpPr/>
          <p:nvPr/>
        </p:nvSpPr>
        <p:spPr>
          <a:xfrm rot="5400000" flipH="1">
            <a:off x="3592215" y="5597470"/>
            <a:ext cx="556652" cy="732359"/>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p:cNvSpPr/>
          <p:nvPr/>
        </p:nvSpPr>
        <p:spPr>
          <a:xfrm>
            <a:off x="1652720" y="6248500"/>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7" name="Group 146"/>
          <p:cNvGrpSpPr/>
          <p:nvPr/>
        </p:nvGrpSpPr>
        <p:grpSpPr>
          <a:xfrm>
            <a:off x="6399568" y="5943132"/>
            <a:ext cx="384224" cy="338554"/>
            <a:chOff x="6286333" y="3440079"/>
            <a:chExt cx="384224" cy="338554"/>
          </a:xfrm>
        </p:grpSpPr>
        <p:sp>
          <p:nvSpPr>
            <p:cNvPr id="148" name="Oval 14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TextBox 14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4" name="Right Arrow 3"/>
          <p:cNvSpPr/>
          <p:nvPr/>
        </p:nvSpPr>
        <p:spPr>
          <a:xfrm>
            <a:off x="6417612" y="5653726"/>
            <a:ext cx="732360" cy="305626"/>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TextBox 158"/>
          <p:cNvSpPr txBox="1"/>
          <p:nvPr/>
        </p:nvSpPr>
        <p:spPr>
          <a:xfrm>
            <a:off x="274319" y="3612252"/>
            <a:ext cx="3962402" cy="584776"/>
          </a:xfrm>
          <a:prstGeom prst="rect">
            <a:avLst/>
          </a:prstGeom>
          <a:noFill/>
        </p:spPr>
        <p:txBody>
          <a:bodyPr wrap="square" rtlCol="0">
            <a:spAutoFit/>
          </a:bodyPr>
          <a:lstStyle/>
          <a:p>
            <a:r>
              <a:rPr lang="en-US" sz="1600" dirty="0" smtClean="0"/>
              <a:t>Sparse methylation:</a:t>
            </a:r>
          </a:p>
          <a:p>
            <a:r>
              <a:rPr lang="en-US" sz="1600" dirty="0" smtClean="0"/>
              <a:t>Multiple transcriptional outcomes </a:t>
            </a:r>
            <a:endParaRPr lang="en-US" sz="1600" dirty="0"/>
          </a:p>
        </p:txBody>
      </p:sp>
      <p:sp>
        <p:nvSpPr>
          <p:cNvPr id="160" name="TextBox 159"/>
          <p:cNvSpPr txBox="1"/>
          <p:nvPr/>
        </p:nvSpPr>
        <p:spPr>
          <a:xfrm>
            <a:off x="274319" y="1617036"/>
            <a:ext cx="3093583" cy="338554"/>
          </a:xfrm>
          <a:prstGeom prst="rect">
            <a:avLst/>
          </a:prstGeom>
          <a:noFill/>
        </p:spPr>
        <p:txBody>
          <a:bodyPr wrap="square" rtlCol="0">
            <a:spAutoFit/>
          </a:bodyPr>
          <a:lstStyle/>
          <a:p>
            <a:r>
              <a:rPr lang="en-US" sz="1600" dirty="0" smtClean="0"/>
              <a:t>Heavy methylation:</a:t>
            </a:r>
          </a:p>
        </p:txBody>
      </p:sp>
      <p:sp>
        <p:nvSpPr>
          <p:cNvPr id="106" name="Rectangle 105"/>
          <p:cNvSpPr/>
          <p:nvPr/>
        </p:nvSpPr>
        <p:spPr>
          <a:xfrm>
            <a:off x="1655390" y="3295215"/>
            <a:ext cx="623010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0" name="Group 109"/>
          <p:cNvGrpSpPr/>
          <p:nvPr/>
        </p:nvGrpSpPr>
        <p:grpSpPr>
          <a:xfrm>
            <a:off x="3694713" y="2996371"/>
            <a:ext cx="384224" cy="338554"/>
            <a:chOff x="6286333" y="3440079"/>
            <a:chExt cx="384224" cy="338554"/>
          </a:xfrm>
        </p:grpSpPr>
        <p:sp>
          <p:nvSpPr>
            <p:cNvPr id="111" name="Oval 11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TextBox 11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16" name="Group 115"/>
          <p:cNvGrpSpPr/>
          <p:nvPr/>
        </p:nvGrpSpPr>
        <p:grpSpPr>
          <a:xfrm>
            <a:off x="4106035" y="2996371"/>
            <a:ext cx="384224" cy="338554"/>
            <a:chOff x="6286333" y="3440079"/>
            <a:chExt cx="384224" cy="338554"/>
          </a:xfrm>
        </p:grpSpPr>
        <p:sp>
          <p:nvSpPr>
            <p:cNvPr id="117" name="Oval 11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30" name="Group 129"/>
          <p:cNvGrpSpPr/>
          <p:nvPr/>
        </p:nvGrpSpPr>
        <p:grpSpPr>
          <a:xfrm>
            <a:off x="4479257" y="2996371"/>
            <a:ext cx="384224" cy="338554"/>
            <a:chOff x="6286333" y="3440079"/>
            <a:chExt cx="384224" cy="338554"/>
          </a:xfrm>
        </p:grpSpPr>
        <p:sp>
          <p:nvSpPr>
            <p:cNvPr id="131" name="Oval 13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TextBox 13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35" name="Bent-Up Arrow 134"/>
          <p:cNvSpPr/>
          <p:nvPr/>
        </p:nvSpPr>
        <p:spPr>
          <a:xfrm rot="5400000" flipH="1">
            <a:off x="5312409" y="931850"/>
            <a:ext cx="573336" cy="4186762"/>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p:cNvSpPr/>
          <p:nvPr/>
        </p:nvSpPr>
        <p:spPr>
          <a:xfrm>
            <a:off x="1654055" y="3301739"/>
            <a:ext cx="959276" cy="174897"/>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7" name="Group 136"/>
          <p:cNvGrpSpPr/>
          <p:nvPr/>
        </p:nvGrpSpPr>
        <p:grpSpPr>
          <a:xfrm>
            <a:off x="4845749" y="2996371"/>
            <a:ext cx="384224" cy="338554"/>
            <a:chOff x="6286333" y="3440079"/>
            <a:chExt cx="384224" cy="338554"/>
          </a:xfrm>
        </p:grpSpPr>
        <p:sp>
          <p:nvSpPr>
            <p:cNvPr id="138" name="Oval 13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TextBox 13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40" name="Group 139"/>
          <p:cNvGrpSpPr/>
          <p:nvPr/>
        </p:nvGrpSpPr>
        <p:grpSpPr>
          <a:xfrm>
            <a:off x="5257071" y="2996371"/>
            <a:ext cx="384224" cy="338554"/>
            <a:chOff x="6286333" y="3440079"/>
            <a:chExt cx="384224" cy="338554"/>
          </a:xfrm>
        </p:grpSpPr>
        <p:sp>
          <p:nvSpPr>
            <p:cNvPr id="141" name="Oval 14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TextBox 14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43" name="Group 142"/>
          <p:cNvGrpSpPr/>
          <p:nvPr/>
        </p:nvGrpSpPr>
        <p:grpSpPr>
          <a:xfrm>
            <a:off x="5630293" y="2996371"/>
            <a:ext cx="384224" cy="338554"/>
            <a:chOff x="6286333" y="3440079"/>
            <a:chExt cx="384224" cy="338554"/>
          </a:xfrm>
        </p:grpSpPr>
        <p:sp>
          <p:nvSpPr>
            <p:cNvPr id="144" name="Oval 14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46" name="Group 145"/>
          <p:cNvGrpSpPr/>
          <p:nvPr/>
        </p:nvGrpSpPr>
        <p:grpSpPr>
          <a:xfrm>
            <a:off x="5989581" y="2996371"/>
            <a:ext cx="384224" cy="338554"/>
            <a:chOff x="6286333" y="3440079"/>
            <a:chExt cx="384224" cy="338554"/>
          </a:xfrm>
        </p:grpSpPr>
        <p:sp>
          <p:nvSpPr>
            <p:cNvPr id="153" name="Oval 15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TextBox 153"/>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55" name="Group 154"/>
          <p:cNvGrpSpPr/>
          <p:nvPr/>
        </p:nvGrpSpPr>
        <p:grpSpPr>
          <a:xfrm>
            <a:off x="6400903" y="2996371"/>
            <a:ext cx="384224" cy="338554"/>
            <a:chOff x="6286333" y="3440079"/>
            <a:chExt cx="384224" cy="338554"/>
          </a:xfrm>
        </p:grpSpPr>
        <p:sp>
          <p:nvSpPr>
            <p:cNvPr id="156" name="Oval 15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58" name="Group 157"/>
          <p:cNvGrpSpPr/>
          <p:nvPr/>
        </p:nvGrpSpPr>
        <p:grpSpPr>
          <a:xfrm>
            <a:off x="6774125" y="2996371"/>
            <a:ext cx="384224" cy="338554"/>
            <a:chOff x="6286333" y="3440079"/>
            <a:chExt cx="384224" cy="338554"/>
          </a:xfrm>
        </p:grpSpPr>
        <p:sp>
          <p:nvSpPr>
            <p:cNvPr id="161" name="Oval 16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TextBox 16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63" name="Group 162"/>
          <p:cNvGrpSpPr/>
          <p:nvPr/>
        </p:nvGrpSpPr>
        <p:grpSpPr>
          <a:xfrm>
            <a:off x="7136247" y="2996371"/>
            <a:ext cx="384224" cy="338554"/>
            <a:chOff x="6286333" y="3440079"/>
            <a:chExt cx="384224" cy="338554"/>
          </a:xfrm>
        </p:grpSpPr>
        <p:sp>
          <p:nvSpPr>
            <p:cNvPr id="164" name="Oval 16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166" name="Group 165"/>
          <p:cNvGrpSpPr/>
          <p:nvPr/>
        </p:nvGrpSpPr>
        <p:grpSpPr>
          <a:xfrm>
            <a:off x="7547569" y="2996371"/>
            <a:ext cx="384224" cy="338554"/>
            <a:chOff x="6286333" y="3440079"/>
            <a:chExt cx="384224" cy="338554"/>
          </a:xfrm>
        </p:grpSpPr>
        <p:sp>
          <p:nvSpPr>
            <p:cNvPr id="167" name="Oval 16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TextBox 16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Tree>
    <p:extLst>
      <p:ext uri="{BB962C8B-B14F-4D97-AF65-F5344CB8AC3E}">
        <p14:creationId xmlns:p14="http://schemas.microsoft.com/office/powerpoint/2010/main" val="5613032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Methylation and expression</a:t>
            </a:r>
            <a:endParaRPr lang="en-US" dirty="0"/>
          </a:p>
        </p:txBody>
      </p:sp>
      <p:sp>
        <p:nvSpPr>
          <p:cNvPr id="3" name="Content Placeholder 2"/>
          <p:cNvSpPr>
            <a:spLocks noGrp="1"/>
          </p:cNvSpPr>
          <p:nvPr>
            <p:ph idx="1"/>
          </p:nvPr>
        </p:nvSpPr>
        <p:spPr>
          <a:xfrm>
            <a:off x="549275" y="1444533"/>
            <a:ext cx="8042276" cy="4343400"/>
          </a:xfrm>
        </p:spPr>
        <p:txBody>
          <a:bodyPr/>
          <a:lstStyle/>
          <a:p>
            <a:endParaRPr lang="en-US" dirty="0"/>
          </a:p>
        </p:txBody>
      </p:sp>
      <p:pic>
        <p:nvPicPr>
          <p:cNvPr id="4" name="Picture 3" descr="Figure3_OlsonandRoberts.pdf"/>
          <p:cNvPicPr>
            <a:picLocks noChangeAspect="1"/>
          </p:cNvPicPr>
          <p:nvPr/>
        </p:nvPicPr>
        <p:blipFill rotWithShape="1">
          <a:blip r:embed="rId3">
            <a:extLst>
              <a:ext uri="{28A0092B-C50C-407E-A947-70E740481C1C}">
                <a14:useLocalDpi xmlns:a14="http://schemas.microsoft.com/office/drawing/2010/main" val="0"/>
              </a:ext>
            </a:extLst>
          </a:blip>
          <a:srcRect l="14873" t="7438" r="75282" b="6490"/>
          <a:stretch/>
        </p:blipFill>
        <p:spPr>
          <a:xfrm>
            <a:off x="2667000" y="1444530"/>
            <a:ext cx="770533" cy="5205744"/>
          </a:xfrm>
          <a:prstGeom prst="rect">
            <a:avLst/>
          </a:prstGeom>
          <a:ln w="12700" cmpd="sng">
            <a:noFill/>
          </a:ln>
        </p:spPr>
      </p:pic>
      <p:sp>
        <p:nvSpPr>
          <p:cNvPr id="5" name="TextBox 4"/>
          <p:cNvSpPr txBox="1"/>
          <p:nvPr/>
        </p:nvSpPr>
        <p:spPr>
          <a:xfrm>
            <a:off x="3028051" y="6600676"/>
            <a:ext cx="3610458" cy="276999"/>
          </a:xfrm>
          <a:prstGeom prst="rect">
            <a:avLst/>
          </a:prstGeom>
          <a:noFill/>
        </p:spPr>
        <p:txBody>
          <a:bodyPr wrap="square" rtlCol="0">
            <a:spAutoFit/>
          </a:bodyPr>
          <a:lstStyle/>
          <a:p>
            <a:pPr algn="ctr"/>
            <a:r>
              <a:rPr lang="en-US" sz="1200" dirty="0" smtClean="0"/>
              <a:t>Source: Olson and Roberts 2014</a:t>
            </a:r>
            <a:endParaRPr lang="en-US" sz="1200" dirty="0"/>
          </a:p>
        </p:txBody>
      </p:sp>
      <p:pic>
        <p:nvPicPr>
          <p:cNvPr id="6" name="Picture 5" descr="Figure3_OlsonandRoberts.pdf"/>
          <p:cNvPicPr>
            <a:picLocks noChangeAspect="1"/>
          </p:cNvPicPr>
          <p:nvPr/>
        </p:nvPicPr>
        <p:blipFill rotWithShape="1">
          <a:blip r:embed="rId3">
            <a:extLst>
              <a:ext uri="{28A0092B-C50C-407E-A947-70E740481C1C}">
                <a14:useLocalDpi xmlns:a14="http://schemas.microsoft.com/office/drawing/2010/main" val="0"/>
              </a:ext>
            </a:extLst>
          </a:blip>
          <a:srcRect l="50487" t="7438" r="2242" b="6490"/>
          <a:stretch/>
        </p:blipFill>
        <p:spPr>
          <a:xfrm>
            <a:off x="3424832" y="1444531"/>
            <a:ext cx="3699867" cy="5205744"/>
          </a:xfrm>
          <a:prstGeom prst="rect">
            <a:avLst/>
          </a:prstGeom>
          <a:ln w="12700" cmpd="sng">
            <a:noFill/>
          </a:ln>
        </p:spPr>
      </p:pic>
      <p:sp>
        <p:nvSpPr>
          <p:cNvPr id="7" name="Rectangle 6"/>
          <p:cNvSpPr/>
          <p:nvPr/>
        </p:nvSpPr>
        <p:spPr>
          <a:xfrm>
            <a:off x="2667000" y="1444533"/>
            <a:ext cx="4457699" cy="5205741"/>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1919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Summary</a:t>
            </a:r>
            <a:endParaRPr lang="en-US" dirty="0"/>
          </a:p>
        </p:txBody>
      </p:sp>
      <p:sp>
        <p:nvSpPr>
          <p:cNvPr id="3" name="Content Placeholder 2"/>
          <p:cNvSpPr>
            <a:spLocks noGrp="1"/>
          </p:cNvSpPr>
          <p:nvPr>
            <p:ph idx="1"/>
          </p:nvPr>
        </p:nvSpPr>
        <p:spPr>
          <a:xfrm>
            <a:off x="457200" y="1600200"/>
            <a:ext cx="4976949" cy="4525963"/>
          </a:xfrm>
        </p:spPr>
        <p:txBody>
          <a:bodyPr>
            <a:normAutofit/>
          </a:bodyPr>
          <a:lstStyle/>
          <a:p>
            <a:pPr>
              <a:buFont typeface="Arial"/>
              <a:buChar char="•"/>
            </a:pPr>
            <a:r>
              <a:rPr lang="en-US" dirty="0" smtClean="0"/>
              <a:t>Genome-wide characterization </a:t>
            </a:r>
            <a:r>
              <a:rPr lang="en-US" dirty="0"/>
              <a:t>of methylation </a:t>
            </a:r>
            <a:endParaRPr lang="en-US" dirty="0" smtClean="0"/>
          </a:p>
        </p:txBody>
      </p:sp>
      <p:pic>
        <p:nvPicPr>
          <p:cNvPr id="4" name="Picture 3" descr="IMG_26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912" y="1789045"/>
            <a:ext cx="3478695" cy="4638259"/>
          </a:xfrm>
          <a:prstGeom prst="ellipse">
            <a:avLst/>
          </a:prstGeom>
          <a:ln w="12700" cap="rnd" cmpd="sng">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6121975" y="6405406"/>
            <a:ext cx="3610458" cy="276999"/>
          </a:xfrm>
          <a:prstGeom prst="rect">
            <a:avLst/>
          </a:prstGeom>
          <a:noFill/>
        </p:spPr>
        <p:txBody>
          <a:bodyPr wrap="square" rtlCol="0">
            <a:spAutoFit/>
          </a:bodyPr>
          <a:lstStyle/>
          <a:p>
            <a:r>
              <a:rPr lang="en-US" sz="1200" dirty="0" smtClean="0"/>
              <a:t>Source: Olson and Roberts 2014</a:t>
            </a:r>
            <a:endParaRPr lang="en-US" sz="1200" dirty="0"/>
          </a:p>
        </p:txBody>
      </p:sp>
    </p:spTree>
    <p:extLst>
      <p:ext uri="{BB962C8B-B14F-4D97-AF65-F5344CB8AC3E}">
        <p14:creationId xmlns:p14="http://schemas.microsoft.com/office/powerpoint/2010/main" val="29936911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Summary</a:t>
            </a:r>
            <a:endParaRPr lang="en-US" dirty="0"/>
          </a:p>
        </p:txBody>
      </p:sp>
      <p:sp>
        <p:nvSpPr>
          <p:cNvPr id="3" name="Content Placeholder 2"/>
          <p:cNvSpPr>
            <a:spLocks noGrp="1"/>
          </p:cNvSpPr>
          <p:nvPr>
            <p:ph idx="1"/>
          </p:nvPr>
        </p:nvSpPr>
        <p:spPr>
          <a:xfrm>
            <a:off x="457200" y="1600200"/>
            <a:ext cx="4976949" cy="4525963"/>
          </a:xfrm>
        </p:spPr>
        <p:txBody>
          <a:bodyPr>
            <a:normAutofit/>
          </a:bodyPr>
          <a:lstStyle/>
          <a:p>
            <a:pPr>
              <a:buFont typeface="Arial"/>
              <a:buChar char="•"/>
            </a:pPr>
            <a:r>
              <a:rPr lang="en-US" dirty="0" smtClean="0"/>
              <a:t>Genome-wide characterization </a:t>
            </a:r>
            <a:r>
              <a:rPr lang="en-US" dirty="0"/>
              <a:t>of methylation </a:t>
            </a:r>
            <a:endParaRPr lang="en-US" dirty="0" smtClean="0"/>
          </a:p>
          <a:p>
            <a:pPr>
              <a:buFont typeface="Arial"/>
              <a:buChar char="•"/>
            </a:pPr>
            <a:r>
              <a:rPr lang="en-US" dirty="0" smtClean="0"/>
              <a:t>15</a:t>
            </a:r>
            <a:r>
              <a:rPr lang="en-US" dirty="0"/>
              <a:t>% overall genome methylation</a:t>
            </a:r>
          </a:p>
          <a:p>
            <a:endParaRPr lang="en-US" dirty="0"/>
          </a:p>
        </p:txBody>
      </p:sp>
      <p:pic>
        <p:nvPicPr>
          <p:cNvPr id="4" name="Picture 3" descr="IMG_26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912" y="1789045"/>
            <a:ext cx="3478695" cy="4638259"/>
          </a:xfrm>
          <a:prstGeom prst="ellipse">
            <a:avLst/>
          </a:prstGeom>
          <a:ln w="12700" cap="rnd" cmpd="sng">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6121975" y="6405406"/>
            <a:ext cx="3610458" cy="276999"/>
          </a:xfrm>
          <a:prstGeom prst="rect">
            <a:avLst/>
          </a:prstGeom>
          <a:noFill/>
        </p:spPr>
        <p:txBody>
          <a:bodyPr wrap="square" rtlCol="0">
            <a:spAutoFit/>
          </a:bodyPr>
          <a:lstStyle/>
          <a:p>
            <a:r>
              <a:rPr lang="en-US" sz="1200" dirty="0" smtClean="0"/>
              <a:t>Source: Olson and Roberts 2014</a:t>
            </a:r>
            <a:endParaRPr lang="en-US" sz="1200" dirty="0"/>
          </a:p>
        </p:txBody>
      </p:sp>
    </p:spTree>
    <p:extLst>
      <p:ext uri="{BB962C8B-B14F-4D97-AF65-F5344CB8AC3E}">
        <p14:creationId xmlns:p14="http://schemas.microsoft.com/office/powerpoint/2010/main" val="114318247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Summary</a:t>
            </a:r>
            <a:endParaRPr lang="en-US" dirty="0"/>
          </a:p>
        </p:txBody>
      </p:sp>
      <p:sp>
        <p:nvSpPr>
          <p:cNvPr id="3" name="Content Placeholder 2"/>
          <p:cNvSpPr>
            <a:spLocks noGrp="1"/>
          </p:cNvSpPr>
          <p:nvPr>
            <p:ph idx="1"/>
          </p:nvPr>
        </p:nvSpPr>
        <p:spPr>
          <a:xfrm>
            <a:off x="457200" y="1600200"/>
            <a:ext cx="4976949" cy="4525963"/>
          </a:xfrm>
        </p:spPr>
        <p:txBody>
          <a:bodyPr>
            <a:normAutofit/>
          </a:bodyPr>
          <a:lstStyle/>
          <a:p>
            <a:pPr>
              <a:buFont typeface="Arial"/>
              <a:buChar char="•"/>
            </a:pPr>
            <a:r>
              <a:rPr lang="en-US" dirty="0" smtClean="0"/>
              <a:t>Genome-wide characterization </a:t>
            </a:r>
            <a:r>
              <a:rPr lang="en-US" dirty="0"/>
              <a:t>of methylation </a:t>
            </a:r>
            <a:endParaRPr lang="en-US" dirty="0" smtClean="0"/>
          </a:p>
          <a:p>
            <a:pPr>
              <a:buFont typeface="Arial"/>
              <a:buChar char="•"/>
            </a:pPr>
            <a:r>
              <a:rPr lang="en-US" dirty="0" smtClean="0"/>
              <a:t>15</a:t>
            </a:r>
            <a:r>
              <a:rPr lang="en-US" dirty="0"/>
              <a:t>% overall genome methylation</a:t>
            </a:r>
          </a:p>
          <a:p>
            <a:pPr>
              <a:buFont typeface="Arial"/>
              <a:buChar char="•"/>
            </a:pPr>
            <a:r>
              <a:rPr lang="en-US" dirty="0" smtClean="0"/>
              <a:t>DNA </a:t>
            </a:r>
            <a:r>
              <a:rPr lang="en-US" dirty="0"/>
              <a:t>methylation predominantly in exons and </a:t>
            </a:r>
            <a:r>
              <a:rPr lang="en-US" dirty="0" smtClean="0"/>
              <a:t>introns</a:t>
            </a:r>
            <a:endParaRPr lang="en-US" dirty="0"/>
          </a:p>
        </p:txBody>
      </p:sp>
      <p:pic>
        <p:nvPicPr>
          <p:cNvPr id="4" name="Picture 3" descr="IMG_26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912" y="1789045"/>
            <a:ext cx="3478695" cy="4638259"/>
          </a:xfrm>
          <a:prstGeom prst="ellipse">
            <a:avLst/>
          </a:prstGeom>
          <a:ln w="12700" cap="rnd" cmpd="sng">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6121975" y="6405406"/>
            <a:ext cx="3610458" cy="276999"/>
          </a:xfrm>
          <a:prstGeom prst="rect">
            <a:avLst/>
          </a:prstGeom>
          <a:noFill/>
        </p:spPr>
        <p:txBody>
          <a:bodyPr wrap="square" rtlCol="0">
            <a:spAutoFit/>
          </a:bodyPr>
          <a:lstStyle/>
          <a:p>
            <a:r>
              <a:rPr lang="en-US" sz="1200" dirty="0" smtClean="0"/>
              <a:t>Source: Olson and Roberts 2014</a:t>
            </a:r>
            <a:endParaRPr lang="en-US" sz="1200" dirty="0"/>
          </a:p>
        </p:txBody>
      </p:sp>
    </p:spTree>
    <p:extLst>
      <p:ext uri="{BB962C8B-B14F-4D97-AF65-F5344CB8AC3E}">
        <p14:creationId xmlns:p14="http://schemas.microsoft.com/office/powerpoint/2010/main" val="9910497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Summary</a:t>
            </a:r>
            <a:endParaRPr lang="en-US" dirty="0"/>
          </a:p>
        </p:txBody>
      </p:sp>
      <p:sp>
        <p:nvSpPr>
          <p:cNvPr id="3" name="Content Placeholder 2"/>
          <p:cNvSpPr>
            <a:spLocks noGrp="1"/>
          </p:cNvSpPr>
          <p:nvPr>
            <p:ph idx="1"/>
          </p:nvPr>
        </p:nvSpPr>
        <p:spPr>
          <a:xfrm>
            <a:off x="457200" y="1600200"/>
            <a:ext cx="4976949" cy="4525963"/>
          </a:xfrm>
        </p:spPr>
        <p:txBody>
          <a:bodyPr>
            <a:normAutofit/>
          </a:bodyPr>
          <a:lstStyle/>
          <a:p>
            <a:pPr>
              <a:buFont typeface="Arial"/>
              <a:buChar char="•"/>
            </a:pPr>
            <a:r>
              <a:rPr lang="en-US" dirty="0" smtClean="0"/>
              <a:t>Genome-wide characterization </a:t>
            </a:r>
            <a:r>
              <a:rPr lang="en-US" dirty="0"/>
              <a:t>of methylation </a:t>
            </a:r>
            <a:endParaRPr lang="en-US" dirty="0" smtClean="0"/>
          </a:p>
          <a:p>
            <a:pPr>
              <a:buFont typeface="Arial"/>
              <a:buChar char="•"/>
            </a:pPr>
            <a:r>
              <a:rPr lang="en-US" dirty="0" smtClean="0"/>
              <a:t>15</a:t>
            </a:r>
            <a:r>
              <a:rPr lang="en-US" dirty="0"/>
              <a:t>% overall genome methylation</a:t>
            </a:r>
          </a:p>
          <a:p>
            <a:pPr>
              <a:buFont typeface="Arial"/>
              <a:buChar char="•"/>
            </a:pPr>
            <a:r>
              <a:rPr lang="en-US" dirty="0" smtClean="0"/>
              <a:t>DNA </a:t>
            </a:r>
            <a:r>
              <a:rPr lang="en-US" dirty="0"/>
              <a:t>methylation predominantly in exons and introns</a:t>
            </a:r>
          </a:p>
          <a:p>
            <a:r>
              <a:rPr lang="en-US" dirty="0" smtClean="0"/>
              <a:t>Gene body methylation reduces transcriptional noise</a:t>
            </a:r>
            <a:endParaRPr lang="en-US" dirty="0"/>
          </a:p>
        </p:txBody>
      </p:sp>
      <p:pic>
        <p:nvPicPr>
          <p:cNvPr id="4" name="Picture 3" descr="IMG_26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912" y="1789045"/>
            <a:ext cx="3478695" cy="4638259"/>
          </a:xfrm>
          <a:prstGeom prst="ellipse">
            <a:avLst/>
          </a:prstGeom>
          <a:ln w="12700" cap="rnd" cmpd="sng">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6121975" y="6405406"/>
            <a:ext cx="3610458" cy="276999"/>
          </a:xfrm>
          <a:prstGeom prst="rect">
            <a:avLst/>
          </a:prstGeom>
          <a:noFill/>
        </p:spPr>
        <p:txBody>
          <a:bodyPr wrap="square" rtlCol="0">
            <a:spAutoFit/>
          </a:bodyPr>
          <a:lstStyle/>
          <a:p>
            <a:r>
              <a:rPr lang="en-US" sz="1200" dirty="0" smtClean="0"/>
              <a:t>Source: Olson and Roberts 2014</a:t>
            </a:r>
            <a:endParaRPr lang="en-US" sz="1200" dirty="0"/>
          </a:p>
        </p:txBody>
      </p:sp>
    </p:spTree>
    <p:extLst>
      <p:ext uri="{BB962C8B-B14F-4D97-AF65-F5344CB8AC3E}">
        <p14:creationId xmlns:p14="http://schemas.microsoft.com/office/powerpoint/2010/main" val="182940471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Methylation roles in development</a:t>
            </a:r>
            <a:endParaRPr lang="en-US" dirty="0"/>
          </a:p>
        </p:txBody>
      </p:sp>
      <p:sp>
        <p:nvSpPr>
          <p:cNvPr id="3" name="Content Placeholder 2"/>
          <p:cNvSpPr>
            <a:spLocks noGrp="1"/>
          </p:cNvSpPr>
          <p:nvPr>
            <p:ph idx="1"/>
          </p:nvPr>
        </p:nvSpPr>
        <p:spPr/>
        <p:txBody>
          <a:bodyPr/>
          <a:lstStyle/>
          <a:p>
            <a:r>
              <a:rPr lang="en-US" dirty="0" smtClean="0"/>
              <a:t>To what degree are DNA methylation patterns:</a:t>
            </a:r>
          </a:p>
          <a:p>
            <a:pPr lvl="1"/>
            <a:endParaRPr lang="en-US" dirty="0" smtClean="0"/>
          </a:p>
          <a:p>
            <a:pPr lvl="1"/>
            <a:r>
              <a:rPr lang="en-US" dirty="0" smtClean="0"/>
              <a:t>Heritable?</a:t>
            </a:r>
          </a:p>
          <a:p>
            <a:pPr lvl="1"/>
            <a:endParaRPr lang="en-US" dirty="0"/>
          </a:p>
          <a:p>
            <a:pPr lvl="1"/>
            <a:r>
              <a:rPr lang="en-US" dirty="0" smtClean="0"/>
              <a:t>Variable between individuals?</a:t>
            </a:r>
          </a:p>
          <a:p>
            <a:pPr lvl="1"/>
            <a:endParaRPr lang="en-US" dirty="0"/>
          </a:p>
          <a:p>
            <a:pPr lvl="1"/>
            <a:r>
              <a:rPr lang="en-US" dirty="0" smtClean="0"/>
              <a:t>Changes during development?</a:t>
            </a:r>
            <a:endParaRPr lang="en-US" dirty="0"/>
          </a:p>
        </p:txBody>
      </p:sp>
    </p:spTree>
    <p:extLst>
      <p:ext uri="{BB962C8B-B14F-4D97-AF65-F5344CB8AC3E}">
        <p14:creationId xmlns:p14="http://schemas.microsoft.com/office/powerpoint/2010/main" val="11131265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Experimental Design</a:t>
            </a:r>
            <a:endParaRPr lang="en-US" dirty="0"/>
          </a:p>
        </p:txBody>
      </p:sp>
      <p:pic>
        <p:nvPicPr>
          <p:cNvPr id="4" name="Picture 3"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2648" y="1837267"/>
            <a:ext cx="1595004" cy="1072675"/>
          </a:xfrm>
          <a:prstGeom prst="rect">
            <a:avLst/>
          </a:prstGeom>
        </p:spPr>
      </p:pic>
      <p:pic>
        <p:nvPicPr>
          <p:cNvPr id="5" name="Picture 4"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716644" y="2689488"/>
            <a:ext cx="1595004" cy="1072675"/>
          </a:xfrm>
          <a:prstGeom prst="rect">
            <a:avLst/>
          </a:prstGeom>
        </p:spPr>
      </p:pic>
      <p:pic>
        <p:nvPicPr>
          <p:cNvPr id="6" name="Picture 5" descr="male-symbo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3868" y="2247149"/>
            <a:ext cx="658360" cy="662793"/>
          </a:xfrm>
          <a:prstGeom prst="rect">
            <a:avLst/>
          </a:prstGeom>
        </p:spPr>
      </p:pic>
      <p:pic>
        <p:nvPicPr>
          <p:cNvPr id="7" name="Picture 6"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40452" y="1837267"/>
            <a:ext cx="1595004" cy="1072675"/>
          </a:xfrm>
          <a:prstGeom prst="rect">
            <a:avLst/>
          </a:prstGeom>
        </p:spPr>
      </p:pic>
      <p:pic>
        <p:nvPicPr>
          <p:cNvPr id="8" name="Picture 7" descr="female_symbo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4056" y="3083617"/>
            <a:ext cx="569731" cy="969198"/>
          </a:xfrm>
          <a:prstGeom prst="rect">
            <a:avLst/>
          </a:prstGeom>
        </p:spPr>
      </p:pic>
      <p:cxnSp>
        <p:nvCxnSpPr>
          <p:cNvPr id="9" name="Straight Arrow Connector 8"/>
          <p:cNvCxnSpPr/>
          <p:nvPr/>
        </p:nvCxnSpPr>
        <p:spPr>
          <a:xfrm>
            <a:off x="1978723" y="2782553"/>
            <a:ext cx="1559904" cy="3344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3" name="Picture 12" descr="male-symbo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1672" y="2247149"/>
            <a:ext cx="658360" cy="662793"/>
          </a:xfrm>
          <a:prstGeom prst="rect">
            <a:avLst/>
          </a:prstGeom>
        </p:spPr>
      </p:pic>
      <p:sp>
        <p:nvSpPr>
          <p:cNvPr id="21" name="TextBox 20"/>
          <p:cNvSpPr txBox="1"/>
          <p:nvPr/>
        </p:nvSpPr>
        <p:spPr>
          <a:xfrm>
            <a:off x="767915" y="1489209"/>
            <a:ext cx="1339876" cy="400110"/>
          </a:xfrm>
          <a:prstGeom prst="rect">
            <a:avLst/>
          </a:prstGeom>
          <a:noFill/>
        </p:spPr>
        <p:txBody>
          <a:bodyPr wrap="square" rtlCol="0">
            <a:spAutoFit/>
          </a:bodyPr>
          <a:lstStyle/>
          <a:p>
            <a:pPr algn="ctr"/>
            <a:r>
              <a:rPr lang="en-US" sz="2000" b="1" dirty="0" smtClean="0"/>
              <a:t>Male 1</a:t>
            </a:r>
            <a:endParaRPr lang="en-US" sz="2000" b="1" dirty="0"/>
          </a:p>
        </p:txBody>
      </p:sp>
      <p:sp>
        <p:nvSpPr>
          <p:cNvPr id="22" name="TextBox 21"/>
          <p:cNvSpPr txBox="1"/>
          <p:nvPr/>
        </p:nvSpPr>
        <p:spPr>
          <a:xfrm>
            <a:off x="7314765" y="1489209"/>
            <a:ext cx="1339876" cy="400110"/>
          </a:xfrm>
          <a:prstGeom prst="rect">
            <a:avLst/>
          </a:prstGeom>
          <a:noFill/>
        </p:spPr>
        <p:txBody>
          <a:bodyPr wrap="square" rtlCol="0">
            <a:spAutoFit/>
          </a:bodyPr>
          <a:lstStyle/>
          <a:p>
            <a:pPr algn="ctr"/>
            <a:r>
              <a:rPr lang="en-US" sz="2000" b="1" dirty="0" smtClean="0"/>
              <a:t>Male 2</a:t>
            </a:r>
            <a:endParaRPr lang="en-US" sz="2000" b="1" dirty="0"/>
          </a:p>
        </p:txBody>
      </p:sp>
      <p:pic>
        <p:nvPicPr>
          <p:cNvPr id="28" name="Picture 27" descr="flip_cap_tube_-_Google_Search.jpg"/>
          <p:cNvPicPr>
            <a:picLocks noChangeAspect="1"/>
          </p:cNvPicPr>
          <p:nvPr/>
        </p:nvPicPr>
        <p:blipFill>
          <a:blip r:embed="rId8">
            <a:extLst>
              <a:ext uri="{BEBA8EAE-BF5A-486C-A8C5-ECC9F3942E4B}">
                <a14:imgProps xmlns:a14="http://schemas.microsoft.com/office/drawing/2010/main">
                  <a14:imgLayer r:embed="rId9">
                    <a14:imgEffect>
                      <a14:backgroundRemoval t="0" b="99301" l="0" r="100000">
                        <a14:foregroundMark x1="50694" y1="50350" x2="50694" y2="50350"/>
                      </a14:backgroundRemoval>
                    </a14:imgEffect>
                  </a14:imgLayer>
                </a14:imgProps>
              </a:ext>
              <a:ext uri="{28A0092B-C50C-407E-A947-70E740481C1C}">
                <a14:useLocalDpi xmlns:a14="http://schemas.microsoft.com/office/drawing/2010/main" val="0"/>
              </a:ext>
            </a:extLst>
          </a:blip>
          <a:stretch>
            <a:fillRect/>
          </a:stretch>
        </p:blipFill>
        <p:spPr>
          <a:xfrm>
            <a:off x="1751756" y="3133326"/>
            <a:ext cx="408666" cy="811655"/>
          </a:xfrm>
          <a:prstGeom prst="rect">
            <a:avLst/>
          </a:prstGeom>
        </p:spPr>
      </p:pic>
      <p:sp>
        <p:nvSpPr>
          <p:cNvPr id="29" name="TextBox 28"/>
          <p:cNvSpPr txBox="1"/>
          <p:nvPr/>
        </p:nvSpPr>
        <p:spPr>
          <a:xfrm>
            <a:off x="590484" y="3344816"/>
            <a:ext cx="1366513" cy="400110"/>
          </a:xfrm>
          <a:prstGeom prst="rect">
            <a:avLst/>
          </a:prstGeom>
          <a:noFill/>
        </p:spPr>
        <p:txBody>
          <a:bodyPr wrap="square" rtlCol="0">
            <a:spAutoFit/>
          </a:bodyPr>
          <a:lstStyle/>
          <a:p>
            <a:pPr algn="ctr"/>
            <a:r>
              <a:rPr lang="en-US" sz="2000" b="1" dirty="0" smtClean="0"/>
              <a:t>Sperm </a:t>
            </a:r>
          </a:p>
        </p:txBody>
      </p:sp>
      <p:cxnSp>
        <p:nvCxnSpPr>
          <p:cNvPr id="30" name="Straight Arrow Connector 29"/>
          <p:cNvCxnSpPr/>
          <p:nvPr/>
        </p:nvCxnSpPr>
        <p:spPr>
          <a:xfrm>
            <a:off x="1360593" y="2919706"/>
            <a:ext cx="0" cy="5014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7" name="TextBox 36"/>
          <p:cNvSpPr txBox="1"/>
          <p:nvPr/>
        </p:nvSpPr>
        <p:spPr>
          <a:xfrm>
            <a:off x="7181403" y="3388294"/>
            <a:ext cx="1366513" cy="400110"/>
          </a:xfrm>
          <a:prstGeom prst="rect">
            <a:avLst/>
          </a:prstGeom>
          <a:noFill/>
        </p:spPr>
        <p:txBody>
          <a:bodyPr wrap="square" rtlCol="0">
            <a:spAutoFit/>
          </a:bodyPr>
          <a:lstStyle/>
          <a:p>
            <a:pPr algn="ctr"/>
            <a:r>
              <a:rPr lang="en-US" sz="2000" b="1" dirty="0" smtClean="0"/>
              <a:t>Sperm </a:t>
            </a:r>
          </a:p>
        </p:txBody>
      </p:sp>
      <p:cxnSp>
        <p:nvCxnSpPr>
          <p:cNvPr id="38" name="Straight Arrow Connector 37"/>
          <p:cNvCxnSpPr/>
          <p:nvPr/>
        </p:nvCxnSpPr>
        <p:spPr>
          <a:xfrm>
            <a:off x="7951512" y="2963184"/>
            <a:ext cx="0" cy="5014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flipH="1">
            <a:off x="5594036" y="2605166"/>
            <a:ext cx="1367822" cy="5281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0" name="Picture 19" descr="flip_cap_tube_-_Google_Search.jpg"/>
          <p:cNvPicPr>
            <a:picLocks noChangeAspect="1"/>
          </p:cNvPicPr>
          <p:nvPr/>
        </p:nvPicPr>
        <p:blipFill>
          <a:blip r:embed="rId8">
            <a:extLst>
              <a:ext uri="{BEBA8EAE-BF5A-486C-A8C5-ECC9F3942E4B}">
                <a14:imgProps xmlns:a14="http://schemas.microsoft.com/office/drawing/2010/main">
                  <a14:imgLayer r:embed="rId10">
                    <a14:imgEffect>
                      <a14:backgroundRemoval t="0" b="99301" l="0" r="100000">
                        <a14:foregroundMark x1="50694" y1="50350" x2="50694" y2="50350"/>
                      </a14:backgroundRemoval>
                    </a14:imgEffect>
                  </a14:imgLayer>
                </a14:imgProps>
              </a:ext>
              <a:ext uri="{28A0092B-C50C-407E-A947-70E740481C1C}">
                <a14:useLocalDpi xmlns:a14="http://schemas.microsoft.com/office/drawing/2010/main" val="0"/>
              </a:ext>
            </a:extLst>
          </a:blip>
          <a:stretch>
            <a:fillRect/>
          </a:stretch>
        </p:blipFill>
        <p:spPr>
          <a:xfrm>
            <a:off x="8387218" y="3133326"/>
            <a:ext cx="408666" cy="811655"/>
          </a:xfrm>
          <a:prstGeom prst="rect">
            <a:avLst/>
          </a:prstGeom>
        </p:spPr>
      </p:pic>
    </p:spTree>
    <p:extLst>
      <p:ext uri="{BB962C8B-B14F-4D97-AF65-F5344CB8AC3E}">
        <p14:creationId xmlns:p14="http://schemas.microsoft.com/office/powerpoint/2010/main" val="35836515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Epigenetics</a:t>
            </a:r>
            <a:endParaRPr lang="en-US" dirty="0"/>
          </a:p>
        </p:txBody>
      </p:sp>
      <p:sp>
        <p:nvSpPr>
          <p:cNvPr id="3" name="Content Placeholder 2"/>
          <p:cNvSpPr>
            <a:spLocks noGrp="1"/>
          </p:cNvSpPr>
          <p:nvPr>
            <p:ph idx="1"/>
          </p:nvPr>
        </p:nvSpPr>
        <p:spPr>
          <a:xfrm>
            <a:off x="349700" y="2213034"/>
            <a:ext cx="3245122" cy="4525963"/>
          </a:xfrm>
        </p:spPr>
        <p:txBody>
          <a:bodyPr/>
          <a:lstStyle/>
          <a:p>
            <a:r>
              <a:rPr lang="en-US" dirty="0"/>
              <a:t>Histone </a:t>
            </a:r>
            <a:r>
              <a:rPr lang="en-US" dirty="0" smtClean="0"/>
              <a:t>modifications</a:t>
            </a:r>
          </a:p>
          <a:p>
            <a:pPr lvl="1"/>
            <a:r>
              <a:rPr lang="en-US" dirty="0"/>
              <a:t>Acetylation</a:t>
            </a:r>
          </a:p>
          <a:p>
            <a:pPr lvl="1"/>
            <a:r>
              <a:rPr lang="en-US" dirty="0"/>
              <a:t>Methylation</a:t>
            </a:r>
          </a:p>
          <a:p>
            <a:pPr lvl="1"/>
            <a:r>
              <a:rPr lang="en-US" dirty="0" smtClean="0"/>
              <a:t>Phosphorylation</a:t>
            </a:r>
            <a:endParaRPr lang="en-US" dirty="0"/>
          </a:p>
          <a:p>
            <a:r>
              <a:rPr lang="en-US" dirty="0" smtClean="0"/>
              <a:t>DNA </a:t>
            </a:r>
            <a:r>
              <a:rPr lang="en-US" dirty="0"/>
              <a:t>methylation</a:t>
            </a:r>
          </a:p>
        </p:txBody>
      </p:sp>
      <p:sp>
        <p:nvSpPr>
          <p:cNvPr id="5" name="TextBox 4"/>
          <p:cNvSpPr txBox="1"/>
          <p:nvPr/>
        </p:nvSpPr>
        <p:spPr>
          <a:xfrm>
            <a:off x="3506808" y="5788343"/>
            <a:ext cx="5549178" cy="246221"/>
          </a:xfrm>
          <a:prstGeom prst="rect">
            <a:avLst/>
          </a:prstGeom>
          <a:noFill/>
        </p:spPr>
        <p:txBody>
          <a:bodyPr wrap="square" rtlCol="0">
            <a:spAutoFit/>
          </a:bodyPr>
          <a:lstStyle/>
          <a:p>
            <a:r>
              <a:rPr lang="en-US" sz="1000" dirty="0"/>
              <a:t>Source: http://</a:t>
            </a:r>
            <a:r>
              <a:rPr lang="en-US" sz="1000" dirty="0" err="1"/>
              <a:t>episona.com</a:t>
            </a:r>
            <a:r>
              <a:rPr lang="en-US" sz="1000" dirty="0"/>
              <a:t>/short-introduction-epigenetics/</a:t>
            </a:r>
          </a:p>
        </p:txBody>
      </p:sp>
      <p:pic>
        <p:nvPicPr>
          <p:cNvPr id="6" name="Picture 5" descr="Mechanisms-of-epigenetic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808" y="2011972"/>
            <a:ext cx="5472008" cy="3800481"/>
          </a:xfrm>
          <a:prstGeom prst="rect">
            <a:avLst/>
          </a:prstGeom>
          <a:ln w="19050" cmpd="sng">
            <a:solidFill>
              <a:schemeClr val="accent3"/>
            </a:solidFill>
          </a:ln>
        </p:spPr>
      </p:pic>
    </p:spTree>
    <p:extLst>
      <p:ext uri="{BB962C8B-B14F-4D97-AF65-F5344CB8AC3E}">
        <p14:creationId xmlns:p14="http://schemas.microsoft.com/office/powerpoint/2010/main" val="22530673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Experimental Design</a:t>
            </a:r>
            <a:endParaRPr lang="en-US" dirty="0"/>
          </a:p>
        </p:txBody>
      </p:sp>
      <p:pic>
        <p:nvPicPr>
          <p:cNvPr id="4" name="Picture 3"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2648" y="1837267"/>
            <a:ext cx="1595004" cy="1072675"/>
          </a:xfrm>
          <a:prstGeom prst="rect">
            <a:avLst/>
          </a:prstGeom>
        </p:spPr>
      </p:pic>
      <p:pic>
        <p:nvPicPr>
          <p:cNvPr id="5" name="Picture 4"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716644" y="2689488"/>
            <a:ext cx="1595004" cy="1072675"/>
          </a:xfrm>
          <a:prstGeom prst="rect">
            <a:avLst/>
          </a:prstGeom>
        </p:spPr>
      </p:pic>
      <p:pic>
        <p:nvPicPr>
          <p:cNvPr id="6" name="Picture 5" descr="male-symbo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868" y="2247149"/>
            <a:ext cx="658360" cy="662793"/>
          </a:xfrm>
          <a:prstGeom prst="rect">
            <a:avLst/>
          </a:prstGeom>
        </p:spPr>
      </p:pic>
      <p:pic>
        <p:nvPicPr>
          <p:cNvPr id="7" name="Picture 6"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40452" y="1837267"/>
            <a:ext cx="1595004" cy="1072675"/>
          </a:xfrm>
          <a:prstGeom prst="rect">
            <a:avLst/>
          </a:prstGeom>
        </p:spPr>
      </p:pic>
      <p:pic>
        <p:nvPicPr>
          <p:cNvPr id="8" name="Picture 7" descr="female_symbo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4056" y="3083617"/>
            <a:ext cx="569731" cy="969198"/>
          </a:xfrm>
          <a:prstGeom prst="rect">
            <a:avLst/>
          </a:prstGeom>
        </p:spPr>
      </p:pic>
      <p:cxnSp>
        <p:nvCxnSpPr>
          <p:cNvPr id="9" name="Straight Arrow Connector 8"/>
          <p:cNvCxnSpPr/>
          <p:nvPr/>
        </p:nvCxnSpPr>
        <p:spPr>
          <a:xfrm>
            <a:off x="1978723" y="2782553"/>
            <a:ext cx="1559904" cy="3344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3" name="Picture 12" descr="male-symbo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1672" y="2247149"/>
            <a:ext cx="658360" cy="662793"/>
          </a:xfrm>
          <a:prstGeom prst="rect">
            <a:avLst/>
          </a:prstGeom>
        </p:spPr>
      </p:pic>
      <p:pic>
        <p:nvPicPr>
          <p:cNvPr id="17" name="Picture 16" descr="Fiberglass_Tank___Foldable_Tank_br_type___moz_____Fischer_Chemical_Limited.jpg"/>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25381" y1="77333" x2="10152" y2="76000"/>
                        <a14:foregroundMark x1="33503" y1="30000" x2="58883" y2="31333"/>
                        <a14:foregroundMark x1="33503" y1="22000" x2="38071" y2="26667"/>
                        <a14:foregroundMark x1="31472" y1="19333" x2="33503" y2="23333"/>
                        <a14:foregroundMark x1="7614" y1="58000" x2="12690" y2="62000"/>
                      </a14:backgroundRemoval>
                    </a14:imgEffect>
                  </a14:imgLayer>
                </a14:imgProps>
              </a:ext>
              <a:ext uri="{28A0092B-C50C-407E-A947-70E740481C1C}">
                <a14:useLocalDpi xmlns:a14="http://schemas.microsoft.com/office/drawing/2010/main" val="0"/>
              </a:ext>
            </a:extLst>
          </a:blip>
          <a:stretch>
            <a:fillRect/>
          </a:stretch>
        </p:blipFill>
        <p:spPr>
          <a:xfrm>
            <a:off x="479001" y="4624144"/>
            <a:ext cx="2501900" cy="1905000"/>
          </a:xfrm>
          <a:prstGeom prst="rect">
            <a:avLst/>
          </a:prstGeom>
        </p:spPr>
      </p:pic>
      <p:sp>
        <p:nvSpPr>
          <p:cNvPr id="18" name="TextBox 17"/>
          <p:cNvSpPr txBox="1"/>
          <p:nvPr/>
        </p:nvSpPr>
        <p:spPr>
          <a:xfrm>
            <a:off x="725200" y="5318218"/>
            <a:ext cx="1422400" cy="400110"/>
          </a:xfrm>
          <a:prstGeom prst="rect">
            <a:avLst/>
          </a:prstGeom>
          <a:noFill/>
        </p:spPr>
        <p:txBody>
          <a:bodyPr wrap="square" rtlCol="0">
            <a:spAutoFit/>
          </a:bodyPr>
          <a:lstStyle/>
          <a:p>
            <a:pPr algn="ctr"/>
            <a:r>
              <a:rPr lang="en-US" sz="2000" b="1" dirty="0" smtClean="0"/>
              <a:t>Male 2</a:t>
            </a:r>
            <a:endParaRPr lang="en-US" sz="2000" b="1" dirty="0"/>
          </a:p>
        </p:txBody>
      </p:sp>
      <p:sp>
        <p:nvSpPr>
          <p:cNvPr id="19" name="TextBox 18"/>
          <p:cNvSpPr txBox="1"/>
          <p:nvPr/>
        </p:nvSpPr>
        <p:spPr>
          <a:xfrm>
            <a:off x="1436400" y="4624144"/>
            <a:ext cx="1422400" cy="400110"/>
          </a:xfrm>
          <a:prstGeom prst="rect">
            <a:avLst/>
          </a:prstGeom>
          <a:noFill/>
        </p:spPr>
        <p:txBody>
          <a:bodyPr wrap="square" rtlCol="0">
            <a:spAutoFit/>
          </a:bodyPr>
          <a:lstStyle/>
          <a:p>
            <a:pPr algn="ctr"/>
            <a:r>
              <a:rPr lang="en-US" sz="2000" b="1" dirty="0" smtClean="0"/>
              <a:t>Male 1</a:t>
            </a:r>
            <a:endParaRPr lang="en-US" sz="2000" b="1" dirty="0"/>
          </a:p>
        </p:txBody>
      </p:sp>
      <p:sp>
        <p:nvSpPr>
          <p:cNvPr id="21" name="TextBox 20"/>
          <p:cNvSpPr txBox="1"/>
          <p:nvPr/>
        </p:nvSpPr>
        <p:spPr>
          <a:xfrm>
            <a:off x="767915" y="1489209"/>
            <a:ext cx="1339876" cy="400110"/>
          </a:xfrm>
          <a:prstGeom prst="rect">
            <a:avLst/>
          </a:prstGeom>
          <a:noFill/>
        </p:spPr>
        <p:txBody>
          <a:bodyPr wrap="square" rtlCol="0">
            <a:spAutoFit/>
          </a:bodyPr>
          <a:lstStyle/>
          <a:p>
            <a:pPr algn="ctr"/>
            <a:r>
              <a:rPr lang="en-US" sz="2000" b="1" dirty="0" smtClean="0"/>
              <a:t>Male 1</a:t>
            </a:r>
            <a:endParaRPr lang="en-US" sz="2000" b="1" dirty="0"/>
          </a:p>
        </p:txBody>
      </p:sp>
      <p:sp>
        <p:nvSpPr>
          <p:cNvPr id="22" name="TextBox 21"/>
          <p:cNvSpPr txBox="1"/>
          <p:nvPr/>
        </p:nvSpPr>
        <p:spPr>
          <a:xfrm>
            <a:off x="7314765" y="1489209"/>
            <a:ext cx="1339876" cy="400110"/>
          </a:xfrm>
          <a:prstGeom prst="rect">
            <a:avLst/>
          </a:prstGeom>
          <a:noFill/>
        </p:spPr>
        <p:txBody>
          <a:bodyPr wrap="square" rtlCol="0">
            <a:spAutoFit/>
          </a:bodyPr>
          <a:lstStyle/>
          <a:p>
            <a:pPr algn="ctr"/>
            <a:r>
              <a:rPr lang="en-US" sz="2000" b="1" dirty="0" smtClean="0"/>
              <a:t>Male 2</a:t>
            </a:r>
            <a:endParaRPr lang="en-US" sz="2000" b="1" dirty="0"/>
          </a:p>
        </p:txBody>
      </p:sp>
      <p:sp>
        <p:nvSpPr>
          <p:cNvPr id="29" name="TextBox 28"/>
          <p:cNvSpPr txBox="1"/>
          <p:nvPr/>
        </p:nvSpPr>
        <p:spPr>
          <a:xfrm>
            <a:off x="590484" y="3344816"/>
            <a:ext cx="1366513" cy="400110"/>
          </a:xfrm>
          <a:prstGeom prst="rect">
            <a:avLst/>
          </a:prstGeom>
          <a:noFill/>
        </p:spPr>
        <p:txBody>
          <a:bodyPr wrap="square" rtlCol="0">
            <a:spAutoFit/>
          </a:bodyPr>
          <a:lstStyle/>
          <a:p>
            <a:pPr algn="ctr"/>
            <a:r>
              <a:rPr lang="en-US" sz="2000" b="1" dirty="0" smtClean="0"/>
              <a:t>Sperm </a:t>
            </a:r>
          </a:p>
        </p:txBody>
      </p:sp>
      <p:cxnSp>
        <p:nvCxnSpPr>
          <p:cNvPr id="30" name="Straight Arrow Connector 29"/>
          <p:cNvCxnSpPr/>
          <p:nvPr/>
        </p:nvCxnSpPr>
        <p:spPr>
          <a:xfrm>
            <a:off x="1360593" y="2919706"/>
            <a:ext cx="0" cy="5014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7" name="TextBox 36"/>
          <p:cNvSpPr txBox="1"/>
          <p:nvPr/>
        </p:nvSpPr>
        <p:spPr>
          <a:xfrm>
            <a:off x="7181403" y="3388294"/>
            <a:ext cx="1366513" cy="400110"/>
          </a:xfrm>
          <a:prstGeom prst="rect">
            <a:avLst/>
          </a:prstGeom>
          <a:noFill/>
        </p:spPr>
        <p:txBody>
          <a:bodyPr wrap="square" rtlCol="0">
            <a:spAutoFit/>
          </a:bodyPr>
          <a:lstStyle/>
          <a:p>
            <a:pPr algn="ctr"/>
            <a:r>
              <a:rPr lang="en-US" sz="2000" b="1" dirty="0" smtClean="0"/>
              <a:t>Sperm </a:t>
            </a:r>
          </a:p>
        </p:txBody>
      </p:sp>
      <p:cxnSp>
        <p:nvCxnSpPr>
          <p:cNvPr id="38" name="Straight Arrow Connector 37"/>
          <p:cNvCxnSpPr/>
          <p:nvPr/>
        </p:nvCxnSpPr>
        <p:spPr>
          <a:xfrm>
            <a:off x="7951512" y="2963184"/>
            <a:ext cx="0" cy="5014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flipH="1">
            <a:off x="5594036" y="2605166"/>
            <a:ext cx="1367822" cy="5281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43" name="Picture 42" descr="T4D3 10x 9.jpg"/>
          <p:cNvPicPr>
            <a:picLocks noChangeAspect="1"/>
          </p:cNvPicPr>
          <p:nvPr/>
        </p:nvPicPr>
        <p:blipFill rotWithShape="1">
          <a:blip r:embed="rId11" cstate="print">
            <a:extLst>
              <a:ext uri="{28A0092B-C50C-407E-A947-70E740481C1C}">
                <a14:useLocalDpi xmlns:a14="http://schemas.microsoft.com/office/drawing/2010/main" val="0"/>
              </a:ext>
            </a:extLst>
          </a:blip>
          <a:srcRect l="36077" t="21715" r="48951" b="51228"/>
          <a:stretch/>
        </p:blipFill>
        <p:spPr>
          <a:xfrm rot="5400000">
            <a:off x="4221387" y="4589688"/>
            <a:ext cx="1326753" cy="1798314"/>
          </a:xfrm>
          <a:prstGeom prst="rect">
            <a:avLst/>
          </a:prstGeom>
          <a:ln>
            <a:solidFill>
              <a:srgbClr val="000000"/>
            </a:solidFill>
          </a:ln>
        </p:spPr>
      </p:pic>
      <p:sp>
        <p:nvSpPr>
          <p:cNvPr id="15" name="TextBox 14"/>
          <p:cNvSpPr txBox="1"/>
          <p:nvPr/>
        </p:nvSpPr>
        <p:spPr>
          <a:xfrm>
            <a:off x="4454056" y="4824199"/>
            <a:ext cx="1339876" cy="400110"/>
          </a:xfrm>
          <a:prstGeom prst="rect">
            <a:avLst/>
          </a:prstGeom>
          <a:noFill/>
        </p:spPr>
        <p:txBody>
          <a:bodyPr wrap="square" rtlCol="0">
            <a:spAutoFit/>
          </a:bodyPr>
          <a:lstStyle/>
          <a:p>
            <a:pPr algn="r"/>
            <a:r>
              <a:rPr lang="en-US" sz="2000" b="1" dirty="0" smtClean="0"/>
              <a:t>72hpf</a:t>
            </a:r>
            <a:endParaRPr lang="en-US" sz="2000" b="1" dirty="0"/>
          </a:p>
        </p:txBody>
      </p:sp>
      <p:pic>
        <p:nvPicPr>
          <p:cNvPr id="33" name="Picture 32" descr="flip_cap_tube_-_Google_Search.jpg"/>
          <p:cNvPicPr>
            <a:picLocks noChangeAspect="1"/>
          </p:cNvPicPr>
          <p:nvPr/>
        </p:nvPicPr>
        <p:blipFill>
          <a:blip r:embed="rId12">
            <a:extLst>
              <a:ext uri="{BEBA8EAE-BF5A-486C-A8C5-ECC9F3942E4B}">
                <a14:imgProps xmlns:a14="http://schemas.microsoft.com/office/drawing/2010/main">
                  <a14:imgLayer r:embed="rId13">
                    <a14:imgEffect>
                      <a14:backgroundRemoval t="0" b="99301" l="0" r="100000">
                        <a14:foregroundMark x1="50694" y1="50350" x2="50694" y2="50350"/>
                      </a14:backgroundRemoval>
                    </a14:imgEffect>
                  </a14:imgLayer>
                </a14:imgProps>
              </a:ext>
              <a:ext uri="{28A0092B-C50C-407E-A947-70E740481C1C}">
                <a14:useLocalDpi xmlns:a14="http://schemas.microsoft.com/office/drawing/2010/main" val="0"/>
              </a:ext>
            </a:extLst>
          </a:blip>
          <a:stretch>
            <a:fillRect/>
          </a:stretch>
        </p:blipFill>
        <p:spPr>
          <a:xfrm>
            <a:off x="1751756" y="3133326"/>
            <a:ext cx="408666" cy="811655"/>
          </a:xfrm>
          <a:prstGeom prst="rect">
            <a:avLst/>
          </a:prstGeom>
        </p:spPr>
      </p:pic>
      <p:pic>
        <p:nvPicPr>
          <p:cNvPr id="34" name="Picture 33" descr="flip_cap_tube_-_Google_Search.jpg"/>
          <p:cNvPicPr>
            <a:picLocks noChangeAspect="1"/>
          </p:cNvPicPr>
          <p:nvPr/>
        </p:nvPicPr>
        <p:blipFill>
          <a:blip r:embed="rId12">
            <a:extLst>
              <a:ext uri="{BEBA8EAE-BF5A-486C-A8C5-ECC9F3942E4B}">
                <a14:imgProps xmlns:a14="http://schemas.microsoft.com/office/drawing/2010/main">
                  <a14:imgLayer r:embed="rId14">
                    <a14:imgEffect>
                      <a14:backgroundRemoval t="0" b="99301" l="0" r="100000">
                        <a14:foregroundMark x1="50694" y1="50350" x2="50694" y2="50350"/>
                      </a14:backgroundRemoval>
                    </a14:imgEffect>
                  </a14:imgLayer>
                </a14:imgProps>
              </a:ext>
              <a:ext uri="{28A0092B-C50C-407E-A947-70E740481C1C}">
                <a14:useLocalDpi xmlns:a14="http://schemas.microsoft.com/office/drawing/2010/main" val="0"/>
              </a:ext>
            </a:extLst>
          </a:blip>
          <a:stretch>
            <a:fillRect/>
          </a:stretch>
        </p:blipFill>
        <p:spPr>
          <a:xfrm>
            <a:off x="8387218" y="3133326"/>
            <a:ext cx="408666" cy="811655"/>
          </a:xfrm>
          <a:prstGeom prst="rect">
            <a:avLst/>
          </a:prstGeom>
        </p:spPr>
      </p:pic>
      <p:pic>
        <p:nvPicPr>
          <p:cNvPr id="39" name="Content Placeholder 22" descr="T1D5 10x 1.jpg"/>
          <p:cNvPicPr>
            <a:picLocks noGrp="1" noChangeAspect="1"/>
          </p:cNvPicPr>
          <p:nvPr>
            <p:ph idx="1"/>
          </p:nvPr>
        </p:nvPicPr>
        <p:blipFill rotWithShape="1">
          <a:blip r:embed="rId15" cstate="print">
            <a:extLst>
              <a:ext uri="{28A0092B-C50C-407E-A947-70E740481C1C}">
                <a14:useLocalDpi xmlns:a14="http://schemas.microsoft.com/office/drawing/2010/main" val="0"/>
              </a:ext>
            </a:extLst>
          </a:blip>
          <a:srcRect l="34966" t="30148" r="25427" b="44825"/>
          <a:stretch/>
        </p:blipFill>
        <p:spPr>
          <a:xfrm>
            <a:off x="6252097" y="4825466"/>
            <a:ext cx="2799509" cy="1326752"/>
          </a:xfrm>
          <a:ln>
            <a:solidFill>
              <a:srgbClr val="000000"/>
            </a:solidFill>
          </a:ln>
        </p:spPr>
      </p:pic>
      <p:cxnSp>
        <p:nvCxnSpPr>
          <p:cNvPr id="44" name="Straight Arrow Connector 43"/>
          <p:cNvCxnSpPr/>
          <p:nvPr/>
        </p:nvCxnSpPr>
        <p:spPr>
          <a:xfrm>
            <a:off x="3096250" y="5483134"/>
            <a:ext cx="62039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7711730" y="4824199"/>
            <a:ext cx="1339876" cy="400110"/>
          </a:xfrm>
          <a:prstGeom prst="rect">
            <a:avLst/>
          </a:prstGeom>
          <a:noFill/>
        </p:spPr>
        <p:txBody>
          <a:bodyPr wrap="square" rtlCol="0">
            <a:spAutoFit/>
          </a:bodyPr>
          <a:lstStyle/>
          <a:p>
            <a:pPr algn="r"/>
            <a:r>
              <a:rPr lang="en-US" sz="2000" b="1" dirty="0" smtClean="0"/>
              <a:t>120hpf</a:t>
            </a:r>
            <a:endParaRPr lang="en-US" sz="2000" b="1" dirty="0"/>
          </a:p>
        </p:txBody>
      </p:sp>
    </p:spTree>
    <p:extLst>
      <p:ext uri="{BB962C8B-B14F-4D97-AF65-F5344CB8AC3E}">
        <p14:creationId xmlns:p14="http://schemas.microsoft.com/office/powerpoint/2010/main" val="88856625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Methylation heritability</a:t>
            </a:r>
            <a:endParaRPr lang="en-US" dirty="0"/>
          </a:p>
        </p:txBody>
      </p:sp>
      <p:pic>
        <p:nvPicPr>
          <p:cNvPr id="4" name="Picture 3"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04848" y="2218267"/>
            <a:ext cx="1595004" cy="1072675"/>
          </a:xfrm>
          <a:prstGeom prst="rect">
            <a:avLst/>
          </a:prstGeom>
        </p:spPr>
      </p:pic>
      <p:pic>
        <p:nvPicPr>
          <p:cNvPr id="6" name="Picture 5" descr="male-symbo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068" y="2628149"/>
            <a:ext cx="658360" cy="662793"/>
          </a:xfrm>
          <a:prstGeom prst="rect">
            <a:avLst/>
          </a:prstGeom>
        </p:spPr>
      </p:pic>
      <p:sp>
        <p:nvSpPr>
          <p:cNvPr id="21" name="TextBox 20"/>
          <p:cNvSpPr txBox="1"/>
          <p:nvPr/>
        </p:nvSpPr>
        <p:spPr>
          <a:xfrm>
            <a:off x="1588400" y="1566091"/>
            <a:ext cx="1836822" cy="400110"/>
          </a:xfrm>
          <a:prstGeom prst="rect">
            <a:avLst/>
          </a:prstGeom>
          <a:noFill/>
          <a:ln>
            <a:solidFill>
              <a:schemeClr val="tx1"/>
            </a:solidFill>
          </a:ln>
        </p:spPr>
        <p:txBody>
          <a:bodyPr wrap="square" rtlCol="0">
            <a:spAutoFit/>
          </a:bodyPr>
          <a:lstStyle/>
          <a:p>
            <a:pPr algn="ctr"/>
            <a:r>
              <a:rPr lang="en-US" sz="2000" b="1" dirty="0" smtClean="0"/>
              <a:t>Lineage 1</a:t>
            </a:r>
            <a:endParaRPr lang="en-US" sz="2000" b="1" dirty="0"/>
          </a:p>
        </p:txBody>
      </p:sp>
      <p:sp>
        <p:nvSpPr>
          <p:cNvPr id="29" name="TextBox 28"/>
          <p:cNvSpPr txBox="1"/>
          <p:nvPr/>
        </p:nvSpPr>
        <p:spPr>
          <a:xfrm>
            <a:off x="2617098" y="2878132"/>
            <a:ext cx="1366513" cy="400110"/>
          </a:xfrm>
          <a:prstGeom prst="rect">
            <a:avLst/>
          </a:prstGeom>
          <a:noFill/>
        </p:spPr>
        <p:txBody>
          <a:bodyPr wrap="square" rtlCol="0">
            <a:spAutoFit/>
          </a:bodyPr>
          <a:lstStyle/>
          <a:p>
            <a:pPr algn="ctr"/>
            <a:r>
              <a:rPr lang="en-US" sz="2000" b="1" dirty="0" smtClean="0"/>
              <a:t>Sperm </a:t>
            </a:r>
          </a:p>
        </p:txBody>
      </p:sp>
      <p:pic>
        <p:nvPicPr>
          <p:cNvPr id="43" name="Picture 42" descr="T4D3 10x 9.jpg"/>
          <p:cNvPicPr>
            <a:picLocks noChangeAspect="1"/>
          </p:cNvPicPr>
          <p:nvPr/>
        </p:nvPicPr>
        <p:blipFill rotWithShape="1">
          <a:blip r:embed="rId6" cstate="print">
            <a:extLst>
              <a:ext uri="{28A0092B-C50C-407E-A947-70E740481C1C}">
                <a14:useLocalDpi xmlns:a14="http://schemas.microsoft.com/office/drawing/2010/main" val="0"/>
              </a:ext>
            </a:extLst>
          </a:blip>
          <a:srcRect l="36077" t="21715" r="48951" b="51228"/>
          <a:stretch/>
        </p:blipFill>
        <p:spPr>
          <a:xfrm rot="5400000">
            <a:off x="1983330" y="3451610"/>
            <a:ext cx="1129074" cy="1530375"/>
          </a:xfrm>
          <a:prstGeom prst="rect">
            <a:avLst/>
          </a:prstGeom>
          <a:ln>
            <a:solidFill>
              <a:srgbClr val="000000"/>
            </a:solidFill>
          </a:ln>
        </p:spPr>
      </p:pic>
      <p:sp>
        <p:nvSpPr>
          <p:cNvPr id="15" name="TextBox 14"/>
          <p:cNvSpPr txBox="1"/>
          <p:nvPr/>
        </p:nvSpPr>
        <p:spPr>
          <a:xfrm>
            <a:off x="2452616" y="3641896"/>
            <a:ext cx="1339876" cy="400110"/>
          </a:xfrm>
          <a:prstGeom prst="rect">
            <a:avLst/>
          </a:prstGeom>
          <a:noFill/>
        </p:spPr>
        <p:txBody>
          <a:bodyPr wrap="square" rtlCol="0">
            <a:spAutoFit/>
          </a:bodyPr>
          <a:lstStyle/>
          <a:p>
            <a:r>
              <a:rPr lang="en-US" sz="2000" b="1" dirty="0" smtClean="0"/>
              <a:t>72hpf</a:t>
            </a:r>
            <a:endParaRPr lang="en-US" sz="2000" b="1" dirty="0"/>
          </a:p>
        </p:txBody>
      </p:sp>
      <p:pic>
        <p:nvPicPr>
          <p:cNvPr id="39" name="Content Placeholder 22" descr="T1D5 10x 1.jpg"/>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l="33370" t="30812" r="27023" b="44161"/>
          <a:stretch/>
        </p:blipFill>
        <p:spPr>
          <a:xfrm>
            <a:off x="1455284" y="5246884"/>
            <a:ext cx="2375308" cy="1125713"/>
          </a:xfrm>
          <a:ln>
            <a:solidFill>
              <a:srgbClr val="000000"/>
            </a:solidFill>
          </a:ln>
        </p:spPr>
      </p:pic>
      <p:sp>
        <p:nvSpPr>
          <p:cNvPr id="16" name="TextBox 15"/>
          <p:cNvSpPr txBox="1"/>
          <p:nvPr/>
        </p:nvSpPr>
        <p:spPr>
          <a:xfrm>
            <a:off x="2840995" y="5230139"/>
            <a:ext cx="1339876" cy="400110"/>
          </a:xfrm>
          <a:prstGeom prst="rect">
            <a:avLst/>
          </a:prstGeom>
          <a:noFill/>
        </p:spPr>
        <p:txBody>
          <a:bodyPr wrap="square" rtlCol="0">
            <a:spAutoFit/>
          </a:bodyPr>
          <a:lstStyle/>
          <a:p>
            <a:r>
              <a:rPr lang="en-US" sz="2000" b="1" dirty="0" smtClean="0"/>
              <a:t>120hpf</a:t>
            </a:r>
            <a:endParaRPr lang="en-US" sz="2000" b="1" dirty="0"/>
          </a:p>
        </p:txBody>
      </p:sp>
      <p:pic>
        <p:nvPicPr>
          <p:cNvPr id="27" name="Picture 26"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16448" y="2244211"/>
            <a:ext cx="1595004" cy="1072675"/>
          </a:xfrm>
          <a:prstGeom prst="rect">
            <a:avLst/>
          </a:prstGeom>
        </p:spPr>
      </p:pic>
      <p:pic>
        <p:nvPicPr>
          <p:cNvPr id="28" name="Picture 27" descr="male-symbo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7668" y="2654093"/>
            <a:ext cx="658360" cy="662793"/>
          </a:xfrm>
          <a:prstGeom prst="rect">
            <a:avLst/>
          </a:prstGeom>
        </p:spPr>
      </p:pic>
      <p:sp>
        <p:nvSpPr>
          <p:cNvPr id="31" name="TextBox 30"/>
          <p:cNvSpPr txBox="1"/>
          <p:nvPr/>
        </p:nvSpPr>
        <p:spPr>
          <a:xfrm>
            <a:off x="5445805" y="1592035"/>
            <a:ext cx="1836822" cy="400110"/>
          </a:xfrm>
          <a:prstGeom prst="rect">
            <a:avLst/>
          </a:prstGeom>
          <a:noFill/>
          <a:ln>
            <a:solidFill>
              <a:schemeClr val="tx1"/>
            </a:solidFill>
          </a:ln>
        </p:spPr>
        <p:txBody>
          <a:bodyPr wrap="square" rtlCol="0">
            <a:spAutoFit/>
          </a:bodyPr>
          <a:lstStyle/>
          <a:p>
            <a:pPr algn="ctr"/>
            <a:r>
              <a:rPr lang="en-US" sz="2000" b="1" dirty="0" smtClean="0"/>
              <a:t>Lineage </a:t>
            </a:r>
            <a:r>
              <a:rPr lang="en-US" sz="2000" b="1" dirty="0"/>
              <a:t>2</a:t>
            </a:r>
          </a:p>
        </p:txBody>
      </p:sp>
      <p:sp>
        <p:nvSpPr>
          <p:cNvPr id="32" name="TextBox 31"/>
          <p:cNvSpPr txBox="1"/>
          <p:nvPr/>
        </p:nvSpPr>
        <p:spPr>
          <a:xfrm>
            <a:off x="6528698" y="2904076"/>
            <a:ext cx="1366513" cy="400110"/>
          </a:xfrm>
          <a:prstGeom prst="rect">
            <a:avLst/>
          </a:prstGeom>
          <a:noFill/>
        </p:spPr>
        <p:txBody>
          <a:bodyPr wrap="square" rtlCol="0">
            <a:spAutoFit/>
          </a:bodyPr>
          <a:lstStyle/>
          <a:p>
            <a:pPr algn="ctr"/>
            <a:r>
              <a:rPr lang="en-US" sz="2000" b="1" dirty="0" smtClean="0"/>
              <a:t>Sperm </a:t>
            </a:r>
          </a:p>
        </p:txBody>
      </p:sp>
      <p:pic>
        <p:nvPicPr>
          <p:cNvPr id="35" name="Picture 34" descr="T4D3 10x 9.jpg"/>
          <p:cNvPicPr>
            <a:picLocks noChangeAspect="1"/>
          </p:cNvPicPr>
          <p:nvPr/>
        </p:nvPicPr>
        <p:blipFill rotWithShape="1">
          <a:blip r:embed="rId6" cstate="print">
            <a:extLst>
              <a:ext uri="{28A0092B-C50C-407E-A947-70E740481C1C}">
                <a14:useLocalDpi xmlns:a14="http://schemas.microsoft.com/office/drawing/2010/main" val="0"/>
              </a:ext>
            </a:extLst>
          </a:blip>
          <a:srcRect l="36077" t="21715" r="48951" b="51228"/>
          <a:stretch/>
        </p:blipFill>
        <p:spPr>
          <a:xfrm rot="5400000">
            <a:off x="5894930" y="3477554"/>
            <a:ext cx="1129074" cy="1530375"/>
          </a:xfrm>
          <a:prstGeom prst="rect">
            <a:avLst/>
          </a:prstGeom>
          <a:ln>
            <a:solidFill>
              <a:srgbClr val="000000"/>
            </a:solidFill>
          </a:ln>
        </p:spPr>
      </p:pic>
      <p:sp>
        <p:nvSpPr>
          <p:cNvPr id="36" name="TextBox 35"/>
          <p:cNvSpPr txBox="1"/>
          <p:nvPr/>
        </p:nvSpPr>
        <p:spPr>
          <a:xfrm>
            <a:off x="6364216" y="3667840"/>
            <a:ext cx="1339876" cy="400110"/>
          </a:xfrm>
          <a:prstGeom prst="rect">
            <a:avLst/>
          </a:prstGeom>
          <a:noFill/>
        </p:spPr>
        <p:txBody>
          <a:bodyPr wrap="square" rtlCol="0">
            <a:spAutoFit/>
          </a:bodyPr>
          <a:lstStyle/>
          <a:p>
            <a:r>
              <a:rPr lang="en-US" sz="2000" b="1" dirty="0" smtClean="0"/>
              <a:t>72hpf</a:t>
            </a:r>
            <a:endParaRPr lang="en-US" sz="2000" b="1" dirty="0"/>
          </a:p>
        </p:txBody>
      </p:sp>
      <p:pic>
        <p:nvPicPr>
          <p:cNvPr id="41" name="Content Placeholder 22" descr="T1D5 10x 1.jpg"/>
          <p:cNvPicPr>
            <a:picLocks noChangeAspect="1"/>
          </p:cNvPicPr>
          <p:nvPr/>
        </p:nvPicPr>
        <p:blipFill rotWithShape="1">
          <a:blip r:embed="rId7" cstate="print">
            <a:extLst>
              <a:ext uri="{28A0092B-C50C-407E-A947-70E740481C1C}">
                <a14:useLocalDpi xmlns:a14="http://schemas.microsoft.com/office/drawing/2010/main" val="0"/>
              </a:ext>
            </a:extLst>
          </a:blip>
          <a:srcRect l="33370" t="30812" r="27023" b="44161"/>
          <a:stretch/>
        </p:blipFill>
        <p:spPr>
          <a:xfrm>
            <a:off x="5366884" y="5272828"/>
            <a:ext cx="2375308" cy="1125713"/>
          </a:xfrm>
          <a:prstGeom prst="rect">
            <a:avLst/>
          </a:prstGeom>
          <a:ln>
            <a:solidFill>
              <a:srgbClr val="000000"/>
            </a:solidFill>
          </a:ln>
        </p:spPr>
      </p:pic>
      <p:sp>
        <p:nvSpPr>
          <p:cNvPr id="42" name="TextBox 41"/>
          <p:cNvSpPr txBox="1"/>
          <p:nvPr/>
        </p:nvSpPr>
        <p:spPr>
          <a:xfrm>
            <a:off x="6752595" y="5256083"/>
            <a:ext cx="1339876" cy="400110"/>
          </a:xfrm>
          <a:prstGeom prst="rect">
            <a:avLst/>
          </a:prstGeom>
          <a:noFill/>
        </p:spPr>
        <p:txBody>
          <a:bodyPr wrap="square" rtlCol="0">
            <a:spAutoFit/>
          </a:bodyPr>
          <a:lstStyle/>
          <a:p>
            <a:r>
              <a:rPr lang="en-US" sz="2000" b="1" dirty="0" smtClean="0"/>
              <a:t>120hpf</a:t>
            </a:r>
            <a:endParaRPr lang="en-US" sz="2000" b="1" dirty="0"/>
          </a:p>
        </p:txBody>
      </p:sp>
    </p:spTree>
    <p:extLst>
      <p:ext uri="{BB962C8B-B14F-4D97-AF65-F5344CB8AC3E}">
        <p14:creationId xmlns:p14="http://schemas.microsoft.com/office/powerpoint/2010/main" val="18617000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Methylation heritability</a:t>
            </a:r>
            <a:endParaRPr lang="en-US" dirty="0"/>
          </a:p>
        </p:txBody>
      </p:sp>
      <p:pic>
        <p:nvPicPr>
          <p:cNvPr id="4" name="Picture 3"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04848" y="2218267"/>
            <a:ext cx="1595004" cy="1072675"/>
          </a:xfrm>
          <a:prstGeom prst="rect">
            <a:avLst/>
          </a:prstGeom>
        </p:spPr>
      </p:pic>
      <p:pic>
        <p:nvPicPr>
          <p:cNvPr id="6" name="Picture 5" descr="male-symbo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068" y="2628149"/>
            <a:ext cx="658360" cy="662793"/>
          </a:xfrm>
          <a:prstGeom prst="rect">
            <a:avLst/>
          </a:prstGeom>
        </p:spPr>
      </p:pic>
      <p:sp>
        <p:nvSpPr>
          <p:cNvPr id="21" name="TextBox 20"/>
          <p:cNvSpPr txBox="1"/>
          <p:nvPr/>
        </p:nvSpPr>
        <p:spPr>
          <a:xfrm>
            <a:off x="1588400" y="1566091"/>
            <a:ext cx="1836822" cy="400110"/>
          </a:xfrm>
          <a:prstGeom prst="rect">
            <a:avLst/>
          </a:prstGeom>
          <a:noFill/>
          <a:ln>
            <a:solidFill>
              <a:schemeClr val="tx1"/>
            </a:solidFill>
          </a:ln>
        </p:spPr>
        <p:txBody>
          <a:bodyPr wrap="square" rtlCol="0">
            <a:spAutoFit/>
          </a:bodyPr>
          <a:lstStyle/>
          <a:p>
            <a:pPr algn="ctr"/>
            <a:r>
              <a:rPr lang="en-US" sz="2000" b="1" dirty="0" smtClean="0"/>
              <a:t>Lineage 1</a:t>
            </a:r>
            <a:endParaRPr lang="en-US" sz="2000" b="1" dirty="0"/>
          </a:p>
        </p:txBody>
      </p:sp>
      <p:sp>
        <p:nvSpPr>
          <p:cNvPr id="29" name="TextBox 28"/>
          <p:cNvSpPr txBox="1"/>
          <p:nvPr/>
        </p:nvSpPr>
        <p:spPr>
          <a:xfrm>
            <a:off x="2617098" y="2878132"/>
            <a:ext cx="1366513" cy="400110"/>
          </a:xfrm>
          <a:prstGeom prst="rect">
            <a:avLst/>
          </a:prstGeom>
          <a:noFill/>
        </p:spPr>
        <p:txBody>
          <a:bodyPr wrap="square" rtlCol="0">
            <a:spAutoFit/>
          </a:bodyPr>
          <a:lstStyle/>
          <a:p>
            <a:pPr algn="ctr"/>
            <a:r>
              <a:rPr lang="en-US" sz="2000" b="1" dirty="0" smtClean="0"/>
              <a:t>Sperm </a:t>
            </a:r>
          </a:p>
        </p:txBody>
      </p:sp>
      <p:pic>
        <p:nvPicPr>
          <p:cNvPr id="43" name="Picture 42" descr="T4D3 10x 9.jpg"/>
          <p:cNvPicPr>
            <a:picLocks noChangeAspect="1"/>
          </p:cNvPicPr>
          <p:nvPr/>
        </p:nvPicPr>
        <p:blipFill rotWithShape="1">
          <a:blip r:embed="rId6" cstate="print">
            <a:extLst>
              <a:ext uri="{28A0092B-C50C-407E-A947-70E740481C1C}">
                <a14:useLocalDpi xmlns:a14="http://schemas.microsoft.com/office/drawing/2010/main" val="0"/>
              </a:ext>
            </a:extLst>
          </a:blip>
          <a:srcRect l="36077" t="21715" r="48951" b="51228"/>
          <a:stretch/>
        </p:blipFill>
        <p:spPr>
          <a:xfrm rot="5400000">
            <a:off x="1983330" y="3451610"/>
            <a:ext cx="1129074" cy="1530375"/>
          </a:xfrm>
          <a:prstGeom prst="rect">
            <a:avLst/>
          </a:prstGeom>
          <a:ln>
            <a:solidFill>
              <a:srgbClr val="000000"/>
            </a:solidFill>
          </a:ln>
        </p:spPr>
      </p:pic>
      <p:sp>
        <p:nvSpPr>
          <p:cNvPr id="15" name="TextBox 14"/>
          <p:cNvSpPr txBox="1"/>
          <p:nvPr/>
        </p:nvSpPr>
        <p:spPr>
          <a:xfrm>
            <a:off x="2452616" y="3641896"/>
            <a:ext cx="1339876" cy="400110"/>
          </a:xfrm>
          <a:prstGeom prst="rect">
            <a:avLst/>
          </a:prstGeom>
          <a:noFill/>
        </p:spPr>
        <p:txBody>
          <a:bodyPr wrap="square" rtlCol="0">
            <a:spAutoFit/>
          </a:bodyPr>
          <a:lstStyle/>
          <a:p>
            <a:r>
              <a:rPr lang="en-US" sz="2000" b="1" dirty="0" smtClean="0"/>
              <a:t>72hpf</a:t>
            </a:r>
            <a:endParaRPr lang="en-US" sz="2000" b="1" dirty="0"/>
          </a:p>
        </p:txBody>
      </p:sp>
      <p:pic>
        <p:nvPicPr>
          <p:cNvPr id="39" name="Content Placeholder 22" descr="T1D5 10x 1.jpg"/>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l="33370" t="30812" r="27023" b="44161"/>
          <a:stretch/>
        </p:blipFill>
        <p:spPr>
          <a:xfrm>
            <a:off x="1455284" y="5246884"/>
            <a:ext cx="2375308" cy="1125713"/>
          </a:xfrm>
          <a:ln>
            <a:solidFill>
              <a:srgbClr val="000000"/>
            </a:solidFill>
          </a:ln>
        </p:spPr>
      </p:pic>
      <p:sp>
        <p:nvSpPr>
          <p:cNvPr id="16" name="TextBox 15"/>
          <p:cNvSpPr txBox="1"/>
          <p:nvPr/>
        </p:nvSpPr>
        <p:spPr>
          <a:xfrm>
            <a:off x="2840995" y="5230139"/>
            <a:ext cx="1339876" cy="400110"/>
          </a:xfrm>
          <a:prstGeom prst="rect">
            <a:avLst/>
          </a:prstGeom>
          <a:noFill/>
        </p:spPr>
        <p:txBody>
          <a:bodyPr wrap="square" rtlCol="0">
            <a:spAutoFit/>
          </a:bodyPr>
          <a:lstStyle/>
          <a:p>
            <a:r>
              <a:rPr lang="en-US" sz="2000" b="1" dirty="0" smtClean="0"/>
              <a:t>120hpf</a:t>
            </a:r>
            <a:endParaRPr lang="en-US" sz="2000" b="1" dirty="0"/>
          </a:p>
        </p:txBody>
      </p:sp>
      <p:pic>
        <p:nvPicPr>
          <p:cNvPr id="27" name="Picture 26"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16448" y="2244211"/>
            <a:ext cx="1595004" cy="1072675"/>
          </a:xfrm>
          <a:prstGeom prst="rect">
            <a:avLst/>
          </a:prstGeom>
        </p:spPr>
      </p:pic>
      <p:pic>
        <p:nvPicPr>
          <p:cNvPr id="28" name="Picture 27" descr="male-symbo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7668" y="2654093"/>
            <a:ext cx="658360" cy="662793"/>
          </a:xfrm>
          <a:prstGeom prst="rect">
            <a:avLst/>
          </a:prstGeom>
        </p:spPr>
      </p:pic>
      <p:sp>
        <p:nvSpPr>
          <p:cNvPr id="31" name="TextBox 30"/>
          <p:cNvSpPr txBox="1"/>
          <p:nvPr/>
        </p:nvSpPr>
        <p:spPr>
          <a:xfrm>
            <a:off x="5445805" y="1592035"/>
            <a:ext cx="1836822" cy="400110"/>
          </a:xfrm>
          <a:prstGeom prst="rect">
            <a:avLst/>
          </a:prstGeom>
          <a:noFill/>
          <a:ln>
            <a:solidFill>
              <a:schemeClr val="tx1"/>
            </a:solidFill>
          </a:ln>
        </p:spPr>
        <p:txBody>
          <a:bodyPr wrap="square" rtlCol="0">
            <a:spAutoFit/>
          </a:bodyPr>
          <a:lstStyle/>
          <a:p>
            <a:pPr algn="ctr"/>
            <a:r>
              <a:rPr lang="en-US" sz="2000" b="1" dirty="0" smtClean="0"/>
              <a:t>Lineage </a:t>
            </a:r>
            <a:r>
              <a:rPr lang="en-US" sz="2000" b="1" dirty="0"/>
              <a:t>2</a:t>
            </a:r>
          </a:p>
        </p:txBody>
      </p:sp>
      <p:sp>
        <p:nvSpPr>
          <p:cNvPr id="32" name="TextBox 31"/>
          <p:cNvSpPr txBox="1"/>
          <p:nvPr/>
        </p:nvSpPr>
        <p:spPr>
          <a:xfrm>
            <a:off x="6528698" y="2904076"/>
            <a:ext cx="1366513" cy="400110"/>
          </a:xfrm>
          <a:prstGeom prst="rect">
            <a:avLst/>
          </a:prstGeom>
          <a:noFill/>
        </p:spPr>
        <p:txBody>
          <a:bodyPr wrap="square" rtlCol="0">
            <a:spAutoFit/>
          </a:bodyPr>
          <a:lstStyle/>
          <a:p>
            <a:pPr algn="ctr"/>
            <a:r>
              <a:rPr lang="en-US" sz="2000" b="1" dirty="0" smtClean="0"/>
              <a:t>Sperm </a:t>
            </a:r>
          </a:p>
        </p:txBody>
      </p:sp>
      <p:pic>
        <p:nvPicPr>
          <p:cNvPr id="35" name="Picture 34" descr="T4D3 10x 9.jpg"/>
          <p:cNvPicPr>
            <a:picLocks noChangeAspect="1"/>
          </p:cNvPicPr>
          <p:nvPr/>
        </p:nvPicPr>
        <p:blipFill rotWithShape="1">
          <a:blip r:embed="rId6" cstate="print">
            <a:extLst>
              <a:ext uri="{28A0092B-C50C-407E-A947-70E740481C1C}">
                <a14:useLocalDpi xmlns:a14="http://schemas.microsoft.com/office/drawing/2010/main" val="0"/>
              </a:ext>
            </a:extLst>
          </a:blip>
          <a:srcRect l="36077" t="21715" r="48951" b="51228"/>
          <a:stretch/>
        </p:blipFill>
        <p:spPr>
          <a:xfrm rot="5400000">
            <a:off x="5894930" y="3477554"/>
            <a:ext cx="1129074" cy="1530375"/>
          </a:xfrm>
          <a:prstGeom prst="rect">
            <a:avLst/>
          </a:prstGeom>
          <a:ln>
            <a:solidFill>
              <a:srgbClr val="000000"/>
            </a:solidFill>
          </a:ln>
        </p:spPr>
      </p:pic>
      <p:sp>
        <p:nvSpPr>
          <p:cNvPr id="36" name="TextBox 35"/>
          <p:cNvSpPr txBox="1"/>
          <p:nvPr/>
        </p:nvSpPr>
        <p:spPr>
          <a:xfrm>
            <a:off x="6364216" y="3667840"/>
            <a:ext cx="1339876" cy="400110"/>
          </a:xfrm>
          <a:prstGeom prst="rect">
            <a:avLst/>
          </a:prstGeom>
          <a:noFill/>
        </p:spPr>
        <p:txBody>
          <a:bodyPr wrap="square" rtlCol="0">
            <a:spAutoFit/>
          </a:bodyPr>
          <a:lstStyle/>
          <a:p>
            <a:r>
              <a:rPr lang="en-US" sz="2000" b="1" dirty="0" smtClean="0"/>
              <a:t>72hpf</a:t>
            </a:r>
            <a:endParaRPr lang="en-US" sz="2000" b="1" dirty="0"/>
          </a:p>
        </p:txBody>
      </p:sp>
      <p:pic>
        <p:nvPicPr>
          <p:cNvPr id="41" name="Content Placeholder 22" descr="T1D5 10x 1.jpg"/>
          <p:cNvPicPr>
            <a:picLocks noChangeAspect="1"/>
          </p:cNvPicPr>
          <p:nvPr/>
        </p:nvPicPr>
        <p:blipFill rotWithShape="1">
          <a:blip r:embed="rId7" cstate="print">
            <a:extLst>
              <a:ext uri="{28A0092B-C50C-407E-A947-70E740481C1C}">
                <a14:useLocalDpi xmlns:a14="http://schemas.microsoft.com/office/drawing/2010/main" val="0"/>
              </a:ext>
            </a:extLst>
          </a:blip>
          <a:srcRect l="33370" t="30812" r="27023" b="44161"/>
          <a:stretch/>
        </p:blipFill>
        <p:spPr>
          <a:xfrm>
            <a:off x="5366884" y="5272828"/>
            <a:ext cx="2375308" cy="1125713"/>
          </a:xfrm>
          <a:prstGeom prst="rect">
            <a:avLst/>
          </a:prstGeom>
          <a:ln>
            <a:solidFill>
              <a:srgbClr val="000000"/>
            </a:solidFill>
          </a:ln>
        </p:spPr>
      </p:pic>
      <p:sp>
        <p:nvSpPr>
          <p:cNvPr id="42" name="TextBox 41"/>
          <p:cNvSpPr txBox="1"/>
          <p:nvPr/>
        </p:nvSpPr>
        <p:spPr>
          <a:xfrm>
            <a:off x="6752595" y="5256083"/>
            <a:ext cx="1339876" cy="400110"/>
          </a:xfrm>
          <a:prstGeom prst="rect">
            <a:avLst/>
          </a:prstGeom>
          <a:noFill/>
        </p:spPr>
        <p:txBody>
          <a:bodyPr wrap="square" rtlCol="0">
            <a:spAutoFit/>
          </a:bodyPr>
          <a:lstStyle/>
          <a:p>
            <a:r>
              <a:rPr lang="en-US" sz="2000" b="1" dirty="0" smtClean="0"/>
              <a:t>120hpf</a:t>
            </a:r>
            <a:endParaRPr lang="en-US" sz="2000" b="1" dirty="0"/>
          </a:p>
        </p:txBody>
      </p:sp>
      <p:sp>
        <p:nvSpPr>
          <p:cNvPr id="3" name="Rectangle 2"/>
          <p:cNvSpPr/>
          <p:nvPr/>
        </p:nvSpPr>
        <p:spPr>
          <a:xfrm>
            <a:off x="1324042" y="2133600"/>
            <a:ext cx="2650111" cy="458470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247227" y="2133600"/>
            <a:ext cx="2650111" cy="4584700"/>
          </a:xfrm>
          <a:prstGeom prst="rect">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8864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Methylation heritability</a:t>
            </a:r>
            <a:endParaRPr lang="en-US" dirty="0"/>
          </a:p>
        </p:txBody>
      </p:sp>
      <p:sp>
        <p:nvSpPr>
          <p:cNvPr id="3" name="Rectangle 2"/>
          <p:cNvSpPr/>
          <p:nvPr/>
        </p:nvSpPr>
        <p:spPr>
          <a:xfrm>
            <a:off x="-228601" y="1512551"/>
            <a:ext cx="9956801" cy="53454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776133" y="2990234"/>
            <a:ext cx="186267" cy="258851"/>
          </a:xfrm>
          <a:prstGeom prst="rect">
            <a:avLst/>
          </a:prstGeom>
          <a:solidFill>
            <a:srgbClr val="F9F9F9"/>
          </a:solidFill>
          <a:ln>
            <a:solidFill>
              <a:srgbClr val="F9F9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Screenshot_9_18_14_4_46_PM.jpg"/>
          <p:cNvPicPr>
            <a:picLocks noChangeAspect="1"/>
          </p:cNvPicPr>
          <p:nvPr/>
        </p:nvPicPr>
        <p:blipFill rotWithShape="1">
          <a:blip r:embed="rId3">
            <a:extLst>
              <a:ext uri="{28A0092B-C50C-407E-A947-70E740481C1C}">
                <a14:useLocalDpi xmlns:a14="http://schemas.microsoft.com/office/drawing/2010/main" val="0"/>
              </a:ext>
            </a:extLst>
          </a:blip>
          <a:srcRect b="12427"/>
          <a:stretch/>
        </p:blipFill>
        <p:spPr>
          <a:xfrm>
            <a:off x="15748" y="1543124"/>
            <a:ext cx="8940261" cy="4590227"/>
          </a:xfrm>
          <a:prstGeom prst="rect">
            <a:avLst/>
          </a:prstGeom>
          <a:ln>
            <a:solidFill>
              <a:schemeClr val="tx1"/>
            </a:solidFill>
          </a:ln>
        </p:spPr>
      </p:pic>
      <p:sp>
        <p:nvSpPr>
          <p:cNvPr id="5" name="Rectangle 4"/>
          <p:cNvSpPr/>
          <p:nvPr/>
        </p:nvSpPr>
        <p:spPr>
          <a:xfrm>
            <a:off x="0" y="5353208"/>
            <a:ext cx="1200150" cy="14315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0820" y="2806574"/>
            <a:ext cx="1247439" cy="25466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3886" y="4297566"/>
            <a:ext cx="1484504" cy="276999"/>
          </a:xfrm>
          <a:prstGeom prst="rect">
            <a:avLst/>
          </a:prstGeom>
          <a:noFill/>
        </p:spPr>
        <p:txBody>
          <a:bodyPr wrap="square" rtlCol="0">
            <a:spAutoFit/>
          </a:bodyPr>
          <a:lstStyle/>
          <a:p>
            <a:r>
              <a:rPr lang="en-US" sz="1200" dirty="0"/>
              <a:t>2</a:t>
            </a:r>
            <a:r>
              <a:rPr lang="en-US" sz="1200" dirty="0" smtClean="0"/>
              <a:t>_120hpf</a:t>
            </a:r>
            <a:endParaRPr lang="en-US" sz="1200" dirty="0"/>
          </a:p>
        </p:txBody>
      </p:sp>
      <p:sp>
        <p:nvSpPr>
          <p:cNvPr id="11" name="TextBox 10"/>
          <p:cNvSpPr txBox="1"/>
          <p:nvPr/>
        </p:nvSpPr>
        <p:spPr>
          <a:xfrm>
            <a:off x="-13886" y="3999240"/>
            <a:ext cx="1484504" cy="276999"/>
          </a:xfrm>
          <a:prstGeom prst="rect">
            <a:avLst/>
          </a:prstGeom>
          <a:noFill/>
        </p:spPr>
        <p:txBody>
          <a:bodyPr wrap="square" rtlCol="0">
            <a:spAutoFit/>
          </a:bodyPr>
          <a:lstStyle/>
          <a:p>
            <a:r>
              <a:rPr lang="en-US" sz="1200" dirty="0"/>
              <a:t>2</a:t>
            </a:r>
            <a:r>
              <a:rPr lang="en-US" sz="1200" dirty="0" smtClean="0"/>
              <a:t>_72hpf</a:t>
            </a:r>
            <a:endParaRPr lang="en-US" sz="1200" dirty="0"/>
          </a:p>
        </p:txBody>
      </p:sp>
      <p:sp>
        <p:nvSpPr>
          <p:cNvPr id="12" name="TextBox 11"/>
          <p:cNvSpPr txBox="1"/>
          <p:nvPr/>
        </p:nvSpPr>
        <p:spPr>
          <a:xfrm>
            <a:off x="-13886" y="3402907"/>
            <a:ext cx="1484504" cy="276999"/>
          </a:xfrm>
          <a:prstGeom prst="rect">
            <a:avLst/>
          </a:prstGeom>
          <a:noFill/>
        </p:spPr>
        <p:txBody>
          <a:bodyPr wrap="square" rtlCol="0">
            <a:spAutoFit/>
          </a:bodyPr>
          <a:lstStyle/>
          <a:p>
            <a:r>
              <a:rPr lang="en-US" sz="1200" dirty="0" smtClean="0"/>
              <a:t>1_120hpf</a:t>
            </a:r>
            <a:endParaRPr lang="en-US" sz="1200" dirty="0"/>
          </a:p>
        </p:txBody>
      </p:sp>
      <p:sp>
        <p:nvSpPr>
          <p:cNvPr id="13" name="TextBox 12"/>
          <p:cNvSpPr txBox="1"/>
          <p:nvPr/>
        </p:nvSpPr>
        <p:spPr>
          <a:xfrm>
            <a:off x="-13886" y="3108974"/>
            <a:ext cx="1484504" cy="276999"/>
          </a:xfrm>
          <a:prstGeom prst="rect">
            <a:avLst/>
          </a:prstGeom>
          <a:noFill/>
        </p:spPr>
        <p:txBody>
          <a:bodyPr wrap="square" rtlCol="0">
            <a:spAutoFit/>
          </a:bodyPr>
          <a:lstStyle/>
          <a:p>
            <a:r>
              <a:rPr lang="en-US" sz="1200" dirty="0" smtClean="0"/>
              <a:t>1_72hpf</a:t>
            </a:r>
            <a:endParaRPr lang="en-US" sz="1200" dirty="0"/>
          </a:p>
        </p:txBody>
      </p:sp>
      <p:sp>
        <p:nvSpPr>
          <p:cNvPr id="14" name="TextBox 13"/>
          <p:cNvSpPr txBox="1"/>
          <p:nvPr/>
        </p:nvSpPr>
        <p:spPr>
          <a:xfrm>
            <a:off x="-13886" y="3705307"/>
            <a:ext cx="1484504" cy="276999"/>
          </a:xfrm>
          <a:prstGeom prst="rect">
            <a:avLst/>
          </a:prstGeom>
          <a:noFill/>
        </p:spPr>
        <p:txBody>
          <a:bodyPr wrap="square" rtlCol="0">
            <a:spAutoFit/>
          </a:bodyPr>
          <a:lstStyle/>
          <a:p>
            <a:r>
              <a:rPr lang="en-US" sz="1200" dirty="0"/>
              <a:t>2</a:t>
            </a:r>
            <a:r>
              <a:rPr lang="en-US" sz="1200" dirty="0" smtClean="0"/>
              <a:t>_sperm</a:t>
            </a:r>
            <a:endParaRPr lang="en-US" sz="1200" dirty="0"/>
          </a:p>
        </p:txBody>
      </p:sp>
      <p:sp>
        <p:nvSpPr>
          <p:cNvPr id="15" name="TextBox 14"/>
          <p:cNvSpPr txBox="1"/>
          <p:nvPr/>
        </p:nvSpPr>
        <p:spPr>
          <a:xfrm>
            <a:off x="-13886" y="2806574"/>
            <a:ext cx="1484504" cy="276999"/>
          </a:xfrm>
          <a:prstGeom prst="rect">
            <a:avLst/>
          </a:prstGeom>
          <a:noFill/>
        </p:spPr>
        <p:txBody>
          <a:bodyPr wrap="square" rtlCol="0">
            <a:spAutoFit/>
          </a:bodyPr>
          <a:lstStyle/>
          <a:p>
            <a:r>
              <a:rPr lang="en-US" sz="1200" dirty="0" smtClean="0"/>
              <a:t>1_sperm</a:t>
            </a:r>
            <a:endParaRPr lang="en-US" sz="1200" dirty="0"/>
          </a:p>
        </p:txBody>
      </p:sp>
      <p:cxnSp>
        <p:nvCxnSpPr>
          <p:cNvPr id="8" name="Straight Connector 7"/>
          <p:cNvCxnSpPr/>
          <p:nvPr/>
        </p:nvCxnSpPr>
        <p:spPr>
          <a:xfrm>
            <a:off x="15748" y="2806574"/>
            <a:ext cx="0" cy="332677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15748" y="6095251"/>
            <a:ext cx="1200871"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92684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Methylation heritability</a:t>
            </a:r>
            <a:endParaRPr lang="en-US" dirty="0"/>
          </a:p>
        </p:txBody>
      </p:sp>
      <p:sp>
        <p:nvSpPr>
          <p:cNvPr id="3" name="Rectangle 2"/>
          <p:cNvSpPr/>
          <p:nvPr/>
        </p:nvSpPr>
        <p:spPr>
          <a:xfrm>
            <a:off x="-690607" y="1512551"/>
            <a:ext cx="11697166" cy="55700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776133" y="2990234"/>
            <a:ext cx="186267" cy="258851"/>
          </a:xfrm>
          <a:prstGeom prst="rect">
            <a:avLst/>
          </a:prstGeom>
          <a:solidFill>
            <a:srgbClr val="F9F9F9"/>
          </a:solidFill>
          <a:ln>
            <a:solidFill>
              <a:srgbClr val="F9F9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Screenshot_9_18_14_4_46_PM.jpg"/>
          <p:cNvPicPr>
            <a:picLocks noChangeAspect="1"/>
          </p:cNvPicPr>
          <p:nvPr/>
        </p:nvPicPr>
        <p:blipFill rotWithShape="1">
          <a:blip r:embed="rId3">
            <a:extLst>
              <a:ext uri="{28A0092B-C50C-407E-A947-70E740481C1C}">
                <a14:useLocalDpi xmlns:a14="http://schemas.microsoft.com/office/drawing/2010/main" val="0"/>
              </a:ext>
            </a:extLst>
          </a:blip>
          <a:srcRect b="12427"/>
          <a:stretch/>
        </p:blipFill>
        <p:spPr>
          <a:xfrm>
            <a:off x="15748" y="1543124"/>
            <a:ext cx="8940261" cy="4590227"/>
          </a:xfrm>
          <a:prstGeom prst="rect">
            <a:avLst/>
          </a:prstGeom>
          <a:ln>
            <a:solidFill>
              <a:schemeClr val="tx1"/>
            </a:solidFill>
          </a:ln>
        </p:spPr>
      </p:pic>
      <p:sp>
        <p:nvSpPr>
          <p:cNvPr id="5" name="Rectangle 4"/>
          <p:cNvSpPr/>
          <p:nvPr/>
        </p:nvSpPr>
        <p:spPr>
          <a:xfrm>
            <a:off x="0" y="5353208"/>
            <a:ext cx="1200150" cy="14315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0820" y="2806574"/>
            <a:ext cx="1247439" cy="25466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3886" y="4297566"/>
            <a:ext cx="1484504" cy="276999"/>
          </a:xfrm>
          <a:prstGeom prst="rect">
            <a:avLst/>
          </a:prstGeom>
          <a:noFill/>
        </p:spPr>
        <p:txBody>
          <a:bodyPr wrap="square" rtlCol="0">
            <a:spAutoFit/>
          </a:bodyPr>
          <a:lstStyle/>
          <a:p>
            <a:r>
              <a:rPr lang="en-US" sz="1200" dirty="0"/>
              <a:t>2</a:t>
            </a:r>
            <a:r>
              <a:rPr lang="en-US" sz="1200" dirty="0" smtClean="0"/>
              <a:t>_120hpf</a:t>
            </a:r>
            <a:endParaRPr lang="en-US" sz="1200" dirty="0"/>
          </a:p>
        </p:txBody>
      </p:sp>
      <p:sp>
        <p:nvSpPr>
          <p:cNvPr id="11" name="TextBox 10"/>
          <p:cNvSpPr txBox="1"/>
          <p:nvPr/>
        </p:nvSpPr>
        <p:spPr>
          <a:xfrm>
            <a:off x="-13886" y="3999240"/>
            <a:ext cx="1484504" cy="276999"/>
          </a:xfrm>
          <a:prstGeom prst="rect">
            <a:avLst/>
          </a:prstGeom>
          <a:noFill/>
        </p:spPr>
        <p:txBody>
          <a:bodyPr wrap="square" rtlCol="0">
            <a:spAutoFit/>
          </a:bodyPr>
          <a:lstStyle/>
          <a:p>
            <a:r>
              <a:rPr lang="en-US" sz="1200" dirty="0"/>
              <a:t>2</a:t>
            </a:r>
            <a:r>
              <a:rPr lang="en-US" sz="1200" dirty="0" smtClean="0"/>
              <a:t>_72hpf</a:t>
            </a:r>
            <a:endParaRPr lang="en-US" sz="1200" dirty="0"/>
          </a:p>
        </p:txBody>
      </p:sp>
      <p:sp>
        <p:nvSpPr>
          <p:cNvPr id="12" name="TextBox 11"/>
          <p:cNvSpPr txBox="1"/>
          <p:nvPr/>
        </p:nvSpPr>
        <p:spPr>
          <a:xfrm>
            <a:off x="-13886" y="3402907"/>
            <a:ext cx="1484504" cy="276999"/>
          </a:xfrm>
          <a:prstGeom prst="rect">
            <a:avLst/>
          </a:prstGeom>
          <a:noFill/>
        </p:spPr>
        <p:txBody>
          <a:bodyPr wrap="square" rtlCol="0">
            <a:spAutoFit/>
          </a:bodyPr>
          <a:lstStyle/>
          <a:p>
            <a:r>
              <a:rPr lang="en-US" sz="1200" dirty="0" smtClean="0"/>
              <a:t>1_120hpf</a:t>
            </a:r>
            <a:endParaRPr lang="en-US" sz="1200" dirty="0"/>
          </a:p>
        </p:txBody>
      </p:sp>
      <p:sp>
        <p:nvSpPr>
          <p:cNvPr id="13" name="TextBox 12"/>
          <p:cNvSpPr txBox="1"/>
          <p:nvPr/>
        </p:nvSpPr>
        <p:spPr>
          <a:xfrm>
            <a:off x="-13886" y="3108974"/>
            <a:ext cx="1484504" cy="276999"/>
          </a:xfrm>
          <a:prstGeom prst="rect">
            <a:avLst/>
          </a:prstGeom>
          <a:noFill/>
        </p:spPr>
        <p:txBody>
          <a:bodyPr wrap="square" rtlCol="0">
            <a:spAutoFit/>
          </a:bodyPr>
          <a:lstStyle/>
          <a:p>
            <a:r>
              <a:rPr lang="en-US" sz="1200" dirty="0" smtClean="0"/>
              <a:t>1_72hpf</a:t>
            </a:r>
            <a:endParaRPr lang="en-US" sz="1200" dirty="0"/>
          </a:p>
        </p:txBody>
      </p:sp>
      <p:sp>
        <p:nvSpPr>
          <p:cNvPr id="14" name="TextBox 13"/>
          <p:cNvSpPr txBox="1"/>
          <p:nvPr/>
        </p:nvSpPr>
        <p:spPr>
          <a:xfrm>
            <a:off x="-13886" y="3705307"/>
            <a:ext cx="1484504" cy="276999"/>
          </a:xfrm>
          <a:prstGeom prst="rect">
            <a:avLst/>
          </a:prstGeom>
          <a:noFill/>
        </p:spPr>
        <p:txBody>
          <a:bodyPr wrap="square" rtlCol="0">
            <a:spAutoFit/>
          </a:bodyPr>
          <a:lstStyle/>
          <a:p>
            <a:r>
              <a:rPr lang="en-US" sz="1200" dirty="0"/>
              <a:t>2</a:t>
            </a:r>
            <a:r>
              <a:rPr lang="en-US" sz="1200" dirty="0" smtClean="0"/>
              <a:t>_sperm</a:t>
            </a:r>
            <a:endParaRPr lang="en-US" sz="1200" dirty="0"/>
          </a:p>
        </p:txBody>
      </p:sp>
      <p:sp>
        <p:nvSpPr>
          <p:cNvPr id="15" name="TextBox 14"/>
          <p:cNvSpPr txBox="1"/>
          <p:nvPr/>
        </p:nvSpPr>
        <p:spPr>
          <a:xfrm>
            <a:off x="-13886" y="2806574"/>
            <a:ext cx="1484504" cy="276999"/>
          </a:xfrm>
          <a:prstGeom prst="rect">
            <a:avLst/>
          </a:prstGeom>
          <a:noFill/>
        </p:spPr>
        <p:txBody>
          <a:bodyPr wrap="square" rtlCol="0">
            <a:spAutoFit/>
          </a:bodyPr>
          <a:lstStyle/>
          <a:p>
            <a:r>
              <a:rPr lang="en-US" sz="1200" dirty="0" smtClean="0"/>
              <a:t>1_sperm</a:t>
            </a:r>
            <a:endParaRPr lang="en-US" sz="1200" dirty="0"/>
          </a:p>
        </p:txBody>
      </p:sp>
      <p:cxnSp>
        <p:nvCxnSpPr>
          <p:cNvPr id="8" name="Straight Connector 7"/>
          <p:cNvCxnSpPr/>
          <p:nvPr/>
        </p:nvCxnSpPr>
        <p:spPr>
          <a:xfrm>
            <a:off x="15748" y="2778700"/>
            <a:ext cx="0" cy="33719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15748" y="6095251"/>
            <a:ext cx="1200871"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107267" y="2806574"/>
            <a:ext cx="1481666" cy="873332"/>
          </a:xfrm>
          <a:prstGeom prst="rect">
            <a:avLst/>
          </a:prstGeom>
          <a:noFill/>
          <a:ln w="28575" cmpd="sng">
            <a:solidFill>
              <a:srgbClr val="6076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07267" y="3736080"/>
            <a:ext cx="1481666" cy="873332"/>
          </a:xfrm>
          <a:prstGeom prst="rect">
            <a:avLst/>
          </a:prstGeom>
          <a:noFill/>
          <a:ln w="28575" cmpd="sng">
            <a:solidFill>
              <a:srgbClr val="6076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14008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Methylation heritability</a:t>
            </a:r>
            <a:endParaRPr lang="en-US" dirty="0"/>
          </a:p>
        </p:txBody>
      </p:sp>
      <p:sp>
        <p:nvSpPr>
          <p:cNvPr id="3" name="Content Placeholder 2"/>
          <p:cNvSpPr>
            <a:spLocks noGrp="1"/>
          </p:cNvSpPr>
          <p:nvPr>
            <p:ph idx="1"/>
          </p:nvPr>
        </p:nvSpPr>
        <p:spPr>
          <a:xfrm>
            <a:off x="5603874" y="2139950"/>
            <a:ext cx="3082925" cy="4525963"/>
          </a:xfrm>
        </p:spPr>
        <p:txBody>
          <a:bodyPr/>
          <a:lstStyle/>
          <a:p>
            <a:r>
              <a:rPr lang="en-US" dirty="0" smtClean="0"/>
              <a:t>Oyster lineages more similar in their methylation patterns</a:t>
            </a:r>
            <a:endParaRPr lang="en-US" dirty="0"/>
          </a:p>
        </p:txBody>
      </p:sp>
      <p:pic>
        <p:nvPicPr>
          <p:cNvPr id="16" name="Picture 15" descr="ComitteeMeeting_42414_ppt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90" y="1701758"/>
            <a:ext cx="4434130" cy="4591648"/>
          </a:xfrm>
          <a:prstGeom prst="rect">
            <a:avLst/>
          </a:prstGeom>
          <a:ln w="12700" cmpd="sng">
            <a:solidFill>
              <a:srgbClr val="2F5897"/>
            </a:solidFill>
          </a:ln>
        </p:spPr>
      </p:pic>
      <p:pic>
        <p:nvPicPr>
          <p:cNvPr id="6" name="Picture 5" descr="Olson_MSExam_ppt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405" y="4863989"/>
            <a:ext cx="2347245" cy="1837790"/>
          </a:xfrm>
          <a:prstGeom prst="rect">
            <a:avLst/>
          </a:prstGeom>
          <a:ln>
            <a:solidFill>
              <a:schemeClr val="tx2"/>
            </a:solidFill>
          </a:ln>
        </p:spPr>
      </p:pic>
    </p:spTree>
    <p:extLst>
      <p:ext uri="{BB962C8B-B14F-4D97-AF65-F5344CB8AC3E}">
        <p14:creationId xmlns:p14="http://schemas.microsoft.com/office/powerpoint/2010/main" val="8207268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Methylation heritability</a:t>
            </a:r>
            <a:endParaRPr lang="en-US" dirty="0"/>
          </a:p>
        </p:txBody>
      </p:sp>
      <p:sp>
        <p:nvSpPr>
          <p:cNvPr id="3" name="Content Placeholder 2"/>
          <p:cNvSpPr>
            <a:spLocks noGrp="1"/>
          </p:cNvSpPr>
          <p:nvPr>
            <p:ph idx="1"/>
          </p:nvPr>
        </p:nvSpPr>
        <p:spPr>
          <a:xfrm>
            <a:off x="5644093" y="1623443"/>
            <a:ext cx="3082925" cy="4525963"/>
          </a:xfrm>
        </p:spPr>
        <p:txBody>
          <a:bodyPr>
            <a:normAutofit/>
          </a:bodyPr>
          <a:lstStyle/>
          <a:p>
            <a:r>
              <a:rPr lang="en-US" dirty="0" smtClean="0"/>
              <a:t>Of loci we have data for in male sperm samples:</a:t>
            </a:r>
          </a:p>
          <a:p>
            <a:pPr lvl="1"/>
            <a:r>
              <a:rPr lang="en-US" b="1" dirty="0" smtClean="0"/>
              <a:t>3,027 loci </a:t>
            </a:r>
            <a:r>
              <a:rPr lang="en-US" dirty="0" smtClean="0"/>
              <a:t>had a methylation difference of at least 90%</a:t>
            </a:r>
            <a:endParaRPr lang="en-US" dirty="0"/>
          </a:p>
        </p:txBody>
      </p:sp>
      <p:pic>
        <p:nvPicPr>
          <p:cNvPr id="16" name="Picture 15" descr="ComitteeMeeting_42414_ppt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90" y="1701758"/>
            <a:ext cx="4434130" cy="4591648"/>
          </a:xfrm>
          <a:prstGeom prst="rect">
            <a:avLst/>
          </a:prstGeom>
          <a:ln w="12700" cmpd="sng">
            <a:solidFill>
              <a:srgbClr val="2F5897"/>
            </a:solidFill>
          </a:ln>
        </p:spPr>
      </p:pic>
      <p:pic>
        <p:nvPicPr>
          <p:cNvPr id="6" name="Picture 5" descr="Olson_MSExam_ppt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405" y="4863989"/>
            <a:ext cx="2347245" cy="1837790"/>
          </a:xfrm>
          <a:prstGeom prst="rect">
            <a:avLst/>
          </a:prstGeom>
          <a:ln>
            <a:solidFill>
              <a:schemeClr val="tx2"/>
            </a:solidFill>
          </a:ln>
        </p:spPr>
      </p:pic>
    </p:spTree>
    <p:extLst>
      <p:ext uri="{BB962C8B-B14F-4D97-AF65-F5344CB8AC3E}">
        <p14:creationId xmlns:p14="http://schemas.microsoft.com/office/powerpoint/2010/main" val="32292717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Lineage differential methylation</a:t>
            </a:r>
            <a:endParaRPr lang="en-US" dirty="0"/>
          </a:p>
        </p:txBody>
      </p:sp>
      <p:sp>
        <p:nvSpPr>
          <p:cNvPr id="3" name="Rectangle 2"/>
          <p:cNvSpPr/>
          <p:nvPr/>
        </p:nvSpPr>
        <p:spPr>
          <a:xfrm>
            <a:off x="6151542" y="2339011"/>
            <a:ext cx="2855108" cy="923330"/>
          </a:xfrm>
          <a:prstGeom prst="rect">
            <a:avLst/>
          </a:prstGeom>
        </p:spPr>
        <p:txBody>
          <a:bodyPr wrap="square">
            <a:spAutoFit/>
          </a:bodyPr>
          <a:lstStyle/>
          <a:p>
            <a:pPr marL="285750" indent="-285750">
              <a:buFont typeface="Arial"/>
              <a:buChar char="•"/>
            </a:pPr>
            <a:r>
              <a:rPr lang="en-US" dirty="0"/>
              <a:t>188 </a:t>
            </a:r>
            <a:r>
              <a:rPr lang="en-US" dirty="0" smtClean="0"/>
              <a:t>loci differing in methylation levels across lineages</a:t>
            </a:r>
            <a:endParaRPr lang="en-US" dirty="0"/>
          </a:p>
        </p:txBody>
      </p:sp>
      <p:sp>
        <p:nvSpPr>
          <p:cNvPr id="4" name="Rectangle 3"/>
          <p:cNvSpPr/>
          <p:nvPr/>
        </p:nvSpPr>
        <p:spPr>
          <a:xfrm>
            <a:off x="1735088" y="1715184"/>
            <a:ext cx="3682174" cy="4842477"/>
          </a:xfrm>
          <a:prstGeom prst="rect">
            <a:avLst/>
          </a:prstGeom>
          <a:solidFill>
            <a:schemeClr val="bg1"/>
          </a:solid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738795" y="4161823"/>
            <a:ext cx="1472380" cy="368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l="71718" t="2084" b="80082"/>
          <a:stretch/>
        </p:blipFill>
        <p:spPr>
          <a:xfrm>
            <a:off x="3686219" y="1715868"/>
            <a:ext cx="1731043" cy="863600"/>
          </a:xfrm>
          <a:prstGeom prst="rect">
            <a:avLst/>
          </a:prstGeom>
          <a:ln w="12700" cmpd="sng">
            <a:noFill/>
          </a:ln>
        </p:spPr>
      </p:pic>
      <p:pic>
        <p:nvPicPr>
          <p:cNvPr id="7" name="Picture 6"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r="68122"/>
          <a:stretch/>
        </p:blipFill>
        <p:spPr>
          <a:xfrm>
            <a:off x="1735088" y="1715184"/>
            <a:ext cx="1951131" cy="4842477"/>
          </a:xfrm>
          <a:prstGeom prst="rect">
            <a:avLst/>
          </a:prstGeom>
          <a:ln w="12700" cmpd="sng">
            <a:noFill/>
          </a:ln>
        </p:spPr>
      </p:pic>
      <p:pic>
        <p:nvPicPr>
          <p:cNvPr id="5" name="Picture 4" descr="Olson_MSExam_ppt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405" y="4863989"/>
            <a:ext cx="2347245" cy="1837790"/>
          </a:xfrm>
          <a:prstGeom prst="rect">
            <a:avLst/>
          </a:prstGeom>
          <a:ln>
            <a:solidFill>
              <a:schemeClr val="tx2"/>
            </a:solidFill>
          </a:ln>
        </p:spPr>
      </p:pic>
    </p:spTree>
    <p:extLst>
      <p:ext uri="{BB962C8B-B14F-4D97-AF65-F5344CB8AC3E}">
        <p14:creationId xmlns:p14="http://schemas.microsoft.com/office/powerpoint/2010/main" val="41343033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Lineage differential methylation</a:t>
            </a:r>
            <a:endParaRPr lang="en-US" dirty="0"/>
          </a:p>
        </p:txBody>
      </p:sp>
      <p:pic>
        <p:nvPicPr>
          <p:cNvPr id="4" name="Picture 3"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r="68122"/>
          <a:stretch/>
        </p:blipFill>
        <p:spPr>
          <a:xfrm>
            <a:off x="1744095" y="1715184"/>
            <a:ext cx="1951131" cy="4842477"/>
          </a:xfrm>
          <a:prstGeom prst="rect">
            <a:avLst/>
          </a:prstGeom>
          <a:ln w="12700" cmpd="sng">
            <a:noFill/>
          </a:ln>
        </p:spPr>
      </p:pic>
      <p:pic>
        <p:nvPicPr>
          <p:cNvPr id="5" name="Picture 4"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l="52289"/>
          <a:stretch/>
        </p:blipFill>
        <p:spPr>
          <a:xfrm>
            <a:off x="3684085" y="1727884"/>
            <a:ext cx="2920174" cy="4842477"/>
          </a:xfrm>
          <a:prstGeom prst="rect">
            <a:avLst/>
          </a:prstGeom>
          <a:ln w="12700" cmpd="sng">
            <a:noFill/>
          </a:ln>
        </p:spPr>
      </p:pic>
      <p:sp>
        <p:nvSpPr>
          <p:cNvPr id="3" name="Rectangle 2"/>
          <p:cNvSpPr/>
          <p:nvPr/>
        </p:nvSpPr>
        <p:spPr>
          <a:xfrm>
            <a:off x="1732954" y="1715184"/>
            <a:ext cx="4871305" cy="4842477"/>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Olson_MSExam_ppt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405" y="4863989"/>
            <a:ext cx="2347245" cy="1837790"/>
          </a:xfrm>
          <a:prstGeom prst="rect">
            <a:avLst/>
          </a:prstGeom>
          <a:ln>
            <a:solidFill>
              <a:schemeClr val="tx2"/>
            </a:solidFill>
          </a:ln>
        </p:spPr>
      </p:pic>
    </p:spTree>
    <p:extLst>
      <p:ext uri="{BB962C8B-B14F-4D97-AF65-F5344CB8AC3E}">
        <p14:creationId xmlns:p14="http://schemas.microsoft.com/office/powerpoint/2010/main" val="134134468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Lineage differential methylation</a:t>
            </a:r>
            <a:endParaRPr lang="en-US" dirty="0"/>
          </a:p>
        </p:txBody>
      </p:sp>
      <p:sp>
        <p:nvSpPr>
          <p:cNvPr id="8" name="Left Bracket 7"/>
          <p:cNvSpPr/>
          <p:nvPr/>
        </p:nvSpPr>
        <p:spPr>
          <a:xfrm>
            <a:off x="1317529" y="1727884"/>
            <a:ext cx="344714" cy="1283830"/>
          </a:xfrm>
          <a:prstGeom prst="leftBracket">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Picture 8" descr="Olson_MSExam_ppt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405" y="4863989"/>
            <a:ext cx="2347245" cy="1837790"/>
          </a:xfrm>
          <a:prstGeom prst="rect">
            <a:avLst/>
          </a:prstGeom>
          <a:ln>
            <a:solidFill>
              <a:schemeClr val="tx2"/>
            </a:solidFill>
          </a:ln>
        </p:spPr>
      </p:pic>
      <p:pic>
        <p:nvPicPr>
          <p:cNvPr id="10" name="Picture 9" descr="Figure_MS_DMLdistr_pptx_1A0974C8_png__780×623_.jpg"/>
          <p:cNvPicPr>
            <a:picLocks noChangeAspect="1"/>
          </p:cNvPicPr>
          <p:nvPr/>
        </p:nvPicPr>
        <p:blipFill rotWithShape="1">
          <a:blip r:embed="rId4">
            <a:extLst>
              <a:ext uri="{28A0092B-C50C-407E-A947-70E740481C1C}">
                <a14:useLocalDpi xmlns:a14="http://schemas.microsoft.com/office/drawing/2010/main" val="0"/>
              </a:ext>
            </a:extLst>
          </a:blip>
          <a:srcRect r="68122"/>
          <a:stretch/>
        </p:blipFill>
        <p:spPr>
          <a:xfrm>
            <a:off x="1744095" y="1715184"/>
            <a:ext cx="1951131" cy="4842477"/>
          </a:xfrm>
          <a:prstGeom prst="rect">
            <a:avLst/>
          </a:prstGeom>
          <a:ln w="12700" cmpd="sng">
            <a:noFill/>
          </a:ln>
        </p:spPr>
      </p:pic>
      <p:pic>
        <p:nvPicPr>
          <p:cNvPr id="11" name="Picture 10" descr="Figure_MS_DMLdistr_pptx_1A0974C8_png__780×623_.jpg"/>
          <p:cNvPicPr>
            <a:picLocks noChangeAspect="1"/>
          </p:cNvPicPr>
          <p:nvPr/>
        </p:nvPicPr>
        <p:blipFill rotWithShape="1">
          <a:blip r:embed="rId4">
            <a:extLst>
              <a:ext uri="{28A0092B-C50C-407E-A947-70E740481C1C}">
                <a14:useLocalDpi xmlns:a14="http://schemas.microsoft.com/office/drawing/2010/main" val="0"/>
              </a:ext>
            </a:extLst>
          </a:blip>
          <a:srcRect l="52289"/>
          <a:stretch/>
        </p:blipFill>
        <p:spPr>
          <a:xfrm>
            <a:off x="3684085" y="1727884"/>
            <a:ext cx="2920174" cy="4842477"/>
          </a:xfrm>
          <a:prstGeom prst="rect">
            <a:avLst/>
          </a:prstGeom>
          <a:ln w="12700" cmpd="sng">
            <a:noFill/>
          </a:ln>
        </p:spPr>
      </p:pic>
      <p:sp>
        <p:nvSpPr>
          <p:cNvPr id="12" name="Rectangle 11"/>
          <p:cNvSpPr/>
          <p:nvPr/>
        </p:nvSpPr>
        <p:spPr>
          <a:xfrm>
            <a:off x="1732954" y="1715184"/>
            <a:ext cx="4871305" cy="4842477"/>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6720650" y="2246493"/>
            <a:ext cx="2286000" cy="1754327"/>
          </a:xfrm>
          <a:prstGeom prst="rect">
            <a:avLst/>
          </a:prstGeom>
        </p:spPr>
        <p:txBody>
          <a:bodyPr wrap="square">
            <a:spAutoFit/>
          </a:bodyPr>
          <a:lstStyle/>
          <a:p>
            <a:pPr marL="285750" indent="-285750">
              <a:buFont typeface="Arial"/>
              <a:buChar char="•"/>
            </a:pPr>
            <a:r>
              <a:rPr lang="en-US" dirty="0"/>
              <a:t>High proportion of differentially methylated loci found within transposable elements</a:t>
            </a:r>
          </a:p>
        </p:txBody>
      </p:sp>
    </p:spTree>
    <p:extLst>
      <p:ext uri="{BB962C8B-B14F-4D97-AF65-F5344CB8AC3E}">
        <p14:creationId xmlns:p14="http://schemas.microsoft.com/office/powerpoint/2010/main" val="18401173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methylation</a:t>
            </a:r>
            <a:endParaRPr lang="en-US" dirty="0"/>
          </a:p>
        </p:txBody>
      </p:sp>
      <p:sp>
        <p:nvSpPr>
          <p:cNvPr id="3" name="Content Placeholder 2"/>
          <p:cNvSpPr>
            <a:spLocks noGrp="1"/>
          </p:cNvSpPr>
          <p:nvPr>
            <p:ph idx="1"/>
          </p:nvPr>
        </p:nvSpPr>
        <p:spPr>
          <a:xfrm>
            <a:off x="457200" y="2179023"/>
            <a:ext cx="3774219" cy="4525963"/>
          </a:xfrm>
        </p:spPr>
        <p:txBody>
          <a:bodyPr/>
          <a:lstStyle/>
          <a:p>
            <a:r>
              <a:rPr lang="en-US" b="1" dirty="0" smtClean="0"/>
              <a:t>DNA methylation </a:t>
            </a:r>
            <a:r>
              <a:rPr lang="en-US" dirty="0" smtClean="0"/>
              <a:t>in organisms is diverse, variable among species, and can change genome function under external influences</a:t>
            </a:r>
            <a:endParaRPr lang="en-US" dirty="0"/>
          </a:p>
        </p:txBody>
      </p:sp>
      <p:pic>
        <p:nvPicPr>
          <p:cNvPr id="32" name="Picture 31" descr="DNA.jpg"/>
          <p:cNvPicPr>
            <a:picLocks noChangeAspect="1"/>
          </p:cNvPicPr>
          <p:nvPr/>
        </p:nvPicPr>
        <p:blipFill>
          <a:blip r:embed="rId3">
            <a:extLst>
              <a:ext uri="{BEBA8EAE-BF5A-486C-A8C5-ECC9F3942E4B}">
                <a14:imgProps xmlns:a14="http://schemas.microsoft.com/office/drawing/2010/main">
                  <a14:imgLayer r:embed="rId4">
                    <a14:imgEffect>
                      <a14:backgroundRemoval t="2000" b="100000" l="0" r="100000"/>
                    </a14:imgEffect>
                  </a14:imgLayer>
                </a14:imgProps>
              </a:ext>
            </a:extLst>
          </a:blip>
          <a:stretch>
            <a:fillRect/>
          </a:stretch>
        </p:blipFill>
        <p:spPr>
          <a:xfrm>
            <a:off x="4231419" y="2313554"/>
            <a:ext cx="3240913" cy="3240913"/>
          </a:xfrm>
          <a:prstGeom prst="rect">
            <a:avLst/>
          </a:prstGeom>
        </p:spPr>
      </p:pic>
      <p:cxnSp>
        <p:nvCxnSpPr>
          <p:cNvPr id="33" name="Straight Connector 32"/>
          <p:cNvCxnSpPr/>
          <p:nvPr/>
        </p:nvCxnSpPr>
        <p:spPr>
          <a:xfrm>
            <a:off x="6698025" y="4680778"/>
            <a:ext cx="967235" cy="18434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7639860" y="4617278"/>
            <a:ext cx="907424" cy="737131"/>
          </a:xfrm>
          <a:prstGeom prst="ellipse">
            <a:avLst/>
          </a:prstGeom>
          <a:solidFill>
            <a:srgbClr val="CC66FF"/>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7665895" y="4680880"/>
            <a:ext cx="911164" cy="523220"/>
          </a:xfrm>
          <a:prstGeom prst="rect">
            <a:avLst/>
          </a:prstGeom>
          <a:noFill/>
        </p:spPr>
        <p:txBody>
          <a:bodyPr wrap="square" rtlCol="0">
            <a:spAutoFit/>
          </a:bodyPr>
          <a:lstStyle/>
          <a:p>
            <a:r>
              <a:rPr lang="en-US" sz="2800" b="1" dirty="0" smtClean="0"/>
              <a:t>CH</a:t>
            </a:r>
            <a:r>
              <a:rPr lang="en-US" sz="2800" b="1" baseline="-25000" dirty="0" smtClean="0"/>
              <a:t>3</a:t>
            </a:r>
            <a:endParaRPr lang="en-US" sz="2800" b="1" baseline="-25000" dirty="0"/>
          </a:p>
        </p:txBody>
      </p:sp>
      <p:sp>
        <p:nvSpPr>
          <p:cNvPr id="36" name="TextBox 35"/>
          <p:cNvSpPr txBox="1"/>
          <p:nvPr/>
        </p:nvSpPr>
        <p:spPr>
          <a:xfrm>
            <a:off x="6255143" y="4530905"/>
            <a:ext cx="911164" cy="400110"/>
          </a:xfrm>
          <a:prstGeom prst="rect">
            <a:avLst/>
          </a:prstGeom>
          <a:noFill/>
        </p:spPr>
        <p:txBody>
          <a:bodyPr wrap="square" rtlCol="0">
            <a:spAutoFit/>
          </a:bodyPr>
          <a:lstStyle/>
          <a:p>
            <a:r>
              <a:rPr lang="en-US" sz="2000" b="1" dirty="0" smtClean="0"/>
              <a:t>C</a:t>
            </a:r>
            <a:endParaRPr lang="en-US" sz="2000" b="1" baseline="-25000" dirty="0"/>
          </a:p>
        </p:txBody>
      </p:sp>
      <p:sp>
        <p:nvSpPr>
          <p:cNvPr id="10" name="Rectangle 9"/>
          <p:cNvSpPr/>
          <p:nvPr/>
        </p:nvSpPr>
        <p:spPr>
          <a:xfrm rot="20798460" flipV="1">
            <a:off x="6443345" y="4343258"/>
            <a:ext cx="394573" cy="97449"/>
          </a:xfrm>
          <a:prstGeom prst="rect">
            <a:avLst/>
          </a:prstGeom>
          <a:solidFill>
            <a:srgbClr val="AF5329"/>
          </a:solidFill>
          <a:ln>
            <a:solidFill>
              <a:srgbClr val="B454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rot="20911659" flipV="1">
            <a:off x="5891126" y="4484257"/>
            <a:ext cx="424980" cy="81685"/>
          </a:xfrm>
          <a:prstGeom prst="rect">
            <a:avLst/>
          </a:prstGeom>
          <a:solidFill>
            <a:srgbClr val="139533"/>
          </a:solidFill>
          <a:ln>
            <a:solidFill>
              <a:srgbClr val="1395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5665717" y="4495756"/>
            <a:ext cx="493783" cy="400110"/>
          </a:xfrm>
          <a:prstGeom prst="rect">
            <a:avLst/>
          </a:prstGeom>
          <a:noFill/>
        </p:spPr>
        <p:txBody>
          <a:bodyPr wrap="square" rtlCol="0">
            <a:spAutoFit/>
          </a:bodyPr>
          <a:lstStyle/>
          <a:p>
            <a:r>
              <a:rPr lang="en-US" sz="2000" b="1" dirty="0" smtClean="0"/>
              <a:t>G</a:t>
            </a:r>
            <a:endParaRPr lang="en-US" sz="2000" b="1" baseline="-25000" dirty="0"/>
          </a:p>
        </p:txBody>
      </p:sp>
      <p:sp>
        <p:nvSpPr>
          <p:cNvPr id="39" name="TextBox 38"/>
          <p:cNvSpPr txBox="1"/>
          <p:nvPr/>
        </p:nvSpPr>
        <p:spPr>
          <a:xfrm>
            <a:off x="5969244" y="4296180"/>
            <a:ext cx="911164" cy="400110"/>
          </a:xfrm>
          <a:prstGeom prst="rect">
            <a:avLst/>
          </a:prstGeom>
          <a:noFill/>
        </p:spPr>
        <p:txBody>
          <a:bodyPr wrap="square" rtlCol="0">
            <a:spAutoFit/>
          </a:bodyPr>
          <a:lstStyle/>
          <a:p>
            <a:r>
              <a:rPr lang="en-US" sz="2000" b="1" dirty="0" smtClean="0"/>
              <a:t>C</a:t>
            </a:r>
            <a:endParaRPr lang="en-US" sz="2000" b="1" baseline="-25000" dirty="0"/>
          </a:p>
        </p:txBody>
      </p:sp>
      <p:sp>
        <p:nvSpPr>
          <p:cNvPr id="40" name="TextBox 39"/>
          <p:cNvSpPr txBox="1"/>
          <p:nvPr/>
        </p:nvSpPr>
        <p:spPr>
          <a:xfrm>
            <a:off x="6437425" y="4180395"/>
            <a:ext cx="493783" cy="400110"/>
          </a:xfrm>
          <a:prstGeom prst="rect">
            <a:avLst/>
          </a:prstGeom>
          <a:noFill/>
        </p:spPr>
        <p:txBody>
          <a:bodyPr wrap="square" rtlCol="0">
            <a:spAutoFit/>
          </a:bodyPr>
          <a:lstStyle/>
          <a:p>
            <a:r>
              <a:rPr lang="en-US" sz="2000" b="1" dirty="0" smtClean="0"/>
              <a:t>G</a:t>
            </a:r>
            <a:endParaRPr lang="en-US" sz="2000" b="1" baseline="-25000" dirty="0"/>
          </a:p>
        </p:txBody>
      </p:sp>
    </p:spTree>
    <p:extLst>
      <p:ext uri="{BB962C8B-B14F-4D97-AF65-F5344CB8AC3E}">
        <p14:creationId xmlns:p14="http://schemas.microsoft.com/office/powerpoint/2010/main" val="28078068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Lineage differential methylation</a:t>
            </a:r>
            <a:endParaRPr lang="en-US" dirty="0"/>
          </a:p>
        </p:txBody>
      </p:sp>
      <p:sp>
        <p:nvSpPr>
          <p:cNvPr id="8" name="Left Bracket 7"/>
          <p:cNvSpPr/>
          <p:nvPr/>
        </p:nvSpPr>
        <p:spPr>
          <a:xfrm>
            <a:off x="1317529" y="1727884"/>
            <a:ext cx="344714" cy="1283830"/>
          </a:xfrm>
          <a:prstGeom prst="leftBracket">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Picture 8" descr="Olson_MSExam_ppt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405" y="4863989"/>
            <a:ext cx="2347245" cy="1837790"/>
          </a:xfrm>
          <a:prstGeom prst="rect">
            <a:avLst/>
          </a:prstGeom>
          <a:ln>
            <a:solidFill>
              <a:schemeClr val="tx2"/>
            </a:solidFill>
          </a:ln>
        </p:spPr>
      </p:pic>
      <p:pic>
        <p:nvPicPr>
          <p:cNvPr id="10" name="Picture 9" descr="Figure_MS_DMLdistr_pptx_1A0974C8_png__780×623_.jpg"/>
          <p:cNvPicPr>
            <a:picLocks noChangeAspect="1"/>
          </p:cNvPicPr>
          <p:nvPr/>
        </p:nvPicPr>
        <p:blipFill rotWithShape="1">
          <a:blip r:embed="rId4">
            <a:extLst>
              <a:ext uri="{28A0092B-C50C-407E-A947-70E740481C1C}">
                <a14:useLocalDpi xmlns:a14="http://schemas.microsoft.com/office/drawing/2010/main" val="0"/>
              </a:ext>
            </a:extLst>
          </a:blip>
          <a:srcRect r="68122"/>
          <a:stretch/>
        </p:blipFill>
        <p:spPr>
          <a:xfrm>
            <a:off x="1744095" y="1715184"/>
            <a:ext cx="1951131" cy="4842477"/>
          </a:xfrm>
          <a:prstGeom prst="rect">
            <a:avLst/>
          </a:prstGeom>
          <a:ln w="12700" cmpd="sng">
            <a:noFill/>
          </a:ln>
        </p:spPr>
      </p:pic>
      <p:pic>
        <p:nvPicPr>
          <p:cNvPr id="11" name="Picture 10" descr="Figure_MS_DMLdistr_pptx_1A0974C8_png__780×623_.jpg"/>
          <p:cNvPicPr>
            <a:picLocks noChangeAspect="1"/>
          </p:cNvPicPr>
          <p:nvPr/>
        </p:nvPicPr>
        <p:blipFill rotWithShape="1">
          <a:blip r:embed="rId4">
            <a:extLst>
              <a:ext uri="{28A0092B-C50C-407E-A947-70E740481C1C}">
                <a14:useLocalDpi xmlns:a14="http://schemas.microsoft.com/office/drawing/2010/main" val="0"/>
              </a:ext>
            </a:extLst>
          </a:blip>
          <a:srcRect l="52289"/>
          <a:stretch/>
        </p:blipFill>
        <p:spPr>
          <a:xfrm>
            <a:off x="3684085" y="1727884"/>
            <a:ext cx="2920174" cy="4842477"/>
          </a:xfrm>
          <a:prstGeom prst="rect">
            <a:avLst/>
          </a:prstGeom>
          <a:ln w="12700" cmpd="sng">
            <a:noFill/>
          </a:ln>
        </p:spPr>
      </p:pic>
      <p:sp>
        <p:nvSpPr>
          <p:cNvPr id="12" name="Rectangle 11"/>
          <p:cNvSpPr/>
          <p:nvPr/>
        </p:nvSpPr>
        <p:spPr>
          <a:xfrm>
            <a:off x="1732954" y="1715184"/>
            <a:ext cx="4871305" cy="4842477"/>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6720650" y="2246493"/>
            <a:ext cx="2286000" cy="1754327"/>
          </a:xfrm>
          <a:prstGeom prst="rect">
            <a:avLst/>
          </a:prstGeom>
        </p:spPr>
        <p:txBody>
          <a:bodyPr wrap="square">
            <a:spAutoFit/>
          </a:bodyPr>
          <a:lstStyle/>
          <a:p>
            <a:pPr marL="285750" indent="-285750">
              <a:buFont typeface="Arial"/>
              <a:buChar char="•"/>
            </a:pPr>
            <a:r>
              <a:rPr lang="en-US" dirty="0"/>
              <a:t>High proportion of differentially methylated loci found within transposable elements</a:t>
            </a:r>
          </a:p>
        </p:txBody>
      </p:sp>
      <p:sp>
        <p:nvSpPr>
          <p:cNvPr id="13" name="TextBox 12"/>
          <p:cNvSpPr txBox="1"/>
          <p:nvPr/>
        </p:nvSpPr>
        <p:spPr>
          <a:xfrm>
            <a:off x="422070" y="2127441"/>
            <a:ext cx="1240173" cy="523220"/>
          </a:xfrm>
          <a:prstGeom prst="rect">
            <a:avLst/>
          </a:prstGeom>
          <a:noFill/>
        </p:spPr>
        <p:txBody>
          <a:bodyPr wrap="square" rtlCol="0">
            <a:spAutoFit/>
          </a:bodyPr>
          <a:lstStyle/>
          <a:p>
            <a:r>
              <a:rPr lang="en-US" sz="2800" b="1" dirty="0" smtClean="0"/>
              <a:t>? ? ?</a:t>
            </a:r>
            <a:endParaRPr lang="en-US" sz="2800" b="1" dirty="0"/>
          </a:p>
        </p:txBody>
      </p:sp>
    </p:spTree>
    <p:extLst>
      <p:ext uri="{BB962C8B-B14F-4D97-AF65-F5344CB8AC3E}">
        <p14:creationId xmlns:p14="http://schemas.microsoft.com/office/powerpoint/2010/main" val="283978918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Lineage differential methylation</a:t>
            </a:r>
            <a:endParaRPr lang="en-US" dirty="0"/>
          </a:p>
        </p:txBody>
      </p:sp>
      <p:sp>
        <p:nvSpPr>
          <p:cNvPr id="200" name="TextBox 199"/>
          <p:cNvSpPr txBox="1"/>
          <p:nvPr/>
        </p:nvSpPr>
        <p:spPr>
          <a:xfrm>
            <a:off x="418361" y="6057430"/>
            <a:ext cx="3259586" cy="646331"/>
          </a:xfrm>
          <a:prstGeom prst="rect">
            <a:avLst/>
          </a:prstGeom>
          <a:noFill/>
        </p:spPr>
        <p:txBody>
          <a:bodyPr wrap="square" rtlCol="0">
            <a:spAutoFit/>
          </a:bodyPr>
          <a:lstStyle/>
          <a:p>
            <a:pPr algn="ctr"/>
            <a:r>
              <a:rPr lang="en-US" dirty="0" smtClean="0"/>
              <a:t>Genes</a:t>
            </a:r>
          </a:p>
          <a:p>
            <a:pPr algn="ctr"/>
            <a:r>
              <a:rPr lang="en-US" dirty="0" smtClean="0"/>
              <a:t>(Promoter, Exon, Intron)</a:t>
            </a:r>
            <a:endParaRPr lang="en-US" dirty="0"/>
          </a:p>
        </p:txBody>
      </p:sp>
      <p:sp>
        <p:nvSpPr>
          <p:cNvPr id="201" name="Left Bracket 200"/>
          <p:cNvSpPr/>
          <p:nvPr/>
        </p:nvSpPr>
        <p:spPr>
          <a:xfrm rot="16200000">
            <a:off x="1881206" y="4183844"/>
            <a:ext cx="313057" cy="3434115"/>
          </a:xfrm>
          <a:prstGeom prst="leftBracket">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502092"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p:nvPr/>
        </p:nvSpPr>
        <p:spPr>
          <a:xfrm>
            <a:off x="502092"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Rectangle 385"/>
          <p:cNvSpPr/>
          <p:nvPr/>
        </p:nvSpPr>
        <p:spPr>
          <a:xfrm>
            <a:off x="502092"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Rectangle 386"/>
          <p:cNvSpPr/>
          <p:nvPr/>
        </p:nvSpPr>
        <p:spPr>
          <a:xfrm>
            <a:off x="502092"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Rectangle 387"/>
          <p:cNvSpPr/>
          <p:nvPr/>
        </p:nvSpPr>
        <p:spPr>
          <a:xfrm>
            <a:off x="502092"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Rectangle 388"/>
          <p:cNvSpPr/>
          <p:nvPr/>
        </p:nvSpPr>
        <p:spPr>
          <a:xfrm>
            <a:off x="502092"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Rectangle 389"/>
          <p:cNvSpPr/>
          <p:nvPr/>
        </p:nvSpPr>
        <p:spPr>
          <a:xfrm>
            <a:off x="502092"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Rectangle 390"/>
          <p:cNvSpPr/>
          <p:nvPr/>
        </p:nvSpPr>
        <p:spPr>
          <a:xfrm>
            <a:off x="502092"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Rectangle 391"/>
          <p:cNvSpPr/>
          <p:nvPr/>
        </p:nvSpPr>
        <p:spPr>
          <a:xfrm>
            <a:off x="502092"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Rectangle 392"/>
          <p:cNvSpPr/>
          <p:nvPr/>
        </p:nvSpPr>
        <p:spPr>
          <a:xfrm>
            <a:off x="502092"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Rectangle 393"/>
          <p:cNvSpPr/>
          <p:nvPr/>
        </p:nvSpPr>
        <p:spPr>
          <a:xfrm>
            <a:off x="502092"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Rectangle 394"/>
          <p:cNvSpPr/>
          <p:nvPr/>
        </p:nvSpPr>
        <p:spPr>
          <a:xfrm>
            <a:off x="502092"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Rectangle 395"/>
          <p:cNvSpPr/>
          <p:nvPr/>
        </p:nvSpPr>
        <p:spPr>
          <a:xfrm>
            <a:off x="502092"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Rectangle 396"/>
          <p:cNvSpPr/>
          <p:nvPr/>
        </p:nvSpPr>
        <p:spPr>
          <a:xfrm>
            <a:off x="502092"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Rectangle 397"/>
          <p:cNvSpPr/>
          <p:nvPr/>
        </p:nvSpPr>
        <p:spPr>
          <a:xfrm>
            <a:off x="502092"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Rectangle 399"/>
          <p:cNvSpPr/>
          <p:nvPr/>
        </p:nvSpPr>
        <p:spPr>
          <a:xfrm>
            <a:off x="2342391"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Rectangle 400"/>
          <p:cNvSpPr/>
          <p:nvPr/>
        </p:nvSpPr>
        <p:spPr>
          <a:xfrm>
            <a:off x="2342391"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Rectangle 401"/>
          <p:cNvSpPr/>
          <p:nvPr/>
        </p:nvSpPr>
        <p:spPr>
          <a:xfrm>
            <a:off x="2342391"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Rectangle 402"/>
          <p:cNvSpPr/>
          <p:nvPr/>
        </p:nvSpPr>
        <p:spPr>
          <a:xfrm>
            <a:off x="2342391"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4" name="Rectangle 403"/>
          <p:cNvSpPr/>
          <p:nvPr/>
        </p:nvSpPr>
        <p:spPr>
          <a:xfrm>
            <a:off x="2342391"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5" name="Rectangle 404"/>
          <p:cNvSpPr/>
          <p:nvPr/>
        </p:nvSpPr>
        <p:spPr>
          <a:xfrm>
            <a:off x="2342391"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Rectangle 405"/>
          <p:cNvSpPr/>
          <p:nvPr/>
        </p:nvSpPr>
        <p:spPr>
          <a:xfrm>
            <a:off x="2342391"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Rectangle 406"/>
          <p:cNvSpPr/>
          <p:nvPr/>
        </p:nvSpPr>
        <p:spPr>
          <a:xfrm>
            <a:off x="2342391"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8" name="Rectangle 407"/>
          <p:cNvSpPr/>
          <p:nvPr/>
        </p:nvSpPr>
        <p:spPr>
          <a:xfrm>
            <a:off x="2342391"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 name="Rectangle 408"/>
          <p:cNvSpPr/>
          <p:nvPr/>
        </p:nvSpPr>
        <p:spPr>
          <a:xfrm>
            <a:off x="2342391"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0" name="Rectangle 409"/>
          <p:cNvSpPr/>
          <p:nvPr/>
        </p:nvSpPr>
        <p:spPr>
          <a:xfrm>
            <a:off x="2342391"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Rectangle 410"/>
          <p:cNvSpPr/>
          <p:nvPr/>
        </p:nvSpPr>
        <p:spPr>
          <a:xfrm>
            <a:off x="2342391"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2" name="Rectangle 411"/>
          <p:cNvSpPr/>
          <p:nvPr/>
        </p:nvSpPr>
        <p:spPr>
          <a:xfrm>
            <a:off x="2342391"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 name="Rectangle 412"/>
          <p:cNvSpPr/>
          <p:nvPr/>
        </p:nvSpPr>
        <p:spPr>
          <a:xfrm>
            <a:off x="2342391"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 name="Rectangle 413"/>
          <p:cNvSpPr/>
          <p:nvPr/>
        </p:nvSpPr>
        <p:spPr>
          <a:xfrm>
            <a:off x="2342391"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5036354" y="6057430"/>
            <a:ext cx="3259586" cy="369332"/>
          </a:xfrm>
          <a:prstGeom prst="rect">
            <a:avLst/>
          </a:prstGeom>
          <a:noFill/>
        </p:spPr>
        <p:txBody>
          <a:bodyPr wrap="square" rtlCol="0">
            <a:spAutoFit/>
          </a:bodyPr>
          <a:lstStyle/>
          <a:p>
            <a:pPr algn="ctr"/>
            <a:r>
              <a:rPr lang="en-US" dirty="0" smtClean="0"/>
              <a:t> Transposable Elements</a:t>
            </a:r>
          </a:p>
        </p:txBody>
      </p:sp>
      <p:sp>
        <p:nvSpPr>
          <p:cNvPr id="104" name="Rectangle 103"/>
          <p:cNvSpPr/>
          <p:nvPr/>
        </p:nvSpPr>
        <p:spPr>
          <a:xfrm>
            <a:off x="5120085"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5120085"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5120085"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5120085"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5120085"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5120085"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5120085"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5120085"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120085"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120085"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5120085"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5120085"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5120085"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5120085"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5120085"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6960384"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960384"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6960384"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6960384"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6960384"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6960384"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6960384"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6960384"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960384"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6960384"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6960384"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6960384"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6960384"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6960384"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6960384"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6323114" y="1596934"/>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p:nvSpPr>
        <p:spPr>
          <a:xfrm>
            <a:off x="6323114" y="187494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p:cNvSpPr/>
          <p:nvPr/>
        </p:nvSpPr>
        <p:spPr>
          <a:xfrm>
            <a:off x="6323114" y="214261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6323114" y="242062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6323114" y="2703611"/>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p:cNvSpPr/>
          <p:nvPr/>
        </p:nvSpPr>
        <p:spPr>
          <a:xfrm>
            <a:off x="6323114" y="298162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p:nvPr/>
        </p:nvSpPr>
        <p:spPr>
          <a:xfrm>
            <a:off x="6323114" y="3249289"/>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p:nvPr/>
        </p:nvSpPr>
        <p:spPr>
          <a:xfrm>
            <a:off x="6323114" y="352730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p:cNvSpPr/>
          <p:nvPr/>
        </p:nvSpPr>
        <p:spPr>
          <a:xfrm>
            <a:off x="6323114" y="3800657"/>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6323114" y="4077656"/>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p:cNvSpPr/>
          <p:nvPr/>
        </p:nvSpPr>
        <p:spPr>
          <a:xfrm>
            <a:off x="6323114" y="434751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p:cNvSpPr/>
          <p:nvPr/>
        </p:nvSpPr>
        <p:spPr>
          <a:xfrm>
            <a:off x="6323114" y="462374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6323114" y="490766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ectangle 211"/>
          <p:cNvSpPr/>
          <p:nvPr/>
        </p:nvSpPr>
        <p:spPr>
          <a:xfrm>
            <a:off x="6323114" y="518567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ectangle 212"/>
          <p:cNvSpPr/>
          <p:nvPr/>
        </p:nvSpPr>
        <p:spPr>
          <a:xfrm>
            <a:off x="6323114" y="5452407"/>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a:xfrm>
            <a:off x="8163413" y="5452408"/>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ectangle 214"/>
          <p:cNvSpPr/>
          <p:nvPr/>
        </p:nvSpPr>
        <p:spPr>
          <a:xfrm>
            <a:off x="8163413" y="518567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p:cNvSpPr/>
          <p:nvPr/>
        </p:nvSpPr>
        <p:spPr>
          <a:xfrm>
            <a:off x="8163413" y="4906729"/>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p:cNvSpPr/>
          <p:nvPr/>
        </p:nvSpPr>
        <p:spPr>
          <a:xfrm>
            <a:off x="8163413" y="462374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p:cNvSpPr/>
          <p:nvPr/>
        </p:nvSpPr>
        <p:spPr>
          <a:xfrm>
            <a:off x="8163413" y="434751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ectangle 218"/>
          <p:cNvSpPr/>
          <p:nvPr/>
        </p:nvSpPr>
        <p:spPr>
          <a:xfrm>
            <a:off x="8163413" y="407806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Rectangle 219"/>
          <p:cNvSpPr/>
          <p:nvPr/>
        </p:nvSpPr>
        <p:spPr>
          <a:xfrm>
            <a:off x="8163413" y="3802286"/>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Rectangle 220"/>
          <p:cNvSpPr/>
          <p:nvPr/>
        </p:nvSpPr>
        <p:spPr>
          <a:xfrm>
            <a:off x="8163413" y="3527299"/>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p:cNvSpPr/>
          <p:nvPr/>
        </p:nvSpPr>
        <p:spPr>
          <a:xfrm>
            <a:off x="8163413" y="3249288"/>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Rectangle 222"/>
          <p:cNvSpPr/>
          <p:nvPr/>
        </p:nvSpPr>
        <p:spPr>
          <a:xfrm>
            <a:off x="8163413" y="298162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Rectangle 223"/>
          <p:cNvSpPr/>
          <p:nvPr/>
        </p:nvSpPr>
        <p:spPr>
          <a:xfrm>
            <a:off x="8163413" y="270361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Rectangle 224"/>
          <p:cNvSpPr/>
          <p:nvPr/>
        </p:nvSpPr>
        <p:spPr>
          <a:xfrm>
            <a:off x="8163413" y="2420621"/>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a:xfrm>
            <a:off x="8163413" y="214261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p:cNvSpPr/>
          <p:nvPr/>
        </p:nvSpPr>
        <p:spPr>
          <a:xfrm>
            <a:off x="8163413" y="1874944"/>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p:cNvSpPr/>
          <p:nvPr/>
        </p:nvSpPr>
        <p:spPr>
          <a:xfrm>
            <a:off x="8163413" y="159693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Left Bracket 228"/>
          <p:cNvSpPr/>
          <p:nvPr/>
        </p:nvSpPr>
        <p:spPr>
          <a:xfrm rot="16200000">
            <a:off x="6596883" y="4183844"/>
            <a:ext cx="313057" cy="3434115"/>
          </a:xfrm>
          <a:prstGeom prst="leftBracket">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955543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Lineage differential methylation</a:t>
            </a:r>
            <a:endParaRPr lang="en-US" dirty="0"/>
          </a:p>
        </p:txBody>
      </p:sp>
      <p:sp>
        <p:nvSpPr>
          <p:cNvPr id="200" name="TextBox 199"/>
          <p:cNvSpPr txBox="1"/>
          <p:nvPr/>
        </p:nvSpPr>
        <p:spPr>
          <a:xfrm>
            <a:off x="418361" y="6057430"/>
            <a:ext cx="3259586" cy="646331"/>
          </a:xfrm>
          <a:prstGeom prst="rect">
            <a:avLst/>
          </a:prstGeom>
          <a:noFill/>
        </p:spPr>
        <p:txBody>
          <a:bodyPr wrap="square" rtlCol="0">
            <a:spAutoFit/>
          </a:bodyPr>
          <a:lstStyle/>
          <a:p>
            <a:pPr algn="ctr"/>
            <a:r>
              <a:rPr lang="en-US" dirty="0" smtClean="0"/>
              <a:t>Genes</a:t>
            </a:r>
          </a:p>
          <a:p>
            <a:pPr algn="ctr"/>
            <a:r>
              <a:rPr lang="en-US" dirty="0" smtClean="0"/>
              <a:t>(Promoter, Exon, Intron)</a:t>
            </a:r>
            <a:endParaRPr lang="en-US" dirty="0"/>
          </a:p>
        </p:txBody>
      </p:sp>
      <p:sp>
        <p:nvSpPr>
          <p:cNvPr id="201" name="Left Bracket 200"/>
          <p:cNvSpPr/>
          <p:nvPr/>
        </p:nvSpPr>
        <p:spPr>
          <a:xfrm rot="16200000">
            <a:off x="1881206" y="4183844"/>
            <a:ext cx="313057" cy="3434115"/>
          </a:xfrm>
          <a:prstGeom prst="leftBracket">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502092"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p:nvPr/>
        </p:nvSpPr>
        <p:spPr>
          <a:xfrm>
            <a:off x="502092"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Rectangle 385"/>
          <p:cNvSpPr/>
          <p:nvPr/>
        </p:nvSpPr>
        <p:spPr>
          <a:xfrm>
            <a:off x="502092"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Rectangle 386"/>
          <p:cNvSpPr/>
          <p:nvPr/>
        </p:nvSpPr>
        <p:spPr>
          <a:xfrm>
            <a:off x="502092"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Rectangle 387"/>
          <p:cNvSpPr/>
          <p:nvPr/>
        </p:nvSpPr>
        <p:spPr>
          <a:xfrm>
            <a:off x="502092"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Rectangle 388"/>
          <p:cNvSpPr/>
          <p:nvPr/>
        </p:nvSpPr>
        <p:spPr>
          <a:xfrm>
            <a:off x="502092"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Rectangle 389"/>
          <p:cNvSpPr/>
          <p:nvPr/>
        </p:nvSpPr>
        <p:spPr>
          <a:xfrm>
            <a:off x="502092"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Rectangle 390"/>
          <p:cNvSpPr/>
          <p:nvPr/>
        </p:nvSpPr>
        <p:spPr>
          <a:xfrm>
            <a:off x="502092"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Rectangle 391"/>
          <p:cNvSpPr/>
          <p:nvPr/>
        </p:nvSpPr>
        <p:spPr>
          <a:xfrm>
            <a:off x="502092"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Rectangle 392"/>
          <p:cNvSpPr/>
          <p:nvPr/>
        </p:nvSpPr>
        <p:spPr>
          <a:xfrm>
            <a:off x="502092"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Rectangle 393"/>
          <p:cNvSpPr/>
          <p:nvPr/>
        </p:nvSpPr>
        <p:spPr>
          <a:xfrm>
            <a:off x="502092"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Rectangle 394"/>
          <p:cNvSpPr/>
          <p:nvPr/>
        </p:nvSpPr>
        <p:spPr>
          <a:xfrm>
            <a:off x="502092"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Rectangle 395"/>
          <p:cNvSpPr/>
          <p:nvPr/>
        </p:nvSpPr>
        <p:spPr>
          <a:xfrm>
            <a:off x="502092"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Rectangle 396"/>
          <p:cNvSpPr/>
          <p:nvPr/>
        </p:nvSpPr>
        <p:spPr>
          <a:xfrm>
            <a:off x="502092"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Rectangle 397"/>
          <p:cNvSpPr/>
          <p:nvPr/>
        </p:nvSpPr>
        <p:spPr>
          <a:xfrm>
            <a:off x="502092"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Rectangle 399"/>
          <p:cNvSpPr/>
          <p:nvPr/>
        </p:nvSpPr>
        <p:spPr>
          <a:xfrm>
            <a:off x="2342391"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Rectangle 400"/>
          <p:cNvSpPr/>
          <p:nvPr/>
        </p:nvSpPr>
        <p:spPr>
          <a:xfrm>
            <a:off x="2342391"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Rectangle 401"/>
          <p:cNvSpPr/>
          <p:nvPr/>
        </p:nvSpPr>
        <p:spPr>
          <a:xfrm>
            <a:off x="2342391"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Rectangle 402"/>
          <p:cNvSpPr/>
          <p:nvPr/>
        </p:nvSpPr>
        <p:spPr>
          <a:xfrm>
            <a:off x="2342391"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4" name="Rectangle 403"/>
          <p:cNvSpPr/>
          <p:nvPr/>
        </p:nvSpPr>
        <p:spPr>
          <a:xfrm>
            <a:off x="2342391"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5" name="Rectangle 404"/>
          <p:cNvSpPr/>
          <p:nvPr/>
        </p:nvSpPr>
        <p:spPr>
          <a:xfrm>
            <a:off x="2342391"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Rectangle 405"/>
          <p:cNvSpPr/>
          <p:nvPr/>
        </p:nvSpPr>
        <p:spPr>
          <a:xfrm>
            <a:off x="2342391"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Rectangle 406"/>
          <p:cNvSpPr/>
          <p:nvPr/>
        </p:nvSpPr>
        <p:spPr>
          <a:xfrm>
            <a:off x="2342391"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8" name="Rectangle 407"/>
          <p:cNvSpPr/>
          <p:nvPr/>
        </p:nvSpPr>
        <p:spPr>
          <a:xfrm>
            <a:off x="2342391"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 name="Rectangle 408"/>
          <p:cNvSpPr/>
          <p:nvPr/>
        </p:nvSpPr>
        <p:spPr>
          <a:xfrm>
            <a:off x="2342391"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0" name="Rectangle 409"/>
          <p:cNvSpPr/>
          <p:nvPr/>
        </p:nvSpPr>
        <p:spPr>
          <a:xfrm>
            <a:off x="2342391"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Rectangle 410"/>
          <p:cNvSpPr/>
          <p:nvPr/>
        </p:nvSpPr>
        <p:spPr>
          <a:xfrm>
            <a:off x="2342391"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2" name="Rectangle 411"/>
          <p:cNvSpPr/>
          <p:nvPr/>
        </p:nvSpPr>
        <p:spPr>
          <a:xfrm>
            <a:off x="2342391"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 name="Rectangle 412"/>
          <p:cNvSpPr/>
          <p:nvPr/>
        </p:nvSpPr>
        <p:spPr>
          <a:xfrm>
            <a:off x="2342391"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 name="Rectangle 413"/>
          <p:cNvSpPr/>
          <p:nvPr/>
        </p:nvSpPr>
        <p:spPr>
          <a:xfrm>
            <a:off x="2342391"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583547" y="1690492"/>
            <a:ext cx="254587" cy="276999"/>
            <a:chOff x="6265303" y="3413786"/>
            <a:chExt cx="384225" cy="410232"/>
          </a:xfrm>
        </p:grpSpPr>
        <p:sp>
          <p:nvSpPr>
            <p:cNvPr id="36" name="Oval 3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41" name="Group 40"/>
          <p:cNvGrpSpPr/>
          <p:nvPr/>
        </p:nvGrpSpPr>
        <p:grpSpPr>
          <a:xfrm>
            <a:off x="1336011" y="2236510"/>
            <a:ext cx="254587" cy="276999"/>
            <a:chOff x="6265303" y="3413786"/>
            <a:chExt cx="384225" cy="410232"/>
          </a:xfrm>
        </p:grpSpPr>
        <p:sp>
          <p:nvSpPr>
            <p:cNvPr id="42" name="Oval 4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44" name="Group 43"/>
          <p:cNvGrpSpPr/>
          <p:nvPr/>
        </p:nvGrpSpPr>
        <p:grpSpPr>
          <a:xfrm>
            <a:off x="958122" y="3066189"/>
            <a:ext cx="254587" cy="276999"/>
            <a:chOff x="6265303" y="3413786"/>
            <a:chExt cx="384225" cy="410232"/>
          </a:xfrm>
        </p:grpSpPr>
        <p:sp>
          <p:nvSpPr>
            <p:cNvPr id="45" name="Oval 4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48" name="Group 47"/>
          <p:cNvGrpSpPr/>
          <p:nvPr/>
        </p:nvGrpSpPr>
        <p:grpSpPr>
          <a:xfrm>
            <a:off x="740985" y="3333581"/>
            <a:ext cx="254587" cy="276999"/>
            <a:chOff x="6265303" y="3413786"/>
            <a:chExt cx="384225" cy="410232"/>
          </a:xfrm>
        </p:grpSpPr>
        <p:sp>
          <p:nvSpPr>
            <p:cNvPr id="49" name="Oval 4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51" name="Group 50"/>
          <p:cNvGrpSpPr/>
          <p:nvPr/>
        </p:nvGrpSpPr>
        <p:grpSpPr>
          <a:xfrm>
            <a:off x="677076" y="4146038"/>
            <a:ext cx="254587" cy="276999"/>
            <a:chOff x="6265303" y="3413786"/>
            <a:chExt cx="384225" cy="410232"/>
          </a:xfrm>
        </p:grpSpPr>
        <p:sp>
          <p:nvSpPr>
            <p:cNvPr id="52" name="Oval 5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54" name="Group 53"/>
          <p:cNvGrpSpPr/>
          <p:nvPr/>
        </p:nvGrpSpPr>
        <p:grpSpPr>
          <a:xfrm>
            <a:off x="1327834" y="4717640"/>
            <a:ext cx="254587" cy="276999"/>
            <a:chOff x="6265303" y="3413786"/>
            <a:chExt cx="384225" cy="410232"/>
          </a:xfrm>
        </p:grpSpPr>
        <p:sp>
          <p:nvSpPr>
            <p:cNvPr id="55" name="Oval 5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58" name="Group 57"/>
          <p:cNvGrpSpPr/>
          <p:nvPr/>
        </p:nvGrpSpPr>
        <p:grpSpPr>
          <a:xfrm>
            <a:off x="959485" y="4980625"/>
            <a:ext cx="254587" cy="276999"/>
            <a:chOff x="6265303" y="3413786"/>
            <a:chExt cx="384225" cy="410232"/>
          </a:xfrm>
        </p:grpSpPr>
        <p:sp>
          <p:nvSpPr>
            <p:cNvPr id="59" name="Oval 5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61" name="Group 60"/>
          <p:cNvGrpSpPr/>
          <p:nvPr/>
        </p:nvGrpSpPr>
        <p:grpSpPr>
          <a:xfrm>
            <a:off x="704898" y="5245585"/>
            <a:ext cx="254587" cy="276999"/>
            <a:chOff x="6265303" y="3413786"/>
            <a:chExt cx="384225" cy="410232"/>
          </a:xfrm>
        </p:grpSpPr>
        <p:sp>
          <p:nvSpPr>
            <p:cNvPr id="62" name="Oval 6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64" name="Group 63"/>
          <p:cNvGrpSpPr/>
          <p:nvPr/>
        </p:nvGrpSpPr>
        <p:grpSpPr>
          <a:xfrm>
            <a:off x="2503986" y="1399536"/>
            <a:ext cx="254587" cy="276999"/>
            <a:chOff x="6265303" y="3413786"/>
            <a:chExt cx="384225" cy="410232"/>
          </a:xfrm>
        </p:grpSpPr>
        <p:sp>
          <p:nvSpPr>
            <p:cNvPr id="65" name="Oval 6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67" name="Group 66"/>
          <p:cNvGrpSpPr/>
          <p:nvPr/>
        </p:nvGrpSpPr>
        <p:grpSpPr>
          <a:xfrm>
            <a:off x="3186675" y="1684533"/>
            <a:ext cx="254587" cy="276999"/>
            <a:chOff x="6265303" y="3413786"/>
            <a:chExt cx="384225" cy="410232"/>
          </a:xfrm>
        </p:grpSpPr>
        <p:sp>
          <p:nvSpPr>
            <p:cNvPr id="68" name="Oval 6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70" name="Group 69"/>
          <p:cNvGrpSpPr/>
          <p:nvPr/>
        </p:nvGrpSpPr>
        <p:grpSpPr>
          <a:xfrm>
            <a:off x="2793116" y="2222553"/>
            <a:ext cx="254587" cy="276999"/>
            <a:chOff x="6265303" y="3413786"/>
            <a:chExt cx="384225" cy="410232"/>
          </a:xfrm>
        </p:grpSpPr>
        <p:sp>
          <p:nvSpPr>
            <p:cNvPr id="71" name="Oval 7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73" name="Group 72"/>
          <p:cNvGrpSpPr/>
          <p:nvPr/>
        </p:nvGrpSpPr>
        <p:grpSpPr>
          <a:xfrm>
            <a:off x="2627556" y="2797510"/>
            <a:ext cx="254587" cy="276999"/>
            <a:chOff x="6265303" y="3413786"/>
            <a:chExt cx="384225" cy="410232"/>
          </a:xfrm>
        </p:grpSpPr>
        <p:sp>
          <p:nvSpPr>
            <p:cNvPr id="74" name="Oval 7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76" name="Group 75"/>
          <p:cNvGrpSpPr/>
          <p:nvPr/>
        </p:nvGrpSpPr>
        <p:grpSpPr>
          <a:xfrm>
            <a:off x="3178446" y="3332069"/>
            <a:ext cx="254587" cy="276999"/>
            <a:chOff x="6265303" y="3413786"/>
            <a:chExt cx="384225" cy="410232"/>
          </a:xfrm>
        </p:grpSpPr>
        <p:sp>
          <p:nvSpPr>
            <p:cNvPr id="77" name="Oval 7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79" name="Group 78"/>
          <p:cNvGrpSpPr/>
          <p:nvPr/>
        </p:nvGrpSpPr>
        <p:grpSpPr>
          <a:xfrm>
            <a:off x="2552484" y="3610580"/>
            <a:ext cx="254587" cy="276999"/>
            <a:chOff x="6265303" y="3413786"/>
            <a:chExt cx="384225" cy="410232"/>
          </a:xfrm>
        </p:grpSpPr>
        <p:sp>
          <p:nvSpPr>
            <p:cNvPr id="80" name="Oval 79"/>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82" name="Group 81"/>
          <p:cNvGrpSpPr/>
          <p:nvPr/>
        </p:nvGrpSpPr>
        <p:grpSpPr>
          <a:xfrm>
            <a:off x="2873966" y="3873622"/>
            <a:ext cx="254587" cy="276999"/>
            <a:chOff x="6265303" y="3413786"/>
            <a:chExt cx="384225" cy="410232"/>
          </a:xfrm>
        </p:grpSpPr>
        <p:sp>
          <p:nvSpPr>
            <p:cNvPr id="83" name="Oval 8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85" name="Group 84"/>
          <p:cNvGrpSpPr/>
          <p:nvPr/>
        </p:nvGrpSpPr>
        <p:grpSpPr>
          <a:xfrm>
            <a:off x="2372969" y="4420478"/>
            <a:ext cx="254587" cy="276999"/>
            <a:chOff x="6265303" y="3413786"/>
            <a:chExt cx="384225" cy="410232"/>
          </a:xfrm>
        </p:grpSpPr>
        <p:sp>
          <p:nvSpPr>
            <p:cNvPr id="86" name="Oval 8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88" name="Group 87"/>
          <p:cNvGrpSpPr/>
          <p:nvPr/>
        </p:nvGrpSpPr>
        <p:grpSpPr>
          <a:xfrm>
            <a:off x="3164543" y="4709865"/>
            <a:ext cx="254587" cy="276999"/>
            <a:chOff x="6265303" y="3413786"/>
            <a:chExt cx="384225" cy="410232"/>
          </a:xfrm>
        </p:grpSpPr>
        <p:sp>
          <p:nvSpPr>
            <p:cNvPr id="89" name="Oval 8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91" name="Group 90"/>
          <p:cNvGrpSpPr/>
          <p:nvPr/>
        </p:nvGrpSpPr>
        <p:grpSpPr>
          <a:xfrm>
            <a:off x="2839227" y="5242155"/>
            <a:ext cx="254587" cy="276999"/>
            <a:chOff x="6265303" y="3413786"/>
            <a:chExt cx="384225" cy="410232"/>
          </a:xfrm>
        </p:grpSpPr>
        <p:sp>
          <p:nvSpPr>
            <p:cNvPr id="92" name="Oval 9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6265303" y="3413786"/>
              <a:ext cx="384225" cy="410232"/>
            </a:xfrm>
            <a:prstGeom prst="rect">
              <a:avLst/>
            </a:prstGeom>
            <a:noFill/>
          </p:spPr>
          <p:txBody>
            <a:bodyPr wrap="square" rtlCol="0">
              <a:spAutoFit/>
            </a:bodyPr>
            <a:lstStyle/>
            <a:p>
              <a:r>
                <a:rPr lang="en-US" sz="1200" dirty="0"/>
                <a:t>X</a:t>
              </a:r>
            </a:p>
          </p:txBody>
        </p:sp>
      </p:grpSp>
      <p:sp>
        <p:nvSpPr>
          <p:cNvPr id="102" name="TextBox 101"/>
          <p:cNvSpPr txBox="1"/>
          <p:nvPr/>
        </p:nvSpPr>
        <p:spPr>
          <a:xfrm>
            <a:off x="5036354" y="6057430"/>
            <a:ext cx="3259586" cy="369332"/>
          </a:xfrm>
          <a:prstGeom prst="rect">
            <a:avLst/>
          </a:prstGeom>
          <a:noFill/>
        </p:spPr>
        <p:txBody>
          <a:bodyPr wrap="square" rtlCol="0">
            <a:spAutoFit/>
          </a:bodyPr>
          <a:lstStyle/>
          <a:p>
            <a:pPr algn="ctr"/>
            <a:r>
              <a:rPr lang="en-US" dirty="0" smtClean="0"/>
              <a:t> Transposable Elements</a:t>
            </a:r>
          </a:p>
        </p:txBody>
      </p:sp>
      <p:sp>
        <p:nvSpPr>
          <p:cNvPr id="104" name="Rectangle 103"/>
          <p:cNvSpPr/>
          <p:nvPr/>
        </p:nvSpPr>
        <p:spPr>
          <a:xfrm>
            <a:off x="5120085"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5120085"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5120085"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5120085"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5120085"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5120085"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5120085"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5120085"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120085"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120085"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5120085"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5120085"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5120085"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5120085"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5120085"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6960384"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960384"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6960384"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6960384"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6960384"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6960384"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6960384"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6960384"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960384"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6960384"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6960384"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6960384"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6960384"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6960384"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6960384"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6323114" y="1596934"/>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p:nvSpPr>
        <p:spPr>
          <a:xfrm>
            <a:off x="6323114" y="187494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p:cNvSpPr/>
          <p:nvPr/>
        </p:nvSpPr>
        <p:spPr>
          <a:xfrm>
            <a:off x="6323114" y="214261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6323114" y="242062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6323114" y="2703611"/>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p:cNvSpPr/>
          <p:nvPr/>
        </p:nvSpPr>
        <p:spPr>
          <a:xfrm>
            <a:off x="6323114" y="298162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p:nvPr/>
        </p:nvSpPr>
        <p:spPr>
          <a:xfrm>
            <a:off x="6323114" y="3249289"/>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p:nvPr/>
        </p:nvSpPr>
        <p:spPr>
          <a:xfrm>
            <a:off x="6323114" y="352730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p:cNvSpPr/>
          <p:nvPr/>
        </p:nvSpPr>
        <p:spPr>
          <a:xfrm>
            <a:off x="6323114" y="3800657"/>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6323114" y="4077656"/>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p:cNvSpPr/>
          <p:nvPr/>
        </p:nvSpPr>
        <p:spPr>
          <a:xfrm>
            <a:off x="6323114" y="434751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p:cNvSpPr/>
          <p:nvPr/>
        </p:nvSpPr>
        <p:spPr>
          <a:xfrm>
            <a:off x="6323114" y="462374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6323114" y="490766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ectangle 211"/>
          <p:cNvSpPr/>
          <p:nvPr/>
        </p:nvSpPr>
        <p:spPr>
          <a:xfrm>
            <a:off x="6323114" y="518567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ectangle 212"/>
          <p:cNvSpPr/>
          <p:nvPr/>
        </p:nvSpPr>
        <p:spPr>
          <a:xfrm>
            <a:off x="6323114" y="5452407"/>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a:xfrm>
            <a:off x="8163413" y="5452408"/>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ectangle 214"/>
          <p:cNvSpPr/>
          <p:nvPr/>
        </p:nvSpPr>
        <p:spPr>
          <a:xfrm>
            <a:off x="8163413" y="518567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p:cNvSpPr/>
          <p:nvPr/>
        </p:nvSpPr>
        <p:spPr>
          <a:xfrm>
            <a:off x="8163413" y="4906729"/>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p:cNvSpPr/>
          <p:nvPr/>
        </p:nvSpPr>
        <p:spPr>
          <a:xfrm>
            <a:off x="8163413" y="462374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p:cNvSpPr/>
          <p:nvPr/>
        </p:nvSpPr>
        <p:spPr>
          <a:xfrm>
            <a:off x="8163413" y="434751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ectangle 218"/>
          <p:cNvSpPr/>
          <p:nvPr/>
        </p:nvSpPr>
        <p:spPr>
          <a:xfrm>
            <a:off x="8163413" y="407806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Rectangle 219"/>
          <p:cNvSpPr/>
          <p:nvPr/>
        </p:nvSpPr>
        <p:spPr>
          <a:xfrm>
            <a:off x="8163413" y="3802286"/>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Rectangle 220"/>
          <p:cNvSpPr/>
          <p:nvPr/>
        </p:nvSpPr>
        <p:spPr>
          <a:xfrm>
            <a:off x="8163413" y="3527299"/>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p:cNvSpPr/>
          <p:nvPr/>
        </p:nvSpPr>
        <p:spPr>
          <a:xfrm>
            <a:off x="8163413" y="3249288"/>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Rectangle 222"/>
          <p:cNvSpPr/>
          <p:nvPr/>
        </p:nvSpPr>
        <p:spPr>
          <a:xfrm>
            <a:off x="8163413" y="298162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Rectangle 223"/>
          <p:cNvSpPr/>
          <p:nvPr/>
        </p:nvSpPr>
        <p:spPr>
          <a:xfrm>
            <a:off x="8163413" y="270361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Rectangle 224"/>
          <p:cNvSpPr/>
          <p:nvPr/>
        </p:nvSpPr>
        <p:spPr>
          <a:xfrm>
            <a:off x="8163413" y="2420621"/>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a:xfrm>
            <a:off x="8163413" y="214261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p:cNvSpPr/>
          <p:nvPr/>
        </p:nvSpPr>
        <p:spPr>
          <a:xfrm>
            <a:off x="8163413" y="1874944"/>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p:cNvSpPr/>
          <p:nvPr/>
        </p:nvSpPr>
        <p:spPr>
          <a:xfrm>
            <a:off x="8163413" y="159693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4" name="Group 133"/>
          <p:cNvGrpSpPr/>
          <p:nvPr/>
        </p:nvGrpSpPr>
        <p:grpSpPr>
          <a:xfrm>
            <a:off x="6274690" y="1684142"/>
            <a:ext cx="254587" cy="276999"/>
            <a:chOff x="6265303" y="3413786"/>
            <a:chExt cx="384225" cy="410232"/>
          </a:xfrm>
        </p:grpSpPr>
        <p:sp>
          <p:nvSpPr>
            <p:cNvPr id="135" name="Oval 13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TextBox 135"/>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37" name="Group 136"/>
          <p:cNvGrpSpPr/>
          <p:nvPr/>
        </p:nvGrpSpPr>
        <p:grpSpPr>
          <a:xfrm>
            <a:off x="6274310" y="2236510"/>
            <a:ext cx="254587" cy="276999"/>
            <a:chOff x="6265303" y="3413786"/>
            <a:chExt cx="384225" cy="410232"/>
          </a:xfrm>
        </p:grpSpPr>
        <p:sp>
          <p:nvSpPr>
            <p:cNvPr id="138" name="Oval 13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TextBox 138"/>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40" name="Group 139"/>
          <p:cNvGrpSpPr/>
          <p:nvPr/>
        </p:nvGrpSpPr>
        <p:grpSpPr>
          <a:xfrm>
            <a:off x="6281040" y="3059839"/>
            <a:ext cx="254587" cy="276999"/>
            <a:chOff x="6265303" y="3413786"/>
            <a:chExt cx="384225" cy="410232"/>
          </a:xfrm>
        </p:grpSpPr>
        <p:sp>
          <p:nvSpPr>
            <p:cNvPr id="141" name="Oval 14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TextBox 141"/>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43" name="Group 142"/>
          <p:cNvGrpSpPr/>
          <p:nvPr/>
        </p:nvGrpSpPr>
        <p:grpSpPr>
          <a:xfrm>
            <a:off x="6276770" y="3332812"/>
            <a:ext cx="254587" cy="276999"/>
            <a:chOff x="6265303" y="3413786"/>
            <a:chExt cx="384225" cy="410232"/>
          </a:xfrm>
        </p:grpSpPr>
        <p:sp>
          <p:nvSpPr>
            <p:cNvPr id="144" name="Oval 14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46" name="Group 145"/>
          <p:cNvGrpSpPr/>
          <p:nvPr/>
        </p:nvGrpSpPr>
        <p:grpSpPr>
          <a:xfrm>
            <a:off x="6271838" y="4162529"/>
            <a:ext cx="254587" cy="276999"/>
            <a:chOff x="6265303" y="3413786"/>
            <a:chExt cx="384225" cy="410232"/>
          </a:xfrm>
        </p:grpSpPr>
        <p:sp>
          <p:nvSpPr>
            <p:cNvPr id="147" name="Oval 14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TextBox 147"/>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49" name="Group 148"/>
          <p:cNvGrpSpPr/>
          <p:nvPr/>
        </p:nvGrpSpPr>
        <p:grpSpPr>
          <a:xfrm>
            <a:off x="6276487" y="4717640"/>
            <a:ext cx="254587" cy="276999"/>
            <a:chOff x="6265303" y="3413786"/>
            <a:chExt cx="384225" cy="410232"/>
          </a:xfrm>
        </p:grpSpPr>
        <p:sp>
          <p:nvSpPr>
            <p:cNvPr id="150" name="Oval 149"/>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52" name="Group 151"/>
          <p:cNvGrpSpPr/>
          <p:nvPr/>
        </p:nvGrpSpPr>
        <p:grpSpPr>
          <a:xfrm>
            <a:off x="6280708" y="4981286"/>
            <a:ext cx="254587" cy="276999"/>
            <a:chOff x="6265303" y="3413786"/>
            <a:chExt cx="384225" cy="410232"/>
          </a:xfrm>
        </p:grpSpPr>
        <p:sp>
          <p:nvSpPr>
            <p:cNvPr id="153" name="Oval 15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TextBox 153"/>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55" name="Group 154"/>
          <p:cNvGrpSpPr/>
          <p:nvPr/>
        </p:nvGrpSpPr>
        <p:grpSpPr>
          <a:xfrm>
            <a:off x="6280121" y="5242155"/>
            <a:ext cx="254587" cy="276999"/>
            <a:chOff x="6265303" y="3413786"/>
            <a:chExt cx="384225" cy="410232"/>
          </a:xfrm>
        </p:grpSpPr>
        <p:sp>
          <p:nvSpPr>
            <p:cNvPr id="156" name="Oval 15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58" name="Group 157"/>
          <p:cNvGrpSpPr/>
          <p:nvPr/>
        </p:nvGrpSpPr>
        <p:grpSpPr>
          <a:xfrm>
            <a:off x="8113118" y="1399536"/>
            <a:ext cx="254587" cy="276999"/>
            <a:chOff x="6265303" y="3413786"/>
            <a:chExt cx="384225" cy="410232"/>
          </a:xfrm>
        </p:grpSpPr>
        <p:sp>
          <p:nvSpPr>
            <p:cNvPr id="159" name="Oval 15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61" name="Group 160"/>
          <p:cNvGrpSpPr/>
          <p:nvPr/>
        </p:nvGrpSpPr>
        <p:grpSpPr>
          <a:xfrm>
            <a:off x="8111126" y="1676535"/>
            <a:ext cx="254587" cy="276999"/>
            <a:chOff x="6265303" y="3413786"/>
            <a:chExt cx="384225" cy="410232"/>
          </a:xfrm>
        </p:grpSpPr>
        <p:sp>
          <p:nvSpPr>
            <p:cNvPr id="162" name="Oval 16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TextBox 162"/>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64" name="Group 163"/>
          <p:cNvGrpSpPr/>
          <p:nvPr/>
        </p:nvGrpSpPr>
        <p:grpSpPr>
          <a:xfrm>
            <a:off x="8119468" y="2222553"/>
            <a:ext cx="254587" cy="276999"/>
            <a:chOff x="6265303" y="3413786"/>
            <a:chExt cx="384225" cy="410232"/>
          </a:xfrm>
        </p:grpSpPr>
        <p:sp>
          <p:nvSpPr>
            <p:cNvPr id="165" name="Oval 16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TextBox 165"/>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67" name="Group 166"/>
          <p:cNvGrpSpPr/>
          <p:nvPr/>
        </p:nvGrpSpPr>
        <p:grpSpPr>
          <a:xfrm>
            <a:off x="8119468" y="2797510"/>
            <a:ext cx="254587" cy="276999"/>
            <a:chOff x="6265303" y="3413786"/>
            <a:chExt cx="384225" cy="410232"/>
          </a:xfrm>
        </p:grpSpPr>
        <p:sp>
          <p:nvSpPr>
            <p:cNvPr id="168" name="Oval 16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70" name="Group 169"/>
          <p:cNvGrpSpPr/>
          <p:nvPr/>
        </p:nvGrpSpPr>
        <p:grpSpPr>
          <a:xfrm>
            <a:off x="8120744" y="3332069"/>
            <a:ext cx="254587" cy="276999"/>
            <a:chOff x="6265303" y="3413786"/>
            <a:chExt cx="384225" cy="410232"/>
          </a:xfrm>
        </p:grpSpPr>
        <p:sp>
          <p:nvSpPr>
            <p:cNvPr id="171" name="Oval 17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TextBox 171"/>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73" name="Group 172"/>
          <p:cNvGrpSpPr/>
          <p:nvPr/>
        </p:nvGrpSpPr>
        <p:grpSpPr>
          <a:xfrm>
            <a:off x="8118285" y="3610580"/>
            <a:ext cx="254587" cy="276999"/>
            <a:chOff x="6265303" y="3413786"/>
            <a:chExt cx="384225" cy="410232"/>
          </a:xfrm>
        </p:grpSpPr>
        <p:sp>
          <p:nvSpPr>
            <p:cNvPr id="174" name="Oval 17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TextBox 174"/>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76" name="Group 175"/>
          <p:cNvGrpSpPr/>
          <p:nvPr/>
        </p:nvGrpSpPr>
        <p:grpSpPr>
          <a:xfrm>
            <a:off x="8119468" y="3885530"/>
            <a:ext cx="254587" cy="276999"/>
            <a:chOff x="6265303" y="3413786"/>
            <a:chExt cx="384225" cy="410232"/>
          </a:xfrm>
        </p:grpSpPr>
        <p:sp>
          <p:nvSpPr>
            <p:cNvPr id="177" name="Oval 17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TextBox 177"/>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79" name="Group 178"/>
          <p:cNvGrpSpPr/>
          <p:nvPr/>
        </p:nvGrpSpPr>
        <p:grpSpPr>
          <a:xfrm>
            <a:off x="8113118" y="4423037"/>
            <a:ext cx="254587" cy="276999"/>
            <a:chOff x="6265303" y="3413786"/>
            <a:chExt cx="384225" cy="410232"/>
          </a:xfrm>
        </p:grpSpPr>
        <p:sp>
          <p:nvSpPr>
            <p:cNvPr id="180" name="Oval 179"/>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82" name="Group 181"/>
          <p:cNvGrpSpPr/>
          <p:nvPr/>
        </p:nvGrpSpPr>
        <p:grpSpPr>
          <a:xfrm>
            <a:off x="8113118" y="4717640"/>
            <a:ext cx="254587" cy="276999"/>
            <a:chOff x="6265303" y="3413786"/>
            <a:chExt cx="384225" cy="410232"/>
          </a:xfrm>
        </p:grpSpPr>
        <p:sp>
          <p:nvSpPr>
            <p:cNvPr id="183" name="Oval 18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TextBox 183"/>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85" name="Group 184"/>
          <p:cNvGrpSpPr/>
          <p:nvPr/>
        </p:nvGrpSpPr>
        <p:grpSpPr>
          <a:xfrm>
            <a:off x="8113118" y="5257624"/>
            <a:ext cx="254587" cy="276999"/>
            <a:chOff x="6265303" y="3413786"/>
            <a:chExt cx="384225" cy="410232"/>
          </a:xfrm>
        </p:grpSpPr>
        <p:sp>
          <p:nvSpPr>
            <p:cNvPr id="186" name="Oval 18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TextBox 186"/>
            <p:cNvSpPr txBox="1"/>
            <p:nvPr/>
          </p:nvSpPr>
          <p:spPr>
            <a:xfrm>
              <a:off x="6265303" y="3413786"/>
              <a:ext cx="384225" cy="410232"/>
            </a:xfrm>
            <a:prstGeom prst="rect">
              <a:avLst/>
            </a:prstGeom>
            <a:noFill/>
          </p:spPr>
          <p:txBody>
            <a:bodyPr wrap="square" rtlCol="0">
              <a:spAutoFit/>
            </a:bodyPr>
            <a:lstStyle/>
            <a:p>
              <a:r>
                <a:rPr lang="en-US" sz="1200" dirty="0"/>
                <a:t>X</a:t>
              </a:r>
            </a:p>
          </p:txBody>
        </p:sp>
      </p:grpSp>
      <p:sp>
        <p:nvSpPr>
          <p:cNvPr id="229" name="Left Bracket 228"/>
          <p:cNvSpPr/>
          <p:nvPr/>
        </p:nvSpPr>
        <p:spPr>
          <a:xfrm rot="16200000">
            <a:off x="6596883" y="4183844"/>
            <a:ext cx="313057" cy="3434115"/>
          </a:xfrm>
          <a:prstGeom prst="leftBracket">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30" name="Group 229"/>
          <p:cNvGrpSpPr/>
          <p:nvPr/>
        </p:nvGrpSpPr>
        <p:grpSpPr>
          <a:xfrm>
            <a:off x="5312036" y="6550886"/>
            <a:ext cx="254587" cy="276999"/>
            <a:chOff x="6265303" y="3413786"/>
            <a:chExt cx="384225" cy="410232"/>
          </a:xfrm>
        </p:grpSpPr>
        <p:sp>
          <p:nvSpPr>
            <p:cNvPr id="231" name="Oval 23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TextBox 231"/>
            <p:cNvSpPr txBox="1"/>
            <p:nvPr/>
          </p:nvSpPr>
          <p:spPr>
            <a:xfrm>
              <a:off x="6265303" y="3413786"/>
              <a:ext cx="384225" cy="410232"/>
            </a:xfrm>
            <a:prstGeom prst="rect">
              <a:avLst/>
            </a:prstGeom>
            <a:noFill/>
          </p:spPr>
          <p:txBody>
            <a:bodyPr wrap="square" rtlCol="0">
              <a:spAutoFit/>
            </a:bodyPr>
            <a:lstStyle/>
            <a:p>
              <a:r>
                <a:rPr lang="en-US" sz="1200" dirty="0"/>
                <a:t>X</a:t>
              </a:r>
            </a:p>
          </p:txBody>
        </p:sp>
      </p:grpSp>
      <p:sp>
        <p:nvSpPr>
          <p:cNvPr id="233" name="TextBox 232"/>
          <p:cNvSpPr txBox="1"/>
          <p:nvPr/>
        </p:nvSpPr>
        <p:spPr>
          <a:xfrm>
            <a:off x="5472918" y="6523085"/>
            <a:ext cx="3583695" cy="307777"/>
          </a:xfrm>
          <a:prstGeom prst="rect">
            <a:avLst/>
          </a:prstGeom>
          <a:noFill/>
        </p:spPr>
        <p:txBody>
          <a:bodyPr wrap="square" rtlCol="0">
            <a:spAutoFit/>
          </a:bodyPr>
          <a:lstStyle/>
          <a:p>
            <a:r>
              <a:rPr lang="en-US" sz="1400" dirty="0" smtClean="0"/>
              <a:t>=Differentially methylated region</a:t>
            </a:r>
            <a:endParaRPr lang="en-US" sz="1400" dirty="0"/>
          </a:p>
        </p:txBody>
      </p:sp>
    </p:spTree>
    <p:extLst>
      <p:ext uri="{BB962C8B-B14F-4D97-AF65-F5344CB8AC3E}">
        <p14:creationId xmlns:p14="http://schemas.microsoft.com/office/powerpoint/2010/main" val="372694512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Lineage differential methylation</a:t>
            </a:r>
            <a:endParaRPr lang="en-US" dirty="0"/>
          </a:p>
        </p:txBody>
      </p:sp>
      <p:sp>
        <p:nvSpPr>
          <p:cNvPr id="200" name="TextBox 199"/>
          <p:cNvSpPr txBox="1"/>
          <p:nvPr/>
        </p:nvSpPr>
        <p:spPr>
          <a:xfrm>
            <a:off x="418361" y="6057430"/>
            <a:ext cx="3259586" cy="646331"/>
          </a:xfrm>
          <a:prstGeom prst="rect">
            <a:avLst/>
          </a:prstGeom>
          <a:noFill/>
        </p:spPr>
        <p:txBody>
          <a:bodyPr wrap="square" rtlCol="0">
            <a:spAutoFit/>
          </a:bodyPr>
          <a:lstStyle/>
          <a:p>
            <a:pPr algn="ctr"/>
            <a:r>
              <a:rPr lang="en-US" dirty="0" smtClean="0"/>
              <a:t>Genes</a:t>
            </a:r>
          </a:p>
          <a:p>
            <a:pPr algn="ctr"/>
            <a:r>
              <a:rPr lang="en-US" dirty="0" smtClean="0"/>
              <a:t>(Promoter, Exon, Intron)</a:t>
            </a:r>
            <a:endParaRPr lang="en-US" dirty="0"/>
          </a:p>
        </p:txBody>
      </p:sp>
      <p:sp>
        <p:nvSpPr>
          <p:cNvPr id="201" name="Left Bracket 200"/>
          <p:cNvSpPr/>
          <p:nvPr/>
        </p:nvSpPr>
        <p:spPr>
          <a:xfrm rot="16200000">
            <a:off x="1881206" y="4183844"/>
            <a:ext cx="313057" cy="3434115"/>
          </a:xfrm>
          <a:prstGeom prst="leftBracket">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502092"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p:nvPr/>
        </p:nvSpPr>
        <p:spPr>
          <a:xfrm>
            <a:off x="502092"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Rectangle 385"/>
          <p:cNvSpPr/>
          <p:nvPr/>
        </p:nvSpPr>
        <p:spPr>
          <a:xfrm>
            <a:off x="502092"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Rectangle 386"/>
          <p:cNvSpPr/>
          <p:nvPr/>
        </p:nvSpPr>
        <p:spPr>
          <a:xfrm>
            <a:off x="502092"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Rectangle 387"/>
          <p:cNvSpPr/>
          <p:nvPr/>
        </p:nvSpPr>
        <p:spPr>
          <a:xfrm>
            <a:off x="502092"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Rectangle 388"/>
          <p:cNvSpPr/>
          <p:nvPr/>
        </p:nvSpPr>
        <p:spPr>
          <a:xfrm>
            <a:off x="502092"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Rectangle 389"/>
          <p:cNvSpPr/>
          <p:nvPr/>
        </p:nvSpPr>
        <p:spPr>
          <a:xfrm>
            <a:off x="502092"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Rectangle 390"/>
          <p:cNvSpPr/>
          <p:nvPr/>
        </p:nvSpPr>
        <p:spPr>
          <a:xfrm>
            <a:off x="502092"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Rectangle 391"/>
          <p:cNvSpPr/>
          <p:nvPr/>
        </p:nvSpPr>
        <p:spPr>
          <a:xfrm>
            <a:off x="502092"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Rectangle 392"/>
          <p:cNvSpPr/>
          <p:nvPr/>
        </p:nvSpPr>
        <p:spPr>
          <a:xfrm>
            <a:off x="502092"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Rectangle 393"/>
          <p:cNvSpPr/>
          <p:nvPr/>
        </p:nvSpPr>
        <p:spPr>
          <a:xfrm>
            <a:off x="502092"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Rectangle 394"/>
          <p:cNvSpPr/>
          <p:nvPr/>
        </p:nvSpPr>
        <p:spPr>
          <a:xfrm>
            <a:off x="502092"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Rectangle 395"/>
          <p:cNvSpPr/>
          <p:nvPr/>
        </p:nvSpPr>
        <p:spPr>
          <a:xfrm>
            <a:off x="502092"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Rectangle 396"/>
          <p:cNvSpPr/>
          <p:nvPr/>
        </p:nvSpPr>
        <p:spPr>
          <a:xfrm>
            <a:off x="502092"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Rectangle 397"/>
          <p:cNvSpPr/>
          <p:nvPr/>
        </p:nvSpPr>
        <p:spPr>
          <a:xfrm>
            <a:off x="502092"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Rectangle 399"/>
          <p:cNvSpPr/>
          <p:nvPr/>
        </p:nvSpPr>
        <p:spPr>
          <a:xfrm>
            <a:off x="2342391"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Rectangle 400"/>
          <p:cNvSpPr/>
          <p:nvPr/>
        </p:nvSpPr>
        <p:spPr>
          <a:xfrm>
            <a:off x="2342391"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Rectangle 401"/>
          <p:cNvSpPr/>
          <p:nvPr/>
        </p:nvSpPr>
        <p:spPr>
          <a:xfrm>
            <a:off x="2342391"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Rectangle 402"/>
          <p:cNvSpPr/>
          <p:nvPr/>
        </p:nvSpPr>
        <p:spPr>
          <a:xfrm>
            <a:off x="2342391"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4" name="Rectangle 403"/>
          <p:cNvSpPr/>
          <p:nvPr/>
        </p:nvSpPr>
        <p:spPr>
          <a:xfrm>
            <a:off x="2342391"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5" name="Rectangle 404"/>
          <p:cNvSpPr/>
          <p:nvPr/>
        </p:nvSpPr>
        <p:spPr>
          <a:xfrm>
            <a:off x="2342391"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Rectangle 405"/>
          <p:cNvSpPr/>
          <p:nvPr/>
        </p:nvSpPr>
        <p:spPr>
          <a:xfrm>
            <a:off x="2342391"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Rectangle 406"/>
          <p:cNvSpPr/>
          <p:nvPr/>
        </p:nvSpPr>
        <p:spPr>
          <a:xfrm>
            <a:off x="2342391"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8" name="Rectangle 407"/>
          <p:cNvSpPr/>
          <p:nvPr/>
        </p:nvSpPr>
        <p:spPr>
          <a:xfrm>
            <a:off x="2342391"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 name="Rectangle 408"/>
          <p:cNvSpPr/>
          <p:nvPr/>
        </p:nvSpPr>
        <p:spPr>
          <a:xfrm>
            <a:off x="2342391"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0" name="Rectangle 409"/>
          <p:cNvSpPr/>
          <p:nvPr/>
        </p:nvSpPr>
        <p:spPr>
          <a:xfrm>
            <a:off x="2342391"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Rectangle 410"/>
          <p:cNvSpPr/>
          <p:nvPr/>
        </p:nvSpPr>
        <p:spPr>
          <a:xfrm>
            <a:off x="2342391"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2" name="Rectangle 411"/>
          <p:cNvSpPr/>
          <p:nvPr/>
        </p:nvSpPr>
        <p:spPr>
          <a:xfrm>
            <a:off x="2342391"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 name="Rectangle 412"/>
          <p:cNvSpPr/>
          <p:nvPr/>
        </p:nvSpPr>
        <p:spPr>
          <a:xfrm>
            <a:off x="2342391"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 name="Rectangle 413"/>
          <p:cNvSpPr/>
          <p:nvPr/>
        </p:nvSpPr>
        <p:spPr>
          <a:xfrm>
            <a:off x="2342391"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583547" y="1690492"/>
            <a:ext cx="254587" cy="276999"/>
            <a:chOff x="6265303" y="3413786"/>
            <a:chExt cx="384225" cy="410232"/>
          </a:xfrm>
        </p:grpSpPr>
        <p:sp>
          <p:nvSpPr>
            <p:cNvPr id="36" name="Oval 3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41" name="Group 40"/>
          <p:cNvGrpSpPr/>
          <p:nvPr/>
        </p:nvGrpSpPr>
        <p:grpSpPr>
          <a:xfrm>
            <a:off x="1336011" y="2236510"/>
            <a:ext cx="254587" cy="276999"/>
            <a:chOff x="6265303" y="3413786"/>
            <a:chExt cx="384225" cy="410232"/>
          </a:xfrm>
        </p:grpSpPr>
        <p:sp>
          <p:nvSpPr>
            <p:cNvPr id="42" name="Oval 4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44" name="Group 43"/>
          <p:cNvGrpSpPr/>
          <p:nvPr/>
        </p:nvGrpSpPr>
        <p:grpSpPr>
          <a:xfrm>
            <a:off x="958122" y="3066189"/>
            <a:ext cx="254587" cy="276999"/>
            <a:chOff x="6265303" y="3413786"/>
            <a:chExt cx="384225" cy="410232"/>
          </a:xfrm>
        </p:grpSpPr>
        <p:sp>
          <p:nvSpPr>
            <p:cNvPr id="45" name="Oval 4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48" name="Group 47"/>
          <p:cNvGrpSpPr/>
          <p:nvPr/>
        </p:nvGrpSpPr>
        <p:grpSpPr>
          <a:xfrm>
            <a:off x="740985" y="3333581"/>
            <a:ext cx="254587" cy="276999"/>
            <a:chOff x="6265303" y="3413786"/>
            <a:chExt cx="384225" cy="410232"/>
          </a:xfrm>
        </p:grpSpPr>
        <p:sp>
          <p:nvSpPr>
            <p:cNvPr id="49" name="Oval 4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51" name="Group 50"/>
          <p:cNvGrpSpPr/>
          <p:nvPr/>
        </p:nvGrpSpPr>
        <p:grpSpPr>
          <a:xfrm>
            <a:off x="677076" y="4146038"/>
            <a:ext cx="254587" cy="276999"/>
            <a:chOff x="6265303" y="3413786"/>
            <a:chExt cx="384225" cy="410232"/>
          </a:xfrm>
        </p:grpSpPr>
        <p:sp>
          <p:nvSpPr>
            <p:cNvPr id="52" name="Oval 5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54" name="Group 53"/>
          <p:cNvGrpSpPr/>
          <p:nvPr/>
        </p:nvGrpSpPr>
        <p:grpSpPr>
          <a:xfrm>
            <a:off x="1327834" y="4717640"/>
            <a:ext cx="254587" cy="276999"/>
            <a:chOff x="6265303" y="3413786"/>
            <a:chExt cx="384225" cy="410232"/>
          </a:xfrm>
        </p:grpSpPr>
        <p:sp>
          <p:nvSpPr>
            <p:cNvPr id="55" name="Oval 5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58" name="Group 57"/>
          <p:cNvGrpSpPr/>
          <p:nvPr/>
        </p:nvGrpSpPr>
        <p:grpSpPr>
          <a:xfrm>
            <a:off x="959485" y="4980625"/>
            <a:ext cx="254587" cy="276999"/>
            <a:chOff x="6265303" y="3413786"/>
            <a:chExt cx="384225" cy="410232"/>
          </a:xfrm>
        </p:grpSpPr>
        <p:sp>
          <p:nvSpPr>
            <p:cNvPr id="59" name="Oval 5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61" name="Group 60"/>
          <p:cNvGrpSpPr/>
          <p:nvPr/>
        </p:nvGrpSpPr>
        <p:grpSpPr>
          <a:xfrm>
            <a:off x="704898" y="5245585"/>
            <a:ext cx="254587" cy="276999"/>
            <a:chOff x="6265303" y="3413786"/>
            <a:chExt cx="384225" cy="410232"/>
          </a:xfrm>
        </p:grpSpPr>
        <p:sp>
          <p:nvSpPr>
            <p:cNvPr id="62" name="Oval 6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64" name="Group 63"/>
          <p:cNvGrpSpPr/>
          <p:nvPr/>
        </p:nvGrpSpPr>
        <p:grpSpPr>
          <a:xfrm>
            <a:off x="2503986" y="1399536"/>
            <a:ext cx="254587" cy="276999"/>
            <a:chOff x="6265303" y="3413786"/>
            <a:chExt cx="384225" cy="410232"/>
          </a:xfrm>
        </p:grpSpPr>
        <p:sp>
          <p:nvSpPr>
            <p:cNvPr id="65" name="Oval 6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67" name="Group 66"/>
          <p:cNvGrpSpPr/>
          <p:nvPr/>
        </p:nvGrpSpPr>
        <p:grpSpPr>
          <a:xfrm>
            <a:off x="3186675" y="1684533"/>
            <a:ext cx="254587" cy="276999"/>
            <a:chOff x="6265303" y="3413786"/>
            <a:chExt cx="384225" cy="410232"/>
          </a:xfrm>
        </p:grpSpPr>
        <p:sp>
          <p:nvSpPr>
            <p:cNvPr id="68" name="Oval 6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70" name="Group 69"/>
          <p:cNvGrpSpPr/>
          <p:nvPr/>
        </p:nvGrpSpPr>
        <p:grpSpPr>
          <a:xfrm>
            <a:off x="2793116" y="2222553"/>
            <a:ext cx="254587" cy="276999"/>
            <a:chOff x="6265303" y="3413786"/>
            <a:chExt cx="384225" cy="410232"/>
          </a:xfrm>
        </p:grpSpPr>
        <p:sp>
          <p:nvSpPr>
            <p:cNvPr id="71" name="Oval 7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73" name="Group 72"/>
          <p:cNvGrpSpPr/>
          <p:nvPr/>
        </p:nvGrpSpPr>
        <p:grpSpPr>
          <a:xfrm>
            <a:off x="2627556" y="2797510"/>
            <a:ext cx="254587" cy="276999"/>
            <a:chOff x="6265303" y="3413786"/>
            <a:chExt cx="384225" cy="410232"/>
          </a:xfrm>
        </p:grpSpPr>
        <p:sp>
          <p:nvSpPr>
            <p:cNvPr id="74" name="Oval 7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76" name="Group 75"/>
          <p:cNvGrpSpPr/>
          <p:nvPr/>
        </p:nvGrpSpPr>
        <p:grpSpPr>
          <a:xfrm>
            <a:off x="3178446" y="3332069"/>
            <a:ext cx="254587" cy="276999"/>
            <a:chOff x="6265303" y="3413786"/>
            <a:chExt cx="384225" cy="410232"/>
          </a:xfrm>
        </p:grpSpPr>
        <p:sp>
          <p:nvSpPr>
            <p:cNvPr id="77" name="Oval 7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79" name="Group 78"/>
          <p:cNvGrpSpPr/>
          <p:nvPr/>
        </p:nvGrpSpPr>
        <p:grpSpPr>
          <a:xfrm>
            <a:off x="2552484" y="3610580"/>
            <a:ext cx="254587" cy="276999"/>
            <a:chOff x="6265303" y="3413786"/>
            <a:chExt cx="384225" cy="410232"/>
          </a:xfrm>
        </p:grpSpPr>
        <p:sp>
          <p:nvSpPr>
            <p:cNvPr id="80" name="Oval 79"/>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82" name="Group 81"/>
          <p:cNvGrpSpPr/>
          <p:nvPr/>
        </p:nvGrpSpPr>
        <p:grpSpPr>
          <a:xfrm>
            <a:off x="2873966" y="3873622"/>
            <a:ext cx="254587" cy="276999"/>
            <a:chOff x="6265303" y="3413786"/>
            <a:chExt cx="384225" cy="410232"/>
          </a:xfrm>
        </p:grpSpPr>
        <p:sp>
          <p:nvSpPr>
            <p:cNvPr id="83" name="Oval 8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85" name="Group 84"/>
          <p:cNvGrpSpPr/>
          <p:nvPr/>
        </p:nvGrpSpPr>
        <p:grpSpPr>
          <a:xfrm>
            <a:off x="2372969" y="4420478"/>
            <a:ext cx="254587" cy="276999"/>
            <a:chOff x="6265303" y="3413786"/>
            <a:chExt cx="384225" cy="410232"/>
          </a:xfrm>
        </p:grpSpPr>
        <p:sp>
          <p:nvSpPr>
            <p:cNvPr id="86" name="Oval 8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88" name="Group 87"/>
          <p:cNvGrpSpPr/>
          <p:nvPr/>
        </p:nvGrpSpPr>
        <p:grpSpPr>
          <a:xfrm>
            <a:off x="3164543" y="4709865"/>
            <a:ext cx="254587" cy="276999"/>
            <a:chOff x="6265303" y="3413786"/>
            <a:chExt cx="384225" cy="410232"/>
          </a:xfrm>
        </p:grpSpPr>
        <p:sp>
          <p:nvSpPr>
            <p:cNvPr id="89" name="Oval 8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91" name="Group 90"/>
          <p:cNvGrpSpPr/>
          <p:nvPr/>
        </p:nvGrpSpPr>
        <p:grpSpPr>
          <a:xfrm>
            <a:off x="2839227" y="5242155"/>
            <a:ext cx="254587" cy="276999"/>
            <a:chOff x="6265303" y="3413786"/>
            <a:chExt cx="384225" cy="410232"/>
          </a:xfrm>
        </p:grpSpPr>
        <p:sp>
          <p:nvSpPr>
            <p:cNvPr id="92" name="Oval 9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6265303" y="3413786"/>
              <a:ext cx="384225" cy="410232"/>
            </a:xfrm>
            <a:prstGeom prst="rect">
              <a:avLst/>
            </a:prstGeom>
            <a:noFill/>
          </p:spPr>
          <p:txBody>
            <a:bodyPr wrap="square" rtlCol="0">
              <a:spAutoFit/>
            </a:bodyPr>
            <a:lstStyle/>
            <a:p>
              <a:r>
                <a:rPr lang="en-US" sz="1200" dirty="0"/>
                <a:t>X</a:t>
              </a:r>
            </a:p>
          </p:txBody>
        </p:sp>
      </p:grpSp>
      <p:sp>
        <p:nvSpPr>
          <p:cNvPr id="94" name="Multiply 93"/>
          <p:cNvSpPr/>
          <p:nvPr/>
        </p:nvSpPr>
        <p:spPr>
          <a:xfrm>
            <a:off x="868374" y="2247508"/>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Multiply 94"/>
          <p:cNvSpPr/>
          <p:nvPr/>
        </p:nvSpPr>
        <p:spPr>
          <a:xfrm>
            <a:off x="868374" y="3343949"/>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Multiply 95"/>
          <p:cNvSpPr/>
          <p:nvPr/>
        </p:nvSpPr>
        <p:spPr>
          <a:xfrm>
            <a:off x="854925" y="4168375"/>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Multiply 96"/>
          <p:cNvSpPr/>
          <p:nvPr/>
        </p:nvSpPr>
        <p:spPr>
          <a:xfrm>
            <a:off x="854925" y="5268904"/>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Multiply 97"/>
          <p:cNvSpPr/>
          <p:nvPr/>
        </p:nvSpPr>
        <p:spPr>
          <a:xfrm>
            <a:off x="2738253" y="1418841"/>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Multiply 98"/>
          <p:cNvSpPr/>
          <p:nvPr/>
        </p:nvSpPr>
        <p:spPr>
          <a:xfrm>
            <a:off x="2738253" y="2801307"/>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Multiply 99"/>
          <p:cNvSpPr/>
          <p:nvPr/>
        </p:nvSpPr>
        <p:spPr>
          <a:xfrm>
            <a:off x="2749853" y="4450627"/>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Multiply 100"/>
          <p:cNvSpPr/>
          <p:nvPr/>
        </p:nvSpPr>
        <p:spPr>
          <a:xfrm>
            <a:off x="2752208" y="4745279"/>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5036354" y="6057430"/>
            <a:ext cx="3259586" cy="369332"/>
          </a:xfrm>
          <a:prstGeom prst="rect">
            <a:avLst/>
          </a:prstGeom>
          <a:noFill/>
        </p:spPr>
        <p:txBody>
          <a:bodyPr wrap="square" rtlCol="0">
            <a:spAutoFit/>
          </a:bodyPr>
          <a:lstStyle/>
          <a:p>
            <a:pPr algn="ctr"/>
            <a:r>
              <a:rPr lang="en-US" dirty="0" smtClean="0"/>
              <a:t> Transposable Elements</a:t>
            </a:r>
          </a:p>
        </p:txBody>
      </p:sp>
      <p:sp>
        <p:nvSpPr>
          <p:cNvPr id="104" name="Rectangle 103"/>
          <p:cNvSpPr/>
          <p:nvPr/>
        </p:nvSpPr>
        <p:spPr>
          <a:xfrm>
            <a:off x="5120085"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5120085"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5120085"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5120085"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5120085"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5120085"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5120085"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5120085"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5120085"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5120085"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5120085"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5120085"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5120085"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5120085"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5120085"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6960384" y="159693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960384" y="1874943"/>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6960384" y="2142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6960384" y="2420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6960384" y="270361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6960384" y="298162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6960384" y="3249288"/>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6960384" y="352729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6960384" y="3800051"/>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6960384" y="4078062"/>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6960384" y="4345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6960384" y="4623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6960384" y="4906729"/>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6960384" y="5184740"/>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6960384" y="5452407"/>
            <a:ext cx="1203029" cy="125611"/>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Multiply 187"/>
          <p:cNvSpPr/>
          <p:nvPr/>
        </p:nvSpPr>
        <p:spPr>
          <a:xfrm>
            <a:off x="5486367" y="2247508"/>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Multiply 189"/>
          <p:cNvSpPr/>
          <p:nvPr/>
        </p:nvSpPr>
        <p:spPr>
          <a:xfrm>
            <a:off x="5472918" y="4168375"/>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Multiply 191"/>
          <p:cNvSpPr/>
          <p:nvPr/>
        </p:nvSpPr>
        <p:spPr>
          <a:xfrm>
            <a:off x="7356246" y="1418841"/>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Multiply 194"/>
          <p:cNvSpPr/>
          <p:nvPr/>
        </p:nvSpPr>
        <p:spPr>
          <a:xfrm>
            <a:off x="7370201" y="4745279"/>
            <a:ext cx="479044" cy="456102"/>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6323114" y="1596934"/>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p:nvSpPr>
        <p:spPr>
          <a:xfrm>
            <a:off x="6323114" y="187494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p:cNvSpPr/>
          <p:nvPr/>
        </p:nvSpPr>
        <p:spPr>
          <a:xfrm>
            <a:off x="6323114" y="214261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6323114" y="242062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6323114" y="2703611"/>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p:cNvSpPr/>
          <p:nvPr/>
        </p:nvSpPr>
        <p:spPr>
          <a:xfrm>
            <a:off x="6323114" y="298162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p:nvPr/>
        </p:nvSpPr>
        <p:spPr>
          <a:xfrm>
            <a:off x="6323114" y="3249289"/>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p:nvPr/>
        </p:nvSpPr>
        <p:spPr>
          <a:xfrm>
            <a:off x="6323114" y="352730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p:cNvSpPr/>
          <p:nvPr/>
        </p:nvSpPr>
        <p:spPr>
          <a:xfrm>
            <a:off x="6323114" y="3800657"/>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6323114" y="4077656"/>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p:cNvSpPr/>
          <p:nvPr/>
        </p:nvSpPr>
        <p:spPr>
          <a:xfrm>
            <a:off x="6323114" y="434751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p:cNvSpPr/>
          <p:nvPr/>
        </p:nvSpPr>
        <p:spPr>
          <a:xfrm>
            <a:off x="6323114" y="462374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6323114" y="490766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ectangle 211"/>
          <p:cNvSpPr/>
          <p:nvPr/>
        </p:nvSpPr>
        <p:spPr>
          <a:xfrm>
            <a:off x="6323114" y="518567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ectangle 212"/>
          <p:cNvSpPr/>
          <p:nvPr/>
        </p:nvSpPr>
        <p:spPr>
          <a:xfrm>
            <a:off x="6323114" y="5452407"/>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a:xfrm>
            <a:off x="8163413" y="5452408"/>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ectangle 214"/>
          <p:cNvSpPr/>
          <p:nvPr/>
        </p:nvSpPr>
        <p:spPr>
          <a:xfrm>
            <a:off x="8163413" y="518567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p:cNvSpPr/>
          <p:nvPr/>
        </p:nvSpPr>
        <p:spPr>
          <a:xfrm>
            <a:off x="8163413" y="4906729"/>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p:cNvSpPr/>
          <p:nvPr/>
        </p:nvSpPr>
        <p:spPr>
          <a:xfrm>
            <a:off x="8163413" y="462374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p:cNvSpPr/>
          <p:nvPr/>
        </p:nvSpPr>
        <p:spPr>
          <a:xfrm>
            <a:off x="8163413" y="434751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ectangle 218"/>
          <p:cNvSpPr/>
          <p:nvPr/>
        </p:nvSpPr>
        <p:spPr>
          <a:xfrm>
            <a:off x="8163413" y="4078063"/>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Rectangle 219"/>
          <p:cNvSpPr/>
          <p:nvPr/>
        </p:nvSpPr>
        <p:spPr>
          <a:xfrm>
            <a:off x="8163413" y="3802286"/>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Rectangle 220"/>
          <p:cNvSpPr/>
          <p:nvPr/>
        </p:nvSpPr>
        <p:spPr>
          <a:xfrm>
            <a:off x="8163413" y="3527299"/>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p:cNvSpPr/>
          <p:nvPr/>
        </p:nvSpPr>
        <p:spPr>
          <a:xfrm>
            <a:off x="8163413" y="3249288"/>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Rectangle 222"/>
          <p:cNvSpPr/>
          <p:nvPr/>
        </p:nvSpPr>
        <p:spPr>
          <a:xfrm>
            <a:off x="8163413" y="298162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Rectangle 223"/>
          <p:cNvSpPr/>
          <p:nvPr/>
        </p:nvSpPr>
        <p:spPr>
          <a:xfrm>
            <a:off x="8163413" y="270361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Rectangle 224"/>
          <p:cNvSpPr/>
          <p:nvPr/>
        </p:nvSpPr>
        <p:spPr>
          <a:xfrm>
            <a:off x="8163413" y="2420621"/>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a:xfrm>
            <a:off x="8163413" y="2142610"/>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p:cNvSpPr/>
          <p:nvPr/>
        </p:nvSpPr>
        <p:spPr>
          <a:xfrm>
            <a:off x="8163413" y="1874944"/>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p:cNvSpPr/>
          <p:nvPr/>
        </p:nvSpPr>
        <p:spPr>
          <a:xfrm>
            <a:off x="8163413" y="1596932"/>
            <a:ext cx="169334" cy="125610"/>
          </a:xfrm>
          <a:prstGeom prst="rect">
            <a:avLst/>
          </a:prstGeom>
          <a:solidFill>
            <a:srgbClr val="FF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4" name="Group 133"/>
          <p:cNvGrpSpPr/>
          <p:nvPr/>
        </p:nvGrpSpPr>
        <p:grpSpPr>
          <a:xfrm>
            <a:off x="6274690" y="1684142"/>
            <a:ext cx="254587" cy="276999"/>
            <a:chOff x="6265303" y="3413786"/>
            <a:chExt cx="384225" cy="410232"/>
          </a:xfrm>
        </p:grpSpPr>
        <p:sp>
          <p:nvSpPr>
            <p:cNvPr id="135" name="Oval 13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TextBox 135"/>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37" name="Group 136"/>
          <p:cNvGrpSpPr/>
          <p:nvPr/>
        </p:nvGrpSpPr>
        <p:grpSpPr>
          <a:xfrm>
            <a:off x="6274310" y="2236510"/>
            <a:ext cx="254587" cy="276999"/>
            <a:chOff x="6265303" y="3413786"/>
            <a:chExt cx="384225" cy="410232"/>
          </a:xfrm>
        </p:grpSpPr>
        <p:sp>
          <p:nvSpPr>
            <p:cNvPr id="138" name="Oval 13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TextBox 138"/>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40" name="Group 139"/>
          <p:cNvGrpSpPr/>
          <p:nvPr/>
        </p:nvGrpSpPr>
        <p:grpSpPr>
          <a:xfrm>
            <a:off x="6281040" y="3059839"/>
            <a:ext cx="254587" cy="276999"/>
            <a:chOff x="6265303" y="3413786"/>
            <a:chExt cx="384225" cy="410232"/>
          </a:xfrm>
        </p:grpSpPr>
        <p:sp>
          <p:nvSpPr>
            <p:cNvPr id="141" name="Oval 14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TextBox 141"/>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43" name="Group 142"/>
          <p:cNvGrpSpPr/>
          <p:nvPr/>
        </p:nvGrpSpPr>
        <p:grpSpPr>
          <a:xfrm>
            <a:off x="6276770" y="3332812"/>
            <a:ext cx="254587" cy="276999"/>
            <a:chOff x="6265303" y="3413786"/>
            <a:chExt cx="384225" cy="410232"/>
          </a:xfrm>
        </p:grpSpPr>
        <p:sp>
          <p:nvSpPr>
            <p:cNvPr id="144" name="Oval 14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46" name="Group 145"/>
          <p:cNvGrpSpPr/>
          <p:nvPr/>
        </p:nvGrpSpPr>
        <p:grpSpPr>
          <a:xfrm>
            <a:off x="6271838" y="4162529"/>
            <a:ext cx="254587" cy="276999"/>
            <a:chOff x="6265303" y="3413786"/>
            <a:chExt cx="384225" cy="410232"/>
          </a:xfrm>
        </p:grpSpPr>
        <p:sp>
          <p:nvSpPr>
            <p:cNvPr id="147" name="Oval 14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TextBox 147"/>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49" name="Group 148"/>
          <p:cNvGrpSpPr/>
          <p:nvPr/>
        </p:nvGrpSpPr>
        <p:grpSpPr>
          <a:xfrm>
            <a:off x="6276487" y="4717640"/>
            <a:ext cx="254587" cy="276999"/>
            <a:chOff x="6265303" y="3413786"/>
            <a:chExt cx="384225" cy="410232"/>
          </a:xfrm>
        </p:grpSpPr>
        <p:sp>
          <p:nvSpPr>
            <p:cNvPr id="150" name="Oval 149"/>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52" name="Group 151"/>
          <p:cNvGrpSpPr/>
          <p:nvPr/>
        </p:nvGrpSpPr>
        <p:grpSpPr>
          <a:xfrm>
            <a:off x="6280708" y="4981286"/>
            <a:ext cx="254587" cy="276999"/>
            <a:chOff x="6265303" y="3413786"/>
            <a:chExt cx="384225" cy="410232"/>
          </a:xfrm>
        </p:grpSpPr>
        <p:sp>
          <p:nvSpPr>
            <p:cNvPr id="153" name="Oval 15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TextBox 153"/>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55" name="Group 154"/>
          <p:cNvGrpSpPr/>
          <p:nvPr/>
        </p:nvGrpSpPr>
        <p:grpSpPr>
          <a:xfrm>
            <a:off x="6280121" y="5242155"/>
            <a:ext cx="254587" cy="276999"/>
            <a:chOff x="6265303" y="3413786"/>
            <a:chExt cx="384225" cy="410232"/>
          </a:xfrm>
        </p:grpSpPr>
        <p:sp>
          <p:nvSpPr>
            <p:cNvPr id="156" name="Oval 15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58" name="Group 157"/>
          <p:cNvGrpSpPr/>
          <p:nvPr/>
        </p:nvGrpSpPr>
        <p:grpSpPr>
          <a:xfrm>
            <a:off x="8113118" y="1399536"/>
            <a:ext cx="254587" cy="276999"/>
            <a:chOff x="6265303" y="3413786"/>
            <a:chExt cx="384225" cy="410232"/>
          </a:xfrm>
        </p:grpSpPr>
        <p:sp>
          <p:nvSpPr>
            <p:cNvPr id="159" name="Oval 15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61" name="Group 160"/>
          <p:cNvGrpSpPr/>
          <p:nvPr/>
        </p:nvGrpSpPr>
        <p:grpSpPr>
          <a:xfrm>
            <a:off x="8111126" y="1676535"/>
            <a:ext cx="254587" cy="276999"/>
            <a:chOff x="6265303" y="3413786"/>
            <a:chExt cx="384225" cy="410232"/>
          </a:xfrm>
        </p:grpSpPr>
        <p:sp>
          <p:nvSpPr>
            <p:cNvPr id="162" name="Oval 16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TextBox 162"/>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64" name="Group 163"/>
          <p:cNvGrpSpPr/>
          <p:nvPr/>
        </p:nvGrpSpPr>
        <p:grpSpPr>
          <a:xfrm>
            <a:off x="8119468" y="2222553"/>
            <a:ext cx="254587" cy="276999"/>
            <a:chOff x="6265303" y="3413786"/>
            <a:chExt cx="384225" cy="410232"/>
          </a:xfrm>
        </p:grpSpPr>
        <p:sp>
          <p:nvSpPr>
            <p:cNvPr id="165" name="Oval 16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TextBox 165"/>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67" name="Group 166"/>
          <p:cNvGrpSpPr/>
          <p:nvPr/>
        </p:nvGrpSpPr>
        <p:grpSpPr>
          <a:xfrm>
            <a:off x="8119468" y="2797510"/>
            <a:ext cx="254587" cy="276999"/>
            <a:chOff x="6265303" y="3413786"/>
            <a:chExt cx="384225" cy="410232"/>
          </a:xfrm>
        </p:grpSpPr>
        <p:sp>
          <p:nvSpPr>
            <p:cNvPr id="168" name="Oval 16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Box 168"/>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70" name="Group 169"/>
          <p:cNvGrpSpPr/>
          <p:nvPr/>
        </p:nvGrpSpPr>
        <p:grpSpPr>
          <a:xfrm>
            <a:off x="8120744" y="3332069"/>
            <a:ext cx="254587" cy="276999"/>
            <a:chOff x="6265303" y="3413786"/>
            <a:chExt cx="384225" cy="410232"/>
          </a:xfrm>
        </p:grpSpPr>
        <p:sp>
          <p:nvSpPr>
            <p:cNvPr id="171" name="Oval 17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TextBox 171"/>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73" name="Group 172"/>
          <p:cNvGrpSpPr/>
          <p:nvPr/>
        </p:nvGrpSpPr>
        <p:grpSpPr>
          <a:xfrm>
            <a:off x="8118285" y="3610580"/>
            <a:ext cx="254587" cy="276999"/>
            <a:chOff x="6265303" y="3413786"/>
            <a:chExt cx="384225" cy="410232"/>
          </a:xfrm>
        </p:grpSpPr>
        <p:sp>
          <p:nvSpPr>
            <p:cNvPr id="174" name="Oval 17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TextBox 174"/>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76" name="Group 175"/>
          <p:cNvGrpSpPr/>
          <p:nvPr/>
        </p:nvGrpSpPr>
        <p:grpSpPr>
          <a:xfrm>
            <a:off x="8119468" y="3885530"/>
            <a:ext cx="254587" cy="276999"/>
            <a:chOff x="6265303" y="3413786"/>
            <a:chExt cx="384225" cy="410232"/>
          </a:xfrm>
        </p:grpSpPr>
        <p:sp>
          <p:nvSpPr>
            <p:cNvPr id="177" name="Oval 17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TextBox 177"/>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79" name="Group 178"/>
          <p:cNvGrpSpPr/>
          <p:nvPr/>
        </p:nvGrpSpPr>
        <p:grpSpPr>
          <a:xfrm>
            <a:off x="8113118" y="4423037"/>
            <a:ext cx="254587" cy="276999"/>
            <a:chOff x="6265303" y="3413786"/>
            <a:chExt cx="384225" cy="410232"/>
          </a:xfrm>
        </p:grpSpPr>
        <p:sp>
          <p:nvSpPr>
            <p:cNvPr id="180" name="Oval 179"/>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82" name="Group 181"/>
          <p:cNvGrpSpPr/>
          <p:nvPr/>
        </p:nvGrpSpPr>
        <p:grpSpPr>
          <a:xfrm>
            <a:off x="8113118" y="4717640"/>
            <a:ext cx="254587" cy="276999"/>
            <a:chOff x="6265303" y="3413786"/>
            <a:chExt cx="384225" cy="410232"/>
          </a:xfrm>
        </p:grpSpPr>
        <p:sp>
          <p:nvSpPr>
            <p:cNvPr id="183" name="Oval 182"/>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TextBox 183"/>
            <p:cNvSpPr txBox="1"/>
            <p:nvPr/>
          </p:nvSpPr>
          <p:spPr>
            <a:xfrm>
              <a:off x="6265303" y="3413786"/>
              <a:ext cx="384225" cy="410232"/>
            </a:xfrm>
            <a:prstGeom prst="rect">
              <a:avLst/>
            </a:prstGeom>
            <a:noFill/>
          </p:spPr>
          <p:txBody>
            <a:bodyPr wrap="square" rtlCol="0">
              <a:spAutoFit/>
            </a:bodyPr>
            <a:lstStyle/>
            <a:p>
              <a:r>
                <a:rPr lang="en-US" sz="1200" dirty="0"/>
                <a:t>X</a:t>
              </a:r>
            </a:p>
          </p:txBody>
        </p:sp>
      </p:grpSp>
      <p:grpSp>
        <p:nvGrpSpPr>
          <p:cNvPr id="185" name="Group 184"/>
          <p:cNvGrpSpPr/>
          <p:nvPr/>
        </p:nvGrpSpPr>
        <p:grpSpPr>
          <a:xfrm>
            <a:off x="8113118" y="5257624"/>
            <a:ext cx="254587" cy="276999"/>
            <a:chOff x="6265303" y="3413786"/>
            <a:chExt cx="384225" cy="410232"/>
          </a:xfrm>
        </p:grpSpPr>
        <p:sp>
          <p:nvSpPr>
            <p:cNvPr id="186" name="Oval 185"/>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TextBox 186"/>
            <p:cNvSpPr txBox="1"/>
            <p:nvPr/>
          </p:nvSpPr>
          <p:spPr>
            <a:xfrm>
              <a:off x="6265303" y="3413786"/>
              <a:ext cx="384225" cy="410232"/>
            </a:xfrm>
            <a:prstGeom prst="rect">
              <a:avLst/>
            </a:prstGeom>
            <a:noFill/>
          </p:spPr>
          <p:txBody>
            <a:bodyPr wrap="square" rtlCol="0">
              <a:spAutoFit/>
            </a:bodyPr>
            <a:lstStyle/>
            <a:p>
              <a:r>
                <a:rPr lang="en-US" sz="1200" dirty="0"/>
                <a:t>X</a:t>
              </a:r>
            </a:p>
          </p:txBody>
        </p:sp>
      </p:grpSp>
      <p:sp>
        <p:nvSpPr>
          <p:cNvPr id="229" name="Left Bracket 228"/>
          <p:cNvSpPr/>
          <p:nvPr/>
        </p:nvSpPr>
        <p:spPr>
          <a:xfrm rot="16200000">
            <a:off x="6596883" y="4183844"/>
            <a:ext cx="313057" cy="3434115"/>
          </a:xfrm>
          <a:prstGeom prst="leftBracket">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30" name="Group 229"/>
          <p:cNvGrpSpPr/>
          <p:nvPr/>
        </p:nvGrpSpPr>
        <p:grpSpPr>
          <a:xfrm>
            <a:off x="5312036" y="6550886"/>
            <a:ext cx="254587" cy="276999"/>
            <a:chOff x="6265303" y="3413786"/>
            <a:chExt cx="384225" cy="410232"/>
          </a:xfrm>
        </p:grpSpPr>
        <p:sp>
          <p:nvSpPr>
            <p:cNvPr id="231" name="Oval 23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TextBox 231"/>
            <p:cNvSpPr txBox="1"/>
            <p:nvPr/>
          </p:nvSpPr>
          <p:spPr>
            <a:xfrm>
              <a:off x="6265303" y="3413786"/>
              <a:ext cx="384225" cy="410232"/>
            </a:xfrm>
            <a:prstGeom prst="rect">
              <a:avLst/>
            </a:prstGeom>
            <a:noFill/>
          </p:spPr>
          <p:txBody>
            <a:bodyPr wrap="square" rtlCol="0">
              <a:spAutoFit/>
            </a:bodyPr>
            <a:lstStyle/>
            <a:p>
              <a:r>
                <a:rPr lang="en-US" sz="1200" dirty="0"/>
                <a:t>X</a:t>
              </a:r>
            </a:p>
          </p:txBody>
        </p:sp>
      </p:grpSp>
      <p:sp>
        <p:nvSpPr>
          <p:cNvPr id="233" name="TextBox 232"/>
          <p:cNvSpPr txBox="1"/>
          <p:nvPr/>
        </p:nvSpPr>
        <p:spPr>
          <a:xfrm>
            <a:off x="5472918" y="6523085"/>
            <a:ext cx="3583695" cy="307777"/>
          </a:xfrm>
          <a:prstGeom prst="rect">
            <a:avLst/>
          </a:prstGeom>
          <a:noFill/>
        </p:spPr>
        <p:txBody>
          <a:bodyPr wrap="square" rtlCol="0">
            <a:spAutoFit/>
          </a:bodyPr>
          <a:lstStyle/>
          <a:p>
            <a:r>
              <a:rPr lang="en-US" sz="1400" dirty="0" smtClean="0"/>
              <a:t>=Differentially methylated region</a:t>
            </a:r>
            <a:endParaRPr lang="en-US" sz="1400" dirty="0"/>
          </a:p>
        </p:txBody>
      </p:sp>
    </p:spTree>
    <p:extLst>
      <p:ext uri="{BB962C8B-B14F-4D97-AF65-F5344CB8AC3E}">
        <p14:creationId xmlns:p14="http://schemas.microsoft.com/office/powerpoint/2010/main" val="216537665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Lineage differential methylation</a:t>
            </a:r>
            <a:endParaRPr lang="en-US" dirty="0"/>
          </a:p>
        </p:txBody>
      </p:sp>
      <p:sp>
        <p:nvSpPr>
          <p:cNvPr id="8" name="Left Bracket 7"/>
          <p:cNvSpPr/>
          <p:nvPr/>
        </p:nvSpPr>
        <p:spPr>
          <a:xfrm>
            <a:off x="1317529" y="1727884"/>
            <a:ext cx="344714" cy="1283830"/>
          </a:xfrm>
          <a:prstGeom prst="leftBracket">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Picture 8" descr="Olson_MSExam_ppt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405" y="4863989"/>
            <a:ext cx="2347245" cy="1837790"/>
          </a:xfrm>
          <a:prstGeom prst="rect">
            <a:avLst/>
          </a:prstGeom>
          <a:ln>
            <a:solidFill>
              <a:schemeClr val="tx2"/>
            </a:solidFill>
          </a:ln>
        </p:spPr>
      </p:pic>
      <p:pic>
        <p:nvPicPr>
          <p:cNvPr id="10" name="Picture 9" descr="Figure_MS_DMLdistr_pptx_1A0974C8_png__780×623_.jpg"/>
          <p:cNvPicPr>
            <a:picLocks noChangeAspect="1"/>
          </p:cNvPicPr>
          <p:nvPr/>
        </p:nvPicPr>
        <p:blipFill rotWithShape="1">
          <a:blip r:embed="rId4">
            <a:extLst>
              <a:ext uri="{28A0092B-C50C-407E-A947-70E740481C1C}">
                <a14:useLocalDpi xmlns:a14="http://schemas.microsoft.com/office/drawing/2010/main" val="0"/>
              </a:ext>
            </a:extLst>
          </a:blip>
          <a:srcRect r="68122"/>
          <a:stretch/>
        </p:blipFill>
        <p:spPr>
          <a:xfrm>
            <a:off x="1744095" y="1715184"/>
            <a:ext cx="1951131" cy="4842477"/>
          </a:xfrm>
          <a:prstGeom prst="rect">
            <a:avLst/>
          </a:prstGeom>
          <a:ln w="12700" cmpd="sng">
            <a:noFill/>
          </a:ln>
        </p:spPr>
      </p:pic>
      <p:pic>
        <p:nvPicPr>
          <p:cNvPr id="11" name="Picture 10" descr="Figure_MS_DMLdistr_pptx_1A0974C8_png__780×623_.jpg"/>
          <p:cNvPicPr>
            <a:picLocks noChangeAspect="1"/>
          </p:cNvPicPr>
          <p:nvPr/>
        </p:nvPicPr>
        <p:blipFill rotWithShape="1">
          <a:blip r:embed="rId4">
            <a:extLst>
              <a:ext uri="{28A0092B-C50C-407E-A947-70E740481C1C}">
                <a14:useLocalDpi xmlns:a14="http://schemas.microsoft.com/office/drawing/2010/main" val="0"/>
              </a:ext>
            </a:extLst>
          </a:blip>
          <a:srcRect l="52289"/>
          <a:stretch/>
        </p:blipFill>
        <p:spPr>
          <a:xfrm>
            <a:off x="3684085" y="1727884"/>
            <a:ext cx="2920174" cy="4842477"/>
          </a:xfrm>
          <a:prstGeom prst="rect">
            <a:avLst/>
          </a:prstGeom>
          <a:ln w="12700" cmpd="sng">
            <a:noFill/>
          </a:ln>
        </p:spPr>
      </p:pic>
      <p:sp>
        <p:nvSpPr>
          <p:cNvPr id="12" name="Rectangle 11"/>
          <p:cNvSpPr/>
          <p:nvPr/>
        </p:nvSpPr>
        <p:spPr>
          <a:xfrm>
            <a:off x="1732954" y="1715184"/>
            <a:ext cx="4871305" cy="4842477"/>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6720650" y="2246493"/>
            <a:ext cx="2286000" cy="1754327"/>
          </a:xfrm>
          <a:prstGeom prst="rect">
            <a:avLst/>
          </a:prstGeom>
        </p:spPr>
        <p:txBody>
          <a:bodyPr wrap="square">
            <a:spAutoFit/>
          </a:bodyPr>
          <a:lstStyle/>
          <a:p>
            <a:pPr marL="285750" indent="-285750">
              <a:buFont typeface="Arial"/>
              <a:buChar char="•"/>
            </a:pPr>
            <a:r>
              <a:rPr lang="en-US" dirty="0"/>
              <a:t>High proportion of differentially methylated loci found within transposable elements</a:t>
            </a:r>
          </a:p>
        </p:txBody>
      </p:sp>
    </p:spTree>
    <p:extLst>
      <p:ext uri="{BB962C8B-B14F-4D97-AF65-F5344CB8AC3E}">
        <p14:creationId xmlns:p14="http://schemas.microsoft.com/office/powerpoint/2010/main" val="126193731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Differences in development</a:t>
            </a:r>
            <a:endParaRPr lang="en-US" dirty="0"/>
          </a:p>
        </p:txBody>
      </p:sp>
      <p:pic>
        <p:nvPicPr>
          <p:cNvPr id="4" name="Picture 3"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04848" y="2218267"/>
            <a:ext cx="1595004" cy="1072675"/>
          </a:xfrm>
          <a:prstGeom prst="rect">
            <a:avLst/>
          </a:prstGeom>
        </p:spPr>
      </p:pic>
      <p:pic>
        <p:nvPicPr>
          <p:cNvPr id="6" name="Picture 5" descr="male-symbo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068" y="2628149"/>
            <a:ext cx="658360" cy="662793"/>
          </a:xfrm>
          <a:prstGeom prst="rect">
            <a:avLst/>
          </a:prstGeom>
        </p:spPr>
      </p:pic>
      <p:sp>
        <p:nvSpPr>
          <p:cNvPr id="21" name="TextBox 20"/>
          <p:cNvSpPr txBox="1"/>
          <p:nvPr/>
        </p:nvSpPr>
        <p:spPr>
          <a:xfrm>
            <a:off x="1588400" y="1566091"/>
            <a:ext cx="1836822" cy="400110"/>
          </a:xfrm>
          <a:prstGeom prst="rect">
            <a:avLst/>
          </a:prstGeom>
          <a:noFill/>
          <a:ln>
            <a:solidFill>
              <a:schemeClr val="tx1"/>
            </a:solidFill>
          </a:ln>
        </p:spPr>
        <p:txBody>
          <a:bodyPr wrap="square" rtlCol="0">
            <a:spAutoFit/>
          </a:bodyPr>
          <a:lstStyle/>
          <a:p>
            <a:pPr algn="ctr"/>
            <a:r>
              <a:rPr lang="en-US" sz="2000" b="1" dirty="0" smtClean="0"/>
              <a:t>Lineage 1</a:t>
            </a:r>
            <a:endParaRPr lang="en-US" sz="2000" b="1" dirty="0"/>
          </a:p>
        </p:txBody>
      </p:sp>
      <p:sp>
        <p:nvSpPr>
          <p:cNvPr id="29" name="TextBox 28"/>
          <p:cNvSpPr txBox="1"/>
          <p:nvPr/>
        </p:nvSpPr>
        <p:spPr>
          <a:xfrm>
            <a:off x="2617098" y="2878132"/>
            <a:ext cx="1366513" cy="400110"/>
          </a:xfrm>
          <a:prstGeom prst="rect">
            <a:avLst/>
          </a:prstGeom>
          <a:noFill/>
        </p:spPr>
        <p:txBody>
          <a:bodyPr wrap="square" rtlCol="0">
            <a:spAutoFit/>
          </a:bodyPr>
          <a:lstStyle/>
          <a:p>
            <a:pPr algn="ctr"/>
            <a:r>
              <a:rPr lang="en-US" sz="2000" b="1" dirty="0" smtClean="0"/>
              <a:t>Sperm </a:t>
            </a:r>
          </a:p>
        </p:txBody>
      </p:sp>
      <p:pic>
        <p:nvPicPr>
          <p:cNvPr id="43" name="Picture 42" descr="T4D3 10x 9.jpg"/>
          <p:cNvPicPr>
            <a:picLocks noChangeAspect="1"/>
          </p:cNvPicPr>
          <p:nvPr/>
        </p:nvPicPr>
        <p:blipFill rotWithShape="1">
          <a:blip r:embed="rId6" cstate="print">
            <a:extLst>
              <a:ext uri="{28A0092B-C50C-407E-A947-70E740481C1C}">
                <a14:useLocalDpi xmlns:a14="http://schemas.microsoft.com/office/drawing/2010/main" val="0"/>
              </a:ext>
            </a:extLst>
          </a:blip>
          <a:srcRect l="36077" t="21715" r="48951" b="51228"/>
          <a:stretch/>
        </p:blipFill>
        <p:spPr>
          <a:xfrm rot="5400000">
            <a:off x="1983330" y="3451610"/>
            <a:ext cx="1129074" cy="1530375"/>
          </a:xfrm>
          <a:prstGeom prst="rect">
            <a:avLst/>
          </a:prstGeom>
          <a:ln>
            <a:solidFill>
              <a:srgbClr val="000000"/>
            </a:solidFill>
          </a:ln>
        </p:spPr>
      </p:pic>
      <p:sp>
        <p:nvSpPr>
          <p:cNvPr id="15" name="TextBox 14"/>
          <p:cNvSpPr txBox="1"/>
          <p:nvPr/>
        </p:nvSpPr>
        <p:spPr>
          <a:xfrm>
            <a:off x="2452616" y="3641896"/>
            <a:ext cx="1339876" cy="400110"/>
          </a:xfrm>
          <a:prstGeom prst="rect">
            <a:avLst/>
          </a:prstGeom>
          <a:noFill/>
        </p:spPr>
        <p:txBody>
          <a:bodyPr wrap="square" rtlCol="0">
            <a:spAutoFit/>
          </a:bodyPr>
          <a:lstStyle/>
          <a:p>
            <a:r>
              <a:rPr lang="en-US" sz="2000" b="1" dirty="0" smtClean="0"/>
              <a:t>72hpf</a:t>
            </a:r>
            <a:endParaRPr lang="en-US" sz="2000" b="1" dirty="0"/>
          </a:p>
        </p:txBody>
      </p:sp>
      <p:pic>
        <p:nvPicPr>
          <p:cNvPr id="39" name="Content Placeholder 22" descr="T1D5 10x 1.jpg"/>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l="33370" t="30812" r="27023" b="44161"/>
          <a:stretch/>
        </p:blipFill>
        <p:spPr>
          <a:xfrm>
            <a:off x="1455284" y="5246884"/>
            <a:ext cx="2375308" cy="1125713"/>
          </a:xfrm>
          <a:ln>
            <a:solidFill>
              <a:srgbClr val="000000"/>
            </a:solidFill>
          </a:ln>
        </p:spPr>
      </p:pic>
      <p:sp>
        <p:nvSpPr>
          <p:cNvPr id="16" name="TextBox 15"/>
          <p:cNvSpPr txBox="1"/>
          <p:nvPr/>
        </p:nvSpPr>
        <p:spPr>
          <a:xfrm>
            <a:off x="2840995" y="5230139"/>
            <a:ext cx="1339876" cy="400110"/>
          </a:xfrm>
          <a:prstGeom prst="rect">
            <a:avLst/>
          </a:prstGeom>
          <a:noFill/>
        </p:spPr>
        <p:txBody>
          <a:bodyPr wrap="square" rtlCol="0">
            <a:spAutoFit/>
          </a:bodyPr>
          <a:lstStyle/>
          <a:p>
            <a:r>
              <a:rPr lang="en-US" sz="2000" b="1" dirty="0" smtClean="0"/>
              <a:t>120hpf</a:t>
            </a:r>
            <a:endParaRPr lang="en-US" sz="2000" b="1" dirty="0"/>
          </a:p>
        </p:txBody>
      </p:sp>
      <p:pic>
        <p:nvPicPr>
          <p:cNvPr id="27" name="Picture 26"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16448" y="2244211"/>
            <a:ext cx="1595004" cy="1072675"/>
          </a:xfrm>
          <a:prstGeom prst="rect">
            <a:avLst/>
          </a:prstGeom>
        </p:spPr>
      </p:pic>
      <p:pic>
        <p:nvPicPr>
          <p:cNvPr id="28" name="Picture 27" descr="male-symbo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7668" y="2654093"/>
            <a:ext cx="658360" cy="662793"/>
          </a:xfrm>
          <a:prstGeom prst="rect">
            <a:avLst/>
          </a:prstGeom>
        </p:spPr>
      </p:pic>
      <p:sp>
        <p:nvSpPr>
          <p:cNvPr id="31" name="TextBox 30"/>
          <p:cNvSpPr txBox="1"/>
          <p:nvPr/>
        </p:nvSpPr>
        <p:spPr>
          <a:xfrm>
            <a:off x="5445805" y="1592035"/>
            <a:ext cx="1836822" cy="400110"/>
          </a:xfrm>
          <a:prstGeom prst="rect">
            <a:avLst/>
          </a:prstGeom>
          <a:noFill/>
          <a:ln>
            <a:solidFill>
              <a:schemeClr val="tx1"/>
            </a:solidFill>
          </a:ln>
        </p:spPr>
        <p:txBody>
          <a:bodyPr wrap="square" rtlCol="0">
            <a:spAutoFit/>
          </a:bodyPr>
          <a:lstStyle/>
          <a:p>
            <a:pPr algn="ctr"/>
            <a:r>
              <a:rPr lang="en-US" sz="2000" b="1" dirty="0" smtClean="0"/>
              <a:t>Lineage </a:t>
            </a:r>
            <a:r>
              <a:rPr lang="en-US" sz="2000" b="1" dirty="0"/>
              <a:t>2</a:t>
            </a:r>
          </a:p>
        </p:txBody>
      </p:sp>
      <p:sp>
        <p:nvSpPr>
          <p:cNvPr id="32" name="TextBox 31"/>
          <p:cNvSpPr txBox="1"/>
          <p:nvPr/>
        </p:nvSpPr>
        <p:spPr>
          <a:xfrm>
            <a:off x="6528698" y="2904076"/>
            <a:ext cx="1366513" cy="400110"/>
          </a:xfrm>
          <a:prstGeom prst="rect">
            <a:avLst/>
          </a:prstGeom>
          <a:noFill/>
        </p:spPr>
        <p:txBody>
          <a:bodyPr wrap="square" rtlCol="0">
            <a:spAutoFit/>
          </a:bodyPr>
          <a:lstStyle/>
          <a:p>
            <a:pPr algn="ctr"/>
            <a:r>
              <a:rPr lang="en-US" sz="2000" b="1" dirty="0" smtClean="0"/>
              <a:t>Sperm </a:t>
            </a:r>
          </a:p>
        </p:txBody>
      </p:sp>
      <p:pic>
        <p:nvPicPr>
          <p:cNvPr id="35" name="Picture 34" descr="T4D3 10x 9.jpg"/>
          <p:cNvPicPr>
            <a:picLocks noChangeAspect="1"/>
          </p:cNvPicPr>
          <p:nvPr/>
        </p:nvPicPr>
        <p:blipFill rotWithShape="1">
          <a:blip r:embed="rId6" cstate="print">
            <a:extLst>
              <a:ext uri="{28A0092B-C50C-407E-A947-70E740481C1C}">
                <a14:useLocalDpi xmlns:a14="http://schemas.microsoft.com/office/drawing/2010/main" val="0"/>
              </a:ext>
            </a:extLst>
          </a:blip>
          <a:srcRect l="36077" t="21715" r="48951" b="51228"/>
          <a:stretch/>
        </p:blipFill>
        <p:spPr>
          <a:xfrm rot="5400000">
            <a:off x="5894930" y="3477554"/>
            <a:ext cx="1129074" cy="1530375"/>
          </a:xfrm>
          <a:prstGeom prst="rect">
            <a:avLst/>
          </a:prstGeom>
          <a:ln>
            <a:solidFill>
              <a:srgbClr val="000000"/>
            </a:solidFill>
          </a:ln>
        </p:spPr>
      </p:pic>
      <p:sp>
        <p:nvSpPr>
          <p:cNvPr id="36" name="TextBox 35"/>
          <p:cNvSpPr txBox="1"/>
          <p:nvPr/>
        </p:nvSpPr>
        <p:spPr>
          <a:xfrm>
            <a:off x="6364216" y="3667840"/>
            <a:ext cx="1339876" cy="400110"/>
          </a:xfrm>
          <a:prstGeom prst="rect">
            <a:avLst/>
          </a:prstGeom>
          <a:noFill/>
        </p:spPr>
        <p:txBody>
          <a:bodyPr wrap="square" rtlCol="0">
            <a:spAutoFit/>
          </a:bodyPr>
          <a:lstStyle/>
          <a:p>
            <a:r>
              <a:rPr lang="en-US" sz="2000" b="1" dirty="0" smtClean="0"/>
              <a:t>72hpf</a:t>
            </a:r>
            <a:endParaRPr lang="en-US" sz="2000" b="1" dirty="0"/>
          </a:p>
        </p:txBody>
      </p:sp>
      <p:pic>
        <p:nvPicPr>
          <p:cNvPr id="41" name="Content Placeholder 22" descr="T1D5 10x 1.jpg"/>
          <p:cNvPicPr>
            <a:picLocks noChangeAspect="1"/>
          </p:cNvPicPr>
          <p:nvPr/>
        </p:nvPicPr>
        <p:blipFill rotWithShape="1">
          <a:blip r:embed="rId7" cstate="print">
            <a:extLst>
              <a:ext uri="{28A0092B-C50C-407E-A947-70E740481C1C}">
                <a14:useLocalDpi xmlns:a14="http://schemas.microsoft.com/office/drawing/2010/main" val="0"/>
              </a:ext>
            </a:extLst>
          </a:blip>
          <a:srcRect l="33370" t="30812" r="27023" b="44161"/>
          <a:stretch/>
        </p:blipFill>
        <p:spPr>
          <a:xfrm>
            <a:off x="5366884" y="5272828"/>
            <a:ext cx="2375308" cy="1125713"/>
          </a:xfrm>
          <a:prstGeom prst="rect">
            <a:avLst/>
          </a:prstGeom>
          <a:ln>
            <a:solidFill>
              <a:srgbClr val="000000"/>
            </a:solidFill>
          </a:ln>
        </p:spPr>
      </p:pic>
      <p:sp>
        <p:nvSpPr>
          <p:cNvPr id="42" name="TextBox 41"/>
          <p:cNvSpPr txBox="1"/>
          <p:nvPr/>
        </p:nvSpPr>
        <p:spPr>
          <a:xfrm>
            <a:off x="6752595" y="5256083"/>
            <a:ext cx="1339876" cy="400110"/>
          </a:xfrm>
          <a:prstGeom prst="rect">
            <a:avLst/>
          </a:prstGeom>
          <a:noFill/>
        </p:spPr>
        <p:txBody>
          <a:bodyPr wrap="square" rtlCol="0">
            <a:spAutoFit/>
          </a:bodyPr>
          <a:lstStyle/>
          <a:p>
            <a:r>
              <a:rPr lang="en-US" sz="2000" b="1" dirty="0" smtClean="0"/>
              <a:t>120hpf</a:t>
            </a:r>
            <a:endParaRPr lang="en-US" sz="2000" b="1" dirty="0"/>
          </a:p>
        </p:txBody>
      </p:sp>
    </p:spTree>
    <p:extLst>
      <p:ext uri="{BB962C8B-B14F-4D97-AF65-F5344CB8AC3E}">
        <p14:creationId xmlns:p14="http://schemas.microsoft.com/office/powerpoint/2010/main" val="424380563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Differences in development</a:t>
            </a:r>
            <a:endParaRPr lang="en-US" dirty="0"/>
          </a:p>
        </p:txBody>
      </p:sp>
      <p:pic>
        <p:nvPicPr>
          <p:cNvPr id="4" name="Picture 3"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04848" y="2218267"/>
            <a:ext cx="1595004" cy="1072675"/>
          </a:xfrm>
          <a:prstGeom prst="rect">
            <a:avLst/>
          </a:prstGeom>
        </p:spPr>
      </p:pic>
      <p:pic>
        <p:nvPicPr>
          <p:cNvPr id="6" name="Picture 5" descr="male-symbo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068" y="2628149"/>
            <a:ext cx="658360" cy="662793"/>
          </a:xfrm>
          <a:prstGeom prst="rect">
            <a:avLst/>
          </a:prstGeom>
        </p:spPr>
      </p:pic>
      <p:sp>
        <p:nvSpPr>
          <p:cNvPr id="21" name="TextBox 20"/>
          <p:cNvSpPr txBox="1"/>
          <p:nvPr/>
        </p:nvSpPr>
        <p:spPr>
          <a:xfrm>
            <a:off x="1588400" y="1566091"/>
            <a:ext cx="1836822" cy="400110"/>
          </a:xfrm>
          <a:prstGeom prst="rect">
            <a:avLst/>
          </a:prstGeom>
          <a:noFill/>
          <a:ln>
            <a:solidFill>
              <a:schemeClr val="tx1"/>
            </a:solidFill>
          </a:ln>
        </p:spPr>
        <p:txBody>
          <a:bodyPr wrap="square" rtlCol="0">
            <a:spAutoFit/>
          </a:bodyPr>
          <a:lstStyle/>
          <a:p>
            <a:pPr algn="ctr"/>
            <a:r>
              <a:rPr lang="en-US" sz="2000" b="1" dirty="0" smtClean="0"/>
              <a:t>Lineage 1</a:t>
            </a:r>
            <a:endParaRPr lang="en-US" sz="2000" b="1" dirty="0"/>
          </a:p>
        </p:txBody>
      </p:sp>
      <p:sp>
        <p:nvSpPr>
          <p:cNvPr id="29" name="TextBox 28"/>
          <p:cNvSpPr txBox="1"/>
          <p:nvPr/>
        </p:nvSpPr>
        <p:spPr>
          <a:xfrm>
            <a:off x="2617098" y="2878132"/>
            <a:ext cx="1366513" cy="400110"/>
          </a:xfrm>
          <a:prstGeom prst="rect">
            <a:avLst/>
          </a:prstGeom>
          <a:noFill/>
        </p:spPr>
        <p:txBody>
          <a:bodyPr wrap="square" rtlCol="0">
            <a:spAutoFit/>
          </a:bodyPr>
          <a:lstStyle/>
          <a:p>
            <a:pPr algn="ctr"/>
            <a:r>
              <a:rPr lang="en-US" sz="2000" b="1" dirty="0" smtClean="0"/>
              <a:t>Sperm </a:t>
            </a:r>
          </a:p>
        </p:txBody>
      </p:sp>
      <p:pic>
        <p:nvPicPr>
          <p:cNvPr id="43" name="Picture 42" descr="T4D3 10x 9.jpg"/>
          <p:cNvPicPr>
            <a:picLocks noChangeAspect="1"/>
          </p:cNvPicPr>
          <p:nvPr/>
        </p:nvPicPr>
        <p:blipFill rotWithShape="1">
          <a:blip r:embed="rId6" cstate="print">
            <a:extLst>
              <a:ext uri="{28A0092B-C50C-407E-A947-70E740481C1C}">
                <a14:useLocalDpi xmlns:a14="http://schemas.microsoft.com/office/drawing/2010/main" val="0"/>
              </a:ext>
            </a:extLst>
          </a:blip>
          <a:srcRect l="36077" t="21715" r="48951" b="51228"/>
          <a:stretch/>
        </p:blipFill>
        <p:spPr>
          <a:xfrm rot="5400000">
            <a:off x="1983330" y="3451610"/>
            <a:ext cx="1129074" cy="1530375"/>
          </a:xfrm>
          <a:prstGeom prst="rect">
            <a:avLst/>
          </a:prstGeom>
          <a:ln>
            <a:solidFill>
              <a:srgbClr val="000000"/>
            </a:solidFill>
          </a:ln>
        </p:spPr>
      </p:pic>
      <p:sp>
        <p:nvSpPr>
          <p:cNvPr id="15" name="TextBox 14"/>
          <p:cNvSpPr txBox="1"/>
          <p:nvPr/>
        </p:nvSpPr>
        <p:spPr>
          <a:xfrm>
            <a:off x="2452616" y="3641896"/>
            <a:ext cx="1339876" cy="400110"/>
          </a:xfrm>
          <a:prstGeom prst="rect">
            <a:avLst/>
          </a:prstGeom>
          <a:noFill/>
        </p:spPr>
        <p:txBody>
          <a:bodyPr wrap="square" rtlCol="0">
            <a:spAutoFit/>
          </a:bodyPr>
          <a:lstStyle/>
          <a:p>
            <a:r>
              <a:rPr lang="en-US" sz="2000" b="1" dirty="0" smtClean="0"/>
              <a:t>72hpf</a:t>
            </a:r>
            <a:endParaRPr lang="en-US" sz="2000" b="1" dirty="0"/>
          </a:p>
        </p:txBody>
      </p:sp>
      <p:pic>
        <p:nvPicPr>
          <p:cNvPr id="39" name="Content Placeholder 22" descr="T1D5 10x 1.jpg"/>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l="33370" t="30812" r="27023" b="44161"/>
          <a:stretch/>
        </p:blipFill>
        <p:spPr>
          <a:xfrm>
            <a:off x="1455284" y="5246884"/>
            <a:ext cx="2375308" cy="1125713"/>
          </a:xfrm>
          <a:ln>
            <a:solidFill>
              <a:srgbClr val="000000"/>
            </a:solidFill>
          </a:ln>
        </p:spPr>
      </p:pic>
      <p:sp>
        <p:nvSpPr>
          <p:cNvPr id="16" name="TextBox 15"/>
          <p:cNvSpPr txBox="1"/>
          <p:nvPr/>
        </p:nvSpPr>
        <p:spPr>
          <a:xfrm>
            <a:off x="2840995" y="5230139"/>
            <a:ext cx="1339876" cy="400110"/>
          </a:xfrm>
          <a:prstGeom prst="rect">
            <a:avLst/>
          </a:prstGeom>
          <a:noFill/>
        </p:spPr>
        <p:txBody>
          <a:bodyPr wrap="square" rtlCol="0">
            <a:spAutoFit/>
          </a:bodyPr>
          <a:lstStyle/>
          <a:p>
            <a:r>
              <a:rPr lang="en-US" sz="2000" b="1" dirty="0" smtClean="0"/>
              <a:t>120hpf</a:t>
            </a:r>
            <a:endParaRPr lang="en-US" sz="2000" b="1" dirty="0"/>
          </a:p>
        </p:txBody>
      </p:sp>
      <p:pic>
        <p:nvPicPr>
          <p:cNvPr id="27" name="Picture 26" descr="File_Crassostrea_gigas_p1040848.jpg_-_Wikipedia__the_free_encyclopedia.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16448" y="2244211"/>
            <a:ext cx="1595004" cy="1072675"/>
          </a:xfrm>
          <a:prstGeom prst="rect">
            <a:avLst/>
          </a:prstGeom>
        </p:spPr>
      </p:pic>
      <p:pic>
        <p:nvPicPr>
          <p:cNvPr id="28" name="Picture 27" descr="male-symbo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7668" y="2654093"/>
            <a:ext cx="658360" cy="662793"/>
          </a:xfrm>
          <a:prstGeom prst="rect">
            <a:avLst/>
          </a:prstGeom>
        </p:spPr>
      </p:pic>
      <p:sp>
        <p:nvSpPr>
          <p:cNvPr id="31" name="TextBox 30"/>
          <p:cNvSpPr txBox="1"/>
          <p:nvPr/>
        </p:nvSpPr>
        <p:spPr>
          <a:xfrm>
            <a:off x="5445805" y="1592035"/>
            <a:ext cx="1836822" cy="400110"/>
          </a:xfrm>
          <a:prstGeom prst="rect">
            <a:avLst/>
          </a:prstGeom>
          <a:noFill/>
          <a:ln>
            <a:solidFill>
              <a:schemeClr val="tx1"/>
            </a:solidFill>
          </a:ln>
        </p:spPr>
        <p:txBody>
          <a:bodyPr wrap="square" rtlCol="0">
            <a:spAutoFit/>
          </a:bodyPr>
          <a:lstStyle/>
          <a:p>
            <a:pPr algn="ctr"/>
            <a:r>
              <a:rPr lang="en-US" sz="2000" b="1" dirty="0" smtClean="0"/>
              <a:t>Lineage </a:t>
            </a:r>
            <a:r>
              <a:rPr lang="en-US" sz="2000" b="1" dirty="0"/>
              <a:t>2</a:t>
            </a:r>
          </a:p>
        </p:txBody>
      </p:sp>
      <p:sp>
        <p:nvSpPr>
          <p:cNvPr id="32" name="TextBox 31"/>
          <p:cNvSpPr txBox="1"/>
          <p:nvPr/>
        </p:nvSpPr>
        <p:spPr>
          <a:xfrm>
            <a:off x="6528698" y="2904076"/>
            <a:ext cx="1366513" cy="400110"/>
          </a:xfrm>
          <a:prstGeom prst="rect">
            <a:avLst/>
          </a:prstGeom>
          <a:noFill/>
        </p:spPr>
        <p:txBody>
          <a:bodyPr wrap="square" rtlCol="0">
            <a:spAutoFit/>
          </a:bodyPr>
          <a:lstStyle/>
          <a:p>
            <a:pPr algn="ctr"/>
            <a:r>
              <a:rPr lang="en-US" sz="2000" b="1" dirty="0" smtClean="0"/>
              <a:t>Sperm </a:t>
            </a:r>
          </a:p>
        </p:txBody>
      </p:sp>
      <p:pic>
        <p:nvPicPr>
          <p:cNvPr id="35" name="Picture 34" descr="T4D3 10x 9.jpg"/>
          <p:cNvPicPr>
            <a:picLocks noChangeAspect="1"/>
          </p:cNvPicPr>
          <p:nvPr/>
        </p:nvPicPr>
        <p:blipFill rotWithShape="1">
          <a:blip r:embed="rId6" cstate="print">
            <a:extLst>
              <a:ext uri="{28A0092B-C50C-407E-A947-70E740481C1C}">
                <a14:useLocalDpi xmlns:a14="http://schemas.microsoft.com/office/drawing/2010/main" val="0"/>
              </a:ext>
            </a:extLst>
          </a:blip>
          <a:srcRect l="36077" t="21715" r="48951" b="51228"/>
          <a:stretch/>
        </p:blipFill>
        <p:spPr>
          <a:xfrm rot="5400000">
            <a:off x="5894930" y="3477554"/>
            <a:ext cx="1129074" cy="1530375"/>
          </a:xfrm>
          <a:prstGeom prst="rect">
            <a:avLst/>
          </a:prstGeom>
          <a:ln>
            <a:solidFill>
              <a:srgbClr val="000000"/>
            </a:solidFill>
          </a:ln>
        </p:spPr>
      </p:pic>
      <p:sp>
        <p:nvSpPr>
          <p:cNvPr id="36" name="TextBox 35"/>
          <p:cNvSpPr txBox="1"/>
          <p:nvPr/>
        </p:nvSpPr>
        <p:spPr>
          <a:xfrm>
            <a:off x="6364216" y="3667840"/>
            <a:ext cx="1339876" cy="400110"/>
          </a:xfrm>
          <a:prstGeom prst="rect">
            <a:avLst/>
          </a:prstGeom>
          <a:noFill/>
        </p:spPr>
        <p:txBody>
          <a:bodyPr wrap="square" rtlCol="0">
            <a:spAutoFit/>
          </a:bodyPr>
          <a:lstStyle/>
          <a:p>
            <a:r>
              <a:rPr lang="en-US" sz="2000" b="1" dirty="0" smtClean="0"/>
              <a:t>72hpf</a:t>
            </a:r>
            <a:endParaRPr lang="en-US" sz="2000" b="1" dirty="0"/>
          </a:p>
        </p:txBody>
      </p:sp>
      <p:pic>
        <p:nvPicPr>
          <p:cNvPr id="41" name="Content Placeholder 22" descr="T1D5 10x 1.jpg"/>
          <p:cNvPicPr>
            <a:picLocks noChangeAspect="1"/>
          </p:cNvPicPr>
          <p:nvPr/>
        </p:nvPicPr>
        <p:blipFill rotWithShape="1">
          <a:blip r:embed="rId7" cstate="print">
            <a:extLst>
              <a:ext uri="{28A0092B-C50C-407E-A947-70E740481C1C}">
                <a14:useLocalDpi xmlns:a14="http://schemas.microsoft.com/office/drawing/2010/main" val="0"/>
              </a:ext>
            </a:extLst>
          </a:blip>
          <a:srcRect l="33370" t="30812" r="27023" b="44161"/>
          <a:stretch/>
        </p:blipFill>
        <p:spPr>
          <a:xfrm>
            <a:off x="5366884" y="5272828"/>
            <a:ext cx="2375308" cy="1125713"/>
          </a:xfrm>
          <a:prstGeom prst="rect">
            <a:avLst/>
          </a:prstGeom>
          <a:ln>
            <a:solidFill>
              <a:srgbClr val="000000"/>
            </a:solidFill>
          </a:ln>
        </p:spPr>
      </p:pic>
      <p:sp>
        <p:nvSpPr>
          <p:cNvPr id="42" name="TextBox 41"/>
          <p:cNvSpPr txBox="1"/>
          <p:nvPr/>
        </p:nvSpPr>
        <p:spPr>
          <a:xfrm>
            <a:off x="6752595" y="5256083"/>
            <a:ext cx="1339876" cy="400110"/>
          </a:xfrm>
          <a:prstGeom prst="rect">
            <a:avLst/>
          </a:prstGeom>
          <a:noFill/>
        </p:spPr>
        <p:txBody>
          <a:bodyPr wrap="square" rtlCol="0">
            <a:spAutoFit/>
          </a:bodyPr>
          <a:lstStyle/>
          <a:p>
            <a:r>
              <a:rPr lang="en-US" sz="2000" b="1" dirty="0" smtClean="0"/>
              <a:t>120hpf</a:t>
            </a:r>
            <a:endParaRPr lang="en-US" sz="2000" b="1" dirty="0"/>
          </a:p>
        </p:txBody>
      </p:sp>
      <p:sp>
        <p:nvSpPr>
          <p:cNvPr id="3" name="Rectangle 2"/>
          <p:cNvSpPr/>
          <p:nvPr/>
        </p:nvSpPr>
        <p:spPr>
          <a:xfrm>
            <a:off x="1270000" y="2133600"/>
            <a:ext cx="6625211" cy="119598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270000" y="3546975"/>
            <a:ext cx="6625211" cy="134620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270000" y="5127796"/>
            <a:ext cx="6625211" cy="134620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57467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Differences in development</a:t>
            </a:r>
            <a:endParaRPr lang="en-US" dirty="0"/>
          </a:p>
        </p:txBody>
      </p:sp>
      <p:sp>
        <p:nvSpPr>
          <p:cNvPr id="3" name="Content Placeholder 2"/>
          <p:cNvSpPr>
            <a:spLocks noGrp="1"/>
          </p:cNvSpPr>
          <p:nvPr>
            <p:ph idx="1"/>
          </p:nvPr>
        </p:nvSpPr>
        <p:spPr>
          <a:xfrm>
            <a:off x="549275" y="1600201"/>
            <a:ext cx="3540125" cy="4343400"/>
          </a:xfrm>
        </p:spPr>
        <p:txBody>
          <a:bodyPr/>
          <a:lstStyle/>
          <a:p>
            <a:r>
              <a:rPr lang="en-US" dirty="0" smtClean="0"/>
              <a:t>Limited differences in overall methylation levels among developmental stages</a:t>
            </a:r>
            <a:endParaRPr lang="en-US" dirty="0"/>
          </a:p>
        </p:txBody>
      </p:sp>
      <p:pic>
        <p:nvPicPr>
          <p:cNvPr id="4" name="Picture 3" descr="boxplot_TEmeth.jpeg"/>
          <p:cNvPicPr>
            <a:picLocks noChangeAspect="1"/>
          </p:cNvPicPr>
          <p:nvPr/>
        </p:nvPicPr>
        <p:blipFill rotWithShape="1">
          <a:blip r:embed="rId3">
            <a:extLst>
              <a:ext uri="{28A0092B-C50C-407E-A947-70E740481C1C}">
                <a14:useLocalDpi xmlns:a14="http://schemas.microsoft.com/office/drawing/2010/main" val="0"/>
              </a:ext>
            </a:extLst>
          </a:blip>
          <a:srcRect l="3242" t="11521" r="5161"/>
          <a:stretch/>
        </p:blipFill>
        <p:spPr>
          <a:xfrm>
            <a:off x="4568523" y="1952962"/>
            <a:ext cx="4437971" cy="3631833"/>
          </a:xfrm>
          <a:prstGeom prst="rect">
            <a:avLst/>
          </a:prstGeom>
        </p:spPr>
      </p:pic>
      <p:sp>
        <p:nvSpPr>
          <p:cNvPr id="5" name="Rectangle 4"/>
          <p:cNvSpPr/>
          <p:nvPr/>
        </p:nvSpPr>
        <p:spPr>
          <a:xfrm>
            <a:off x="5499800" y="4927600"/>
            <a:ext cx="2954866" cy="558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334700" y="4821763"/>
            <a:ext cx="1159934" cy="369332"/>
          </a:xfrm>
          <a:prstGeom prst="rect">
            <a:avLst/>
          </a:prstGeom>
          <a:noFill/>
        </p:spPr>
        <p:txBody>
          <a:bodyPr wrap="square" rtlCol="0">
            <a:spAutoFit/>
          </a:bodyPr>
          <a:lstStyle/>
          <a:p>
            <a:r>
              <a:rPr lang="en-US" dirty="0" smtClean="0"/>
              <a:t>Sperm</a:t>
            </a:r>
            <a:endParaRPr lang="en-US" dirty="0"/>
          </a:p>
        </p:txBody>
      </p:sp>
      <p:sp>
        <p:nvSpPr>
          <p:cNvPr id="7" name="TextBox 6"/>
          <p:cNvSpPr txBox="1"/>
          <p:nvPr/>
        </p:nvSpPr>
        <p:spPr>
          <a:xfrm>
            <a:off x="6608234" y="4821763"/>
            <a:ext cx="872067" cy="369332"/>
          </a:xfrm>
          <a:prstGeom prst="rect">
            <a:avLst/>
          </a:prstGeom>
          <a:noFill/>
        </p:spPr>
        <p:txBody>
          <a:bodyPr wrap="square" rtlCol="0">
            <a:spAutoFit/>
          </a:bodyPr>
          <a:lstStyle/>
          <a:p>
            <a:r>
              <a:rPr lang="en-US" dirty="0" smtClean="0"/>
              <a:t>72hpf</a:t>
            </a:r>
            <a:endParaRPr lang="en-US" dirty="0"/>
          </a:p>
        </p:txBody>
      </p:sp>
      <p:sp>
        <p:nvSpPr>
          <p:cNvPr id="8" name="TextBox 7"/>
          <p:cNvSpPr txBox="1"/>
          <p:nvPr/>
        </p:nvSpPr>
        <p:spPr>
          <a:xfrm>
            <a:off x="7709599" y="4821763"/>
            <a:ext cx="1195294" cy="369332"/>
          </a:xfrm>
          <a:prstGeom prst="rect">
            <a:avLst/>
          </a:prstGeom>
          <a:noFill/>
        </p:spPr>
        <p:txBody>
          <a:bodyPr wrap="square" rtlCol="0">
            <a:spAutoFit/>
          </a:bodyPr>
          <a:lstStyle/>
          <a:p>
            <a:r>
              <a:rPr lang="en-US" dirty="0" smtClean="0"/>
              <a:t>120hpf</a:t>
            </a:r>
            <a:endParaRPr lang="en-US" dirty="0"/>
          </a:p>
        </p:txBody>
      </p:sp>
      <p:sp>
        <p:nvSpPr>
          <p:cNvPr id="10" name="Rectangle 9"/>
          <p:cNvSpPr/>
          <p:nvPr/>
        </p:nvSpPr>
        <p:spPr>
          <a:xfrm>
            <a:off x="4178300" y="1952962"/>
            <a:ext cx="390223" cy="363183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16200000">
            <a:off x="2727836" y="3560290"/>
            <a:ext cx="3335866" cy="338554"/>
          </a:xfrm>
          <a:prstGeom prst="rect">
            <a:avLst/>
          </a:prstGeom>
          <a:noFill/>
        </p:spPr>
        <p:txBody>
          <a:bodyPr wrap="square" rtlCol="0">
            <a:spAutoFit/>
          </a:bodyPr>
          <a:lstStyle/>
          <a:p>
            <a:pPr algn="ctr"/>
            <a:r>
              <a:rPr lang="en-US" sz="1600" dirty="0" smtClean="0"/>
              <a:t>Average methylation level</a:t>
            </a:r>
            <a:endParaRPr lang="en-US" sz="1600" dirty="0"/>
          </a:p>
        </p:txBody>
      </p:sp>
      <p:sp>
        <p:nvSpPr>
          <p:cNvPr id="11" name="Rectangle 10"/>
          <p:cNvSpPr/>
          <p:nvPr/>
        </p:nvSpPr>
        <p:spPr>
          <a:xfrm>
            <a:off x="4178300" y="1952962"/>
            <a:ext cx="4828194" cy="3631833"/>
          </a:xfrm>
          <a:prstGeom prst="rect">
            <a:avLst/>
          </a:prstGeom>
          <a:no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39129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Development differential methylation</a:t>
            </a:r>
            <a:endParaRPr lang="en-US" dirty="0"/>
          </a:p>
        </p:txBody>
      </p:sp>
      <p:sp>
        <p:nvSpPr>
          <p:cNvPr id="7" name="Rectangle 6"/>
          <p:cNvSpPr/>
          <p:nvPr/>
        </p:nvSpPr>
        <p:spPr>
          <a:xfrm>
            <a:off x="2132846" y="1575484"/>
            <a:ext cx="3674897" cy="4842477"/>
          </a:xfrm>
          <a:prstGeom prst="rec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l="71718" t="2084" b="80082"/>
          <a:stretch/>
        </p:blipFill>
        <p:spPr>
          <a:xfrm>
            <a:off x="4076700" y="1575484"/>
            <a:ext cx="1731043" cy="863600"/>
          </a:xfrm>
          <a:prstGeom prst="rect">
            <a:avLst/>
          </a:prstGeom>
          <a:ln w="12700" cmpd="sng">
            <a:noFill/>
          </a:ln>
        </p:spPr>
      </p:pic>
      <p:sp>
        <p:nvSpPr>
          <p:cNvPr id="40" name="Rectangle 39"/>
          <p:cNvSpPr/>
          <p:nvPr/>
        </p:nvSpPr>
        <p:spPr>
          <a:xfrm>
            <a:off x="2481576" y="4009423"/>
            <a:ext cx="1472380" cy="368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l="32620" r="47994"/>
          <a:stretch/>
        </p:blipFill>
        <p:spPr>
          <a:xfrm>
            <a:off x="2890177" y="1575484"/>
            <a:ext cx="1186523" cy="4842477"/>
          </a:xfrm>
          <a:prstGeom prst="rect">
            <a:avLst/>
          </a:prstGeom>
          <a:ln w="12700" cmpd="sng">
            <a:noFill/>
          </a:ln>
        </p:spPr>
      </p:pic>
      <p:pic>
        <p:nvPicPr>
          <p:cNvPr id="6" name="Picture 5"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r="87419"/>
          <a:stretch/>
        </p:blipFill>
        <p:spPr>
          <a:xfrm>
            <a:off x="2132846" y="1575484"/>
            <a:ext cx="770031" cy="4842477"/>
          </a:xfrm>
          <a:prstGeom prst="rect">
            <a:avLst/>
          </a:prstGeom>
          <a:ln w="12700" cmpd="sng">
            <a:noFill/>
          </a:ln>
        </p:spPr>
      </p:pic>
      <p:pic>
        <p:nvPicPr>
          <p:cNvPr id="8" name="Picture 7" descr="Olson_MSExam_ppt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265" y="4708727"/>
            <a:ext cx="2702156" cy="2014415"/>
          </a:xfrm>
          <a:prstGeom prst="rect">
            <a:avLst/>
          </a:prstGeom>
          <a:ln>
            <a:solidFill>
              <a:schemeClr val="tx2"/>
            </a:solidFill>
          </a:ln>
        </p:spPr>
      </p:pic>
      <p:sp>
        <p:nvSpPr>
          <p:cNvPr id="11" name="Rectangle 10"/>
          <p:cNvSpPr/>
          <p:nvPr/>
        </p:nvSpPr>
        <p:spPr>
          <a:xfrm>
            <a:off x="6151542" y="2339011"/>
            <a:ext cx="2855108" cy="1200329"/>
          </a:xfrm>
          <a:prstGeom prst="rect">
            <a:avLst/>
          </a:prstGeom>
        </p:spPr>
        <p:txBody>
          <a:bodyPr wrap="square">
            <a:spAutoFit/>
          </a:bodyPr>
          <a:lstStyle/>
          <a:p>
            <a:pPr marL="285750" indent="-285750">
              <a:buFont typeface="Arial"/>
              <a:buChar char="•"/>
            </a:pPr>
            <a:r>
              <a:rPr lang="en-US" dirty="0" smtClean="0"/>
              <a:t>157 loci differing in methylation levels during developmental stages</a:t>
            </a:r>
            <a:endParaRPr lang="en-US" dirty="0"/>
          </a:p>
        </p:txBody>
      </p:sp>
    </p:spTree>
    <p:extLst>
      <p:ext uri="{BB962C8B-B14F-4D97-AF65-F5344CB8AC3E}">
        <p14:creationId xmlns:p14="http://schemas.microsoft.com/office/powerpoint/2010/main" val="411403583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Development differential methylation</a:t>
            </a:r>
            <a:endParaRPr lang="en-US" dirty="0"/>
          </a:p>
        </p:txBody>
      </p:sp>
      <p:sp>
        <p:nvSpPr>
          <p:cNvPr id="40" name="Rectangle 39"/>
          <p:cNvSpPr/>
          <p:nvPr/>
        </p:nvSpPr>
        <p:spPr>
          <a:xfrm>
            <a:off x="2481576" y="4009423"/>
            <a:ext cx="1472380" cy="368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l="32620"/>
          <a:stretch/>
        </p:blipFill>
        <p:spPr>
          <a:xfrm>
            <a:off x="2890177" y="1575484"/>
            <a:ext cx="4124066" cy="4842477"/>
          </a:xfrm>
          <a:prstGeom prst="rect">
            <a:avLst/>
          </a:prstGeom>
          <a:ln w="12700" cmpd="sng">
            <a:noFill/>
          </a:ln>
        </p:spPr>
      </p:pic>
      <p:sp>
        <p:nvSpPr>
          <p:cNvPr id="5" name="Left Bracket 4"/>
          <p:cNvSpPr/>
          <p:nvPr/>
        </p:nvSpPr>
        <p:spPr>
          <a:xfrm>
            <a:off x="2505162" y="2451784"/>
            <a:ext cx="344714" cy="774016"/>
          </a:xfrm>
          <a:prstGeom prst="leftBracket">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r="87419"/>
          <a:stretch/>
        </p:blipFill>
        <p:spPr>
          <a:xfrm>
            <a:off x="2132846" y="1575484"/>
            <a:ext cx="770031" cy="4842477"/>
          </a:xfrm>
          <a:prstGeom prst="rect">
            <a:avLst/>
          </a:prstGeom>
          <a:ln w="12700" cmpd="sng">
            <a:noFill/>
          </a:ln>
        </p:spPr>
      </p:pic>
      <p:sp>
        <p:nvSpPr>
          <p:cNvPr id="3" name="Rectangle 2"/>
          <p:cNvSpPr/>
          <p:nvPr/>
        </p:nvSpPr>
        <p:spPr>
          <a:xfrm>
            <a:off x="2132846" y="1575484"/>
            <a:ext cx="4881397" cy="4842477"/>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Olson_MSExam_ppt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265" y="4708727"/>
            <a:ext cx="2702156" cy="2014415"/>
          </a:xfrm>
          <a:prstGeom prst="rect">
            <a:avLst/>
          </a:prstGeom>
          <a:ln>
            <a:solidFill>
              <a:schemeClr val="tx2"/>
            </a:solidFill>
          </a:ln>
        </p:spPr>
      </p:pic>
    </p:spTree>
    <p:extLst>
      <p:ext uri="{BB962C8B-B14F-4D97-AF65-F5344CB8AC3E}">
        <p14:creationId xmlns:p14="http://schemas.microsoft.com/office/powerpoint/2010/main" val="17672269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methylation</a:t>
            </a:r>
            <a:endParaRPr lang="en-US" dirty="0"/>
          </a:p>
        </p:txBody>
      </p:sp>
      <p:sp>
        <p:nvSpPr>
          <p:cNvPr id="3" name="Content Placeholder 2"/>
          <p:cNvSpPr>
            <a:spLocks noGrp="1"/>
          </p:cNvSpPr>
          <p:nvPr>
            <p:ph idx="1"/>
          </p:nvPr>
        </p:nvSpPr>
        <p:spPr/>
        <p:txBody>
          <a:bodyPr>
            <a:normAutofit/>
          </a:bodyPr>
          <a:lstStyle/>
          <a:p>
            <a:r>
              <a:rPr lang="en-US" dirty="0" smtClean="0"/>
              <a:t>DNA methylation regulates gene expression</a:t>
            </a:r>
          </a:p>
          <a:p>
            <a:pPr lvl="1"/>
            <a:r>
              <a:rPr lang="en-US" dirty="0" smtClean="0"/>
              <a:t>Embryonic development </a:t>
            </a:r>
            <a:r>
              <a:rPr lang="en-US" sz="1200" dirty="0" smtClean="0"/>
              <a:t>(Monk et al. 1987)</a:t>
            </a:r>
          </a:p>
          <a:p>
            <a:pPr lvl="1"/>
            <a:r>
              <a:rPr lang="en-US" dirty="0" smtClean="0"/>
              <a:t>Genomic imprinting </a:t>
            </a:r>
            <a:r>
              <a:rPr lang="en-US" sz="1200" dirty="0" smtClean="0"/>
              <a:t>(Li et al. 1993)</a:t>
            </a:r>
          </a:p>
          <a:p>
            <a:pPr lvl="1"/>
            <a:r>
              <a:rPr lang="en-US" dirty="0" smtClean="0"/>
              <a:t>Sex Ratios </a:t>
            </a:r>
            <a:r>
              <a:rPr lang="en-US" sz="1200" dirty="0" smtClean="0"/>
              <a:t>(Navarro-Martin et al. 2011)</a:t>
            </a:r>
          </a:p>
          <a:p>
            <a:pPr lvl="1"/>
            <a:r>
              <a:rPr lang="en-US" dirty="0" smtClean="0"/>
              <a:t>Human diseases </a:t>
            </a:r>
            <a:r>
              <a:rPr lang="en-US" sz="1300" dirty="0" smtClean="0"/>
              <a:t>(Jones and Laird, 1999)</a:t>
            </a:r>
          </a:p>
          <a:p>
            <a:pPr lvl="1"/>
            <a:endParaRPr lang="en-US" dirty="0" smtClean="0"/>
          </a:p>
          <a:p>
            <a:pPr lvl="1"/>
            <a:endParaRPr lang="en-US" dirty="0"/>
          </a:p>
          <a:p>
            <a:pPr lvl="1"/>
            <a:endParaRPr lang="en-US" dirty="0" smtClean="0"/>
          </a:p>
          <a:p>
            <a:pPr lvl="1"/>
            <a:endParaRPr lang="en-US" dirty="0"/>
          </a:p>
          <a:p>
            <a:pPr marL="457200" lvl="1" indent="0">
              <a:buNone/>
            </a:pPr>
            <a:endParaRPr lang="en-US" dirty="0" smtClean="0"/>
          </a:p>
          <a:p>
            <a:endParaRPr lang="en-US" dirty="0" smtClean="0"/>
          </a:p>
        </p:txBody>
      </p:sp>
      <p:pic>
        <p:nvPicPr>
          <p:cNvPr id="4" name="Picture 3" descr="development.jpg"/>
          <p:cNvPicPr>
            <a:picLocks noChangeAspect="1"/>
          </p:cNvPicPr>
          <p:nvPr/>
        </p:nvPicPr>
        <p:blipFill rotWithShape="1">
          <a:blip r:embed="rId3">
            <a:extLst>
              <a:ext uri="{28A0092B-C50C-407E-A947-70E740481C1C}">
                <a14:useLocalDpi xmlns:a14="http://schemas.microsoft.com/office/drawing/2010/main" val="0"/>
              </a:ext>
            </a:extLst>
          </a:blip>
          <a:srcRect r="2172" b="4899"/>
          <a:stretch/>
        </p:blipFill>
        <p:spPr>
          <a:xfrm>
            <a:off x="674707" y="4185167"/>
            <a:ext cx="2699624" cy="1579153"/>
          </a:xfrm>
          <a:prstGeom prst="rect">
            <a:avLst/>
          </a:prstGeom>
          <a:ln w="12700" cmpd="sng">
            <a:solidFill>
              <a:schemeClr val="tx1"/>
            </a:solidFill>
          </a:ln>
        </p:spPr>
      </p:pic>
      <p:pic>
        <p:nvPicPr>
          <p:cNvPr id="6" name="Picture 5" descr="cancercells.jpg"/>
          <p:cNvPicPr>
            <a:picLocks noChangeAspect="1"/>
          </p:cNvPicPr>
          <p:nvPr/>
        </p:nvPicPr>
        <p:blipFill rotWithShape="1">
          <a:blip r:embed="rId4">
            <a:extLst>
              <a:ext uri="{28A0092B-C50C-407E-A947-70E740481C1C}">
                <a14:useLocalDpi xmlns:a14="http://schemas.microsoft.com/office/drawing/2010/main" val="0"/>
              </a:ext>
            </a:extLst>
          </a:blip>
          <a:srcRect t="-1" b="5013"/>
          <a:stretch/>
        </p:blipFill>
        <p:spPr>
          <a:xfrm>
            <a:off x="5992102" y="4187944"/>
            <a:ext cx="2466138" cy="1577715"/>
          </a:xfrm>
          <a:prstGeom prst="rect">
            <a:avLst/>
          </a:prstGeom>
          <a:ln w="12700" cmpd="sng">
            <a:solidFill>
              <a:srgbClr val="000000"/>
            </a:solidFill>
          </a:ln>
        </p:spPr>
      </p:pic>
      <p:pic>
        <p:nvPicPr>
          <p:cNvPr id="7" name="Picture 6" descr="seabass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431" y="4187944"/>
            <a:ext cx="2627295" cy="1576376"/>
          </a:xfrm>
          <a:prstGeom prst="rect">
            <a:avLst/>
          </a:prstGeom>
          <a:ln w="12700" cmpd="sng">
            <a:solidFill>
              <a:srgbClr val="000000"/>
            </a:solidFill>
          </a:ln>
        </p:spPr>
      </p:pic>
    </p:spTree>
    <p:extLst>
      <p:ext uri="{BB962C8B-B14F-4D97-AF65-F5344CB8AC3E}">
        <p14:creationId xmlns:p14="http://schemas.microsoft.com/office/powerpoint/2010/main" val="279654601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Development differential methylation</a:t>
            </a:r>
            <a:endParaRPr lang="en-US" dirty="0"/>
          </a:p>
        </p:txBody>
      </p:sp>
      <p:sp>
        <p:nvSpPr>
          <p:cNvPr id="40" name="Rectangle 39"/>
          <p:cNvSpPr/>
          <p:nvPr/>
        </p:nvSpPr>
        <p:spPr>
          <a:xfrm>
            <a:off x="2481576" y="4009423"/>
            <a:ext cx="1472380" cy="368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l="32620"/>
          <a:stretch/>
        </p:blipFill>
        <p:spPr>
          <a:xfrm>
            <a:off x="2890177" y="1575484"/>
            <a:ext cx="4124066" cy="4842477"/>
          </a:xfrm>
          <a:prstGeom prst="rect">
            <a:avLst/>
          </a:prstGeom>
          <a:ln w="12700" cmpd="sng">
            <a:noFill/>
          </a:ln>
        </p:spPr>
      </p:pic>
      <p:sp>
        <p:nvSpPr>
          <p:cNvPr id="5" name="Left Bracket 4"/>
          <p:cNvSpPr/>
          <p:nvPr/>
        </p:nvSpPr>
        <p:spPr>
          <a:xfrm>
            <a:off x="2505162" y="2451784"/>
            <a:ext cx="344714" cy="774016"/>
          </a:xfrm>
          <a:prstGeom prst="leftBracket">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r="87419"/>
          <a:stretch/>
        </p:blipFill>
        <p:spPr>
          <a:xfrm>
            <a:off x="2132846" y="1575484"/>
            <a:ext cx="770031" cy="4842477"/>
          </a:xfrm>
          <a:prstGeom prst="rect">
            <a:avLst/>
          </a:prstGeom>
          <a:ln w="12700" cmpd="sng">
            <a:noFill/>
          </a:ln>
        </p:spPr>
      </p:pic>
      <p:sp>
        <p:nvSpPr>
          <p:cNvPr id="3" name="Rectangle 2"/>
          <p:cNvSpPr/>
          <p:nvPr/>
        </p:nvSpPr>
        <p:spPr>
          <a:xfrm>
            <a:off x="2132846" y="1575484"/>
            <a:ext cx="4881397" cy="4842477"/>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Bracket 7"/>
          <p:cNvSpPr/>
          <p:nvPr/>
        </p:nvSpPr>
        <p:spPr>
          <a:xfrm>
            <a:off x="1649186" y="2451784"/>
            <a:ext cx="344714" cy="774016"/>
          </a:xfrm>
          <a:prstGeom prst="leftBracket">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Picture 8" descr="Olson_MSExam_ppt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265" y="4708727"/>
            <a:ext cx="2702156" cy="2014415"/>
          </a:xfrm>
          <a:prstGeom prst="rect">
            <a:avLst/>
          </a:prstGeom>
          <a:ln>
            <a:solidFill>
              <a:schemeClr val="tx2"/>
            </a:solidFill>
          </a:ln>
        </p:spPr>
      </p:pic>
    </p:spTree>
    <p:extLst>
      <p:ext uri="{BB962C8B-B14F-4D97-AF65-F5344CB8AC3E}">
        <p14:creationId xmlns:p14="http://schemas.microsoft.com/office/powerpoint/2010/main" val="183098974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Development differential methylation</a:t>
            </a:r>
            <a:endParaRPr lang="en-US" dirty="0"/>
          </a:p>
        </p:txBody>
      </p:sp>
      <p:sp>
        <p:nvSpPr>
          <p:cNvPr id="40" name="Rectangle 39"/>
          <p:cNvSpPr/>
          <p:nvPr/>
        </p:nvSpPr>
        <p:spPr>
          <a:xfrm>
            <a:off x="2481576" y="4009423"/>
            <a:ext cx="1472380" cy="368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l="32620"/>
          <a:stretch/>
        </p:blipFill>
        <p:spPr>
          <a:xfrm>
            <a:off x="2890177" y="1575484"/>
            <a:ext cx="4124066" cy="4842477"/>
          </a:xfrm>
          <a:prstGeom prst="rect">
            <a:avLst/>
          </a:prstGeom>
          <a:ln w="12700" cmpd="sng">
            <a:noFill/>
          </a:ln>
        </p:spPr>
      </p:pic>
      <p:sp>
        <p:nvSpPr>
          <p:cNvPr id="5" name="Left Bracket 4"/>
          <p:cNvSpPr/>
          <p:nvPr/>
        </p:nvSpPr>
        <p:spPr>
          <a:xfrm>
            <a:off x="2505162" y="2451784"/>
            <a:ext cx="344714" cy="774016"/>
          </a:xfrm>
          <a:prstGeom prst="leftBracket">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descr="Figure_MS_DMLdistr_pptx_1A0974C8_png__780×623_.jpg"/>
          <p:cNvPicPr>
            <a:picLocks noChangeAspect="1"/>
          </p:cNvPicPr>
          <p:nvPr/>
        </p:nvPicPr>
        <p:blipFill rotWithShape="1">
          <a:blip r:embed="rId3">
            <a:extLst>
              <a:ext uri="{28A0092B-C50C-407E-A947-70E740481C1C}">
                <a14:useLocalDpi xmlns:a14="http://schemas.microsoft.com/office/drawing/2010/main" val="0"/>
              </a:ext>
            </a:extLst>
          </a:blip>
          <a:srcRect r="87419"/>
          <a:stretch/>
        </p:blipFill>
        <p:spPr>
          <a:xfrm>
            <a:off x="2132846" y="1575484"/>
            <a:ext cx="770031" cy="4842477"/>
          </a:xfrm>
          <a:prstGeom prst="rect">
            <a:avLst/>
          </a:prstGeom>
          <a:ln w="12700" cmpd="sng">
            <a:noFill/>
          </a:ln>
        </p:spPr>
      </p:pic>
      <p:sp>
        <p:nvSpPr>
          <p:cNvPr id="3" name="Rectangle 2"/>
          <p:cNvSpPr/>
          <p:nvPr/>
        </p:nvSpPr>
        <p:spPr>
          <a:xfrm>
            <a:off x="2132846" y="1575484"/>
            <a:ext cx="4881397" cy="4842477"/>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Bracket 7"/>
          <p:cNvSpPr/>
          <p:nvPr/>
        </p:nvSpPr>
        <p:spPr>
          <a:xfrm>
            <a:off x="1649186" y="2451784"/>
            <a:ext cx="344714" cy="774016"/>
          </a:xfrm>
          <a:prstGeom prst="leftBracket">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Picture 8" descr="Olson_MSExam_ppt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265" y="4708727"/>
            <a:ext cx="2702156" cy="2014415"/>
          </a:xfrm>
          <a:prstGeom prst="rect">
            <a:avLst/>
          </a:prstGeom>
          <a:ln>
            <a:solidFill>
              <a:schemeClr val="tx2"/>
            </a:solidFill>
          </a:ln>
        </p:spPr>
      </p:pic>
      <p:sp>
        <p:nvSpPr>
          <p:cNvPr id="10" name="TextBox 9"/>
          <p:cNvSpPr txBox="1"/>
          <p:nvPr/>
        </p:nvSpPr>
        <p:spPr>
          <a:xfrm>
            <a:off x="693502" y="2573411"/>
            <a:ext cx="1240173" cy="523220"/>
          </a:xfrm>
          <a:prstGeom prst="rect">
            <a:avLst/>
          </a:prstGeom>
          <a:noFill/>
        </p:spPr>
        <p:txBody>
          <a:bodyPr wrap="square" rtlCol="0">
            <a:spAutoFit/>
          </a:bodyPr>
          <a:lstStyle/>
          <a:p>
            <a:r>
              <a:rPr lang="en-US" sz="2800" b="1" dirty="0" smtClean="0"/>
              <a:t>? ? ?</a:t>
            </a:r>
            <a:endParaRPr lang="en-US" sz="2800" b="1" dirty="0"/>
          </a:p>
        </p:txBody>
      </p:sp>
    </p:spTree>
    <p:extLst>
      <p:ext uri="{BB962C8B-B14F-4D97-AF65-F5344CB8AC3E}">
        <p14:creationId xmlns:p14="http://schemas.microsoft.com/office/powerpoint/2010/main" val="247870346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1"/>
          <p:cNvSpPr>
            <a:spLocks noGrp="1"/>
          </p:cNvSpPr>
          <p:nvPr>
            <p:ph type="title"/>
          </p:nvPr>
        </p:nvSpPr>
        <p:spPr>
          <a:xfrm>
            <a:off x="549275" y="107576"/>
            <a:ext cx="8042276" cy="1336956"/>
          </a:xfrm>
        </p:spPr>
        <p:txBody>
          <a:bodyPr>
            <a:normAutofit fontScale="90000"/>
          </a:bodyPr>
          <a:lstStyle/>
          <a:p>
            <a:r>
              <a:rPr lang="en-US" dirty="0" smtClean="0"/>
              <a:t>II. Development differential methylation</a:t>
            </a:r>
            <a:endParaRPr lang="en-US" dirty="0"/>
          </a:p>
        </p:txBody>
      </p:sp>
      <p:sp>
        <p:nvSpPr>
          <p:cNvPr id="37" name="Rectangle 36"/>
          <p:cNvSpPr/>
          <p:nvPr/>
        </p:nvSpPr>
        <p:spPr>
          <a:xfrm>
            <a:off x="395857" y="2511937"/>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2381345" y="2633741"/>
            <a:ext cx="1558242" cy="369332"/>
          </a:xfrm>
          <a:prstGeom prst="rect">
            <a:avLst/>
          </a:prstGeom>
          <a:noFill/>
        </p:spPr>
        <p:txBody>
          <a:bodyPr wrap="square" rtlCol="0">
            <a:spAutoFit/>
          </a:bodyPr>
          <a:lstStyle/>
          <a:p>
            <a:pPr algn="ctr"/>
            <a:r>
              <a:rPr lang="en-US" dirty="0" smtClean="0"/>
              <a:t>Gene</a:t>
            </a:r>
            <a:endParaRPr lang="en-US" dirty="0"/>
          </a:p>
        </p:txBody>
      </p:sp>
      <p:sp>
        <p:nvSpPr>
          <p:cNvPr id="50" name="Bent-Up Arrow 49"/>
          <p:cNvSpPr/>
          <p:nvPr/>
        </p:nvSpPr>
        <p:spPr>
          <a:xfrm rot="5400000" flipH="1">
            <a:off x="7781219" y="2914555"/>
            <a:ext cx="323697"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97051" y="2510928"/>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7" name="Group 66"/>
          <p:cNvGrpSpPr/>
          <p:nvPr/>
        </p:nvGrpSpPr>
        <p:grpSpPr>
          <a:xfrm>
            <a:off x="315595" y="2213093"/>
            <a:ext cx="384224" cy="338554"/>
            <a:chOff x="6286333" y="3440079"/>
            <a:chExt cx="384224" cy="338554"/>
          </a:xfrm>
        </p:grpSpPr>
        <p:sp>
          <p:nvSpPr>
            <p:cNvPr id="68" name="Oval 6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70" name="Group 69"/>
          <p:cNvGrpSpPr/>
          <p:nvPr/>
        </p:nvGrpSpPr>
        <p:grpSpPr>
          <a:xfrm>
            <a:off x="688817" y="2213093"/>
            <a:ext cx="384224" cy="338554"/>
            <a:chOff x="6286333" y="3440079"/>
            <a:chExt cx="384224" cy="338554"/>
          </a:xfrm>
        </p:grpSpPr>
        <p:sp>
          <p:nvSpPr>
            <p:cNvPr id="71" name="Oval 7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73" name="Group 72"/>
          <p:cNvGrpSpPr/>
          <p:nvPr/>
        </p:nvGrpSpPr>
        <p:grpSpPr>
          <a:xfrm>
            <a:off x="1074238" y="2205933"/>
            <a:ext cx="384224" cy="338554"/>
            <a:chOff x="6286333" y="3440079"/>
            <a:chExt cx="384224" cy="338554"/>
          </a:xfrm>
        </p:grpSpPr>
        <p:sp>
          <p:nvSpPr>
            <p:cNvPr id="74" name="Oval 7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19" name="Rectangle 18"/>
          <p:cNvSpPr/>
          <p:nvPr/>
        </p:nvSpPr>
        <p:spPr>
          <a:xfrm>
            <a:off x="395857" y="3853057"/>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381345" y="3974861"/>
            <a:ext cx="1558242" cy="369332"/>
          </a:xfrm>
          <a:prstGeom prst="rect">
            <a:avLst/>
          </a:prstGeom>
          <a:noFill/>
        </p:spPr>
        <p:txBody>
          <a:bodyPr wrap="square" rtlCol="0">
            <a:spAutoFit/>
          </a:bodyPr>
          <a:lstStyle/>
          <a:p>
            <a:pPr algn="ctr"/>
            <a:r>
              <a:rPr lang="en-US" dirty="0" smtClean="0"/>
              <a:t>Gene</a:t>
            </a:r>
            <a:endParaRPr lang="en-US" dirty="0"/>
          </a:p>
        </p:txBody>
      </p:sp>
      <p:sp>
        <p:nvSpPr>
          <p:cNvPr id="21" name="Bent-Up Arrow 20"/>
          <p:cNvSpPr/>
          <p:nvPr/>
        </p:nvSpPr>
        <p:spPr>
          <a:xfrm rot="5400000" flipH="1">
            <a:off x="2737527" y="2805041"/>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97051" y="3852048"/>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315595" y="3554213"/>
            <a:ext cx="384224" cy="338554"/>
            <a:chOff x="6286333" y="3440079"/>
            <a:chExt cx="384224" cy="338554"/>
          </a:xfrm>
        </p:grpSpPr>
        <p:sp>
          <p:nvSpPr>
            <p:cNvPr id="27" name="Oval 2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29" name="Rectangle 28"/>
          <p:cNvSpPr/>
          <p:nvPr/>
        </p:nvSpPr>
        <p:spPr>
          <a:xfrm>
            <a:off x="5314730" y="2510928"/>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00218" y="2632732"/>
            <a:ext cx="1558242" cy="369332"/>
          </a:xfrm>
          <a:prstGeom prst="rect">
            <a:avLst/>
          </a:prstGeom>
          <a:noFill/>
        </p:spPr>
        <p:txBody>
          <a:bodyPr wrap="square" rtlCol="0">
            <a:spAutoFit/>
          </a:bodyPr>
          <a:lstStyle/>
          <a:p>
            <a:pPr algn="ctr"/>
            <a:r>
              <a:rPr lang="en-US" dirty="0" smtClean="0"/>
              <a:t>Gene</a:t>
            </a:r>
            <a:endParaRPr lang="en-US" dirty="0"/>
          </a:p>
        </p:txBody>
      </p:sp>
      <p:sp>
        <p:nvSpPr>
          <p:cNvPr id="31" name="Bent-Up Arrow 30"/>
          <p:cNvSpPr/>
          <p:nvPr/>
        </p:nvSpPr>
        <p:spPr>
          <a:xfrm rot="5400000" flipH="1">
            <a:off x="7656400" y="1462912"/>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315924" y="2509919"/>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5234468" y="2212084"/>
            <a:ext cx="384224" cy="338554"/>
            <a:chOff x="6286333" y="3440079"/>
            <a:chExt cx="384224" cy="338554"/>
          </a:xfrm>
        </p:grpSpPr>
        <p:sp>
          <p:nvSpPr>
            <p:cNvPr id="34" name="Oval 33"/>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38" name="Group 37"/>
          <p:cNvGrpSpPr/>
          <p:nvPr/>
        </p:nvGrpSpPr>
        <p:grpSpPr>
          <a:xfrm>
            <a:off x="5607690" y="2212084"/>
            <a:ext cx="384224" cy="338554"/>
            <a:chOff x="6286333" y="3440079"/>
            <a:chExt cx="384224" cy="338554"/>
          </a:xfrm>
        </p:grpSpPr>
        <p:sp>
          <p:nvSpPr>
            <p:cNvPr id="39" name="Oval 38"/>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41" name="Group 40"/>
          <p:cNvGrpSpPr/>
          <p:nvPr/>
        </p:nvGrpSpPr>
        <p:grpSpPr>
          <a:xfrm>
            <a:off x="5993111" y="2204924"/>
            <a:ext cx="384224" cy="338554"/>
            <a:chOff x="6286333" y="3440079"/>
            <a:chExt cx="384224" cy="338554"/>
          </a:xfrm>
        </p:grpSpPr>
        <p:sp>
          <p:nvSpPr>
            <p:cNvPr id="42" name="Oval 4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44" name="Rectangle 43"/>
          <p:cNvSpPr/>
          <p:nvPr/>
        </p:nvSpPr>
        <p:spPr>
          <a:xfrm>
            <a:off x="5314730" y="3852048"/>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7300218" y="3973852"/>
            <a:ext cx="1558242" cy="369332"/>
          </a:xfrm>
          <a:prstGeom prst="rect">
            <a:avLst/>
          </a:prstGeom>
          <a:noFill/>
        </p:spPr>
        <p:txBody>
          <a:bodyPr wrap="square" rtlCol="0">
            <a:spAutoFit/>
          </a:bodyPr>
          <a:lstStyle/>
          <a:p>
            <a:pPr algn="ctr"/>
            <a:r>
              <a:rPr lang="en-US" dirty="0" smtClean="0"/>
              <a:t>Gene</a:t>
            </a:r>
            <a:endParaRPr lang="en-US" dirty="0"/>
          </a:p>
        </p:txBody>
      </p:sp>
      <p:sp>
        <p:nvSpPr>
          <p:cNvPr id="47" name="Rectangle 46"/>
          <p:cNvSpPr/>
          <p:nvPr/>
        </p:nvSpPr>
        <p:spPr>
          <a:xfrm>
            <a:off x="5315924" y="3851039"/>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5234468" y="3553204"/>
            <a:ext cx="384224" cy="338554"/>
            <a:chOff x="6286333" y="3440079"/>
            <a:chExt cx="384224" cy="338554"/>
          </a:xfrm>
        </p:grpSpPr>
        <p:sp>
          <p:nvSpPr>
            <p:cNvPr id="51" name="Oval 50"/>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
        <p:nvSpPr>
          <p:cNvPr id="53" name="Bent-Up Arrow 52"/>
          <p:cNvSpPr/>
          <p:nvPr/>
        </p:nvSpPr>
        <p:spPr>
          <a:xfrm rot="5400000" flipH="1">
            <a:off x="2862345" y="1595900"/>
            <a:ext cx="323697"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399234" y="2987617"/>
            <a:ext cx="1077218" cy="461665"/>
          </a:xfrm>
          <a:prstGeom prst="rect">
            <a:avLst/>
          </a:prstGeom>
          <a:noFill/>
        </p:spPr>
        <p:txBody>
          <a:bodyPr wrap="square" rtlCol="0">
            <a:spAutoFit/>
          </a:bodyPr>
          <a:lstStyle/>
          <a:p>
            <a:r>
              <a:rPr lang="en-US" sz="2400" dirty="0" smtClean="0"/>
              <a:t>OR</a:t>
            </a:r>
            <a:endParaRPr lang="en-US" sz="2400" dirty="0"/>
          </a:p>
        </p:txBody>
      </p:sp>
      <p:grpSp>
        <p:nvGrpSpPr>
          <p:cNvPr id="54" name="Group 53"/>
          <p:cNvGrpSpPr/>
          <p:nvPr/>
        </p:nvGrpSpPr>
        <p:grpSpPr>
          <a:xfrm>
            <a:off x="5927580" y="3554213"/>
            <a:ext cx="384224" cy="338554"/>
            <a:chOff x="6286333" y="3440079"/>
            <a:chExt cx="384224" cy="338554"/>
          </a:xfrm>
        </p:grpSpPr>
        <p:sp>
          <p:nvSpPr>
            <p:cNvPr id="55" name="Oval 54"/>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57" name="Group 56"/>
          <p:cNvGrpSpPr/>
          <p:nvPr/>
        </p:nvGrpSpPr>
        <p:grpSpPr>
          <a:xfrm>
            <a:off x="1010879" y="3557714"/>
            <a:ext cx="384224" cy="338554"/>
            <a:chOff x="6286333" y="3440079"/>
            <a:chExt cx="384224" cy="338554"/>
          </a:xfrm>
        </p:grpSpPr>
        <p:sp>
          <p:nvSpPr>
            <p:cNvPr id="58" name="Oval 57"/>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Tree>
    <p:extLst>
      <p:ext uri="{BB962C8B-B14F-4D97-AF65-F5344CB8AC3E}">
        <p14:creationId xmlns:p14="http://schemas.microsoft.com/office/powerpoint/2010/main" val="14884769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Conclusions: heritability</a:t>
            </a:r>
            <a:endParaRPr lang="en-US" dirty="0"/>
          </a:p>
        </p:txBody>
      </p:sp>
      <p:pic>
        <p:nvPicPr>
          <p:cNvPr id="8" name="Picture 7" descr="Taylorfarm.jpg"/>
          <p:cNvPicPr>
            <a:picLocks noChangeAspect="1"/>
          </p:cNvPicPr>
          <p:nvPr/>
        </p:nvPicPr>
        <p:blipFill rotWithShape="1">
          <a:blip r:embed="rId3">
            <a:extLst>
              <a:ext uri="{28A0092B-C50C-407E-A947-70E740481C1C}">
                <a14:useLocalDpi xmlns:a14="http://schemas.microsoft.com/office/drawing/2010/main" val="0"/>
              </a:ext>
            </a:extLst>
          </a:blip>
          <a:srcRect t="10644"/>
          <a:stretch/>
        </p:blipFill>
        <p:spPr>
          <a:xfrm>
            <a:off x="2336799" y="3743183"/>
            <a:ext cx="5088549" cy="3029527"/>
          </a:xfrm>
          <a:prstGeom prst="rect">
            <a:avLst/>
          </a:prstGeom>
          <a:ln w="12700" cap="sq" cmpd="sng">
            <a:solidFill>
              <a:schemeClr val="accent3"/>
            </a:solidFill>
            <a:prstDash val="solid"/>
            <a:miter lim="800000"/>
          </a:ln>
          <a:effectLst>
            <a:innerShdw blurRad="76200">
              <a:srgbClr val="000000"/>
            </a:innerShdw>
          </a:effectLst>
        </p:spPr>
      </p:pic>
      <p:sp>
        <p:nvSpPr>
          <p:cNvPr id="10" name="Content Placeholder 2"/>
          <p:cNvSpPr txBox="1">
            <a:spLocks/>
          </p:cNvSpPr>
          <p:nvPr/>
        </p:nvSpPr>
        <p:spPr>
          <a:xfrm>
            <a:off x="549275" y="1600201"/>
            <a:ext cx="8229600" cy="21590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t>Research suggests epigenetic inheritance</a:t>
            </a:r>
          </a:p>
          <a:p>
            <a:r>
              <a:rPr lang="en-US" dirty="0" smtClean="0"/>
              <a:t>Presence of lineage-specific methylation patterns</a:t>
            </a:r>
          </a:p>
          <a:p>
            <a:r>
              <a:rPr lang="en-US" dirty="0"/>
              <a:t>High proportion of differentially methylated loci </a:t>
            </a:r>
            <a:r>
              <a:rPr lang="en-US" dirty="0" smtClean="0"/>
              <a:t>among lineages found </a:t>
            </a:r>
            <a:r>
              <a:rPr lang="en-US" dirty="0"/>
              <a:t>within transposable elements</a:t>
            </a:r>
          </a:p>
        </p:txBody>
      </p:sp>
    </p:spTree>
    <p:extLst>
      <p:ext uri="{BB962C8B-B14F-4D97-AF65-F5344CB8AC3E}">
        <p14:creationId xmlns:p14="http://schemas.microsoft.com/office/powerpoint/2010/main" val="32075896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Conclusions: differences in development</a:t>
            </a:r>
            <a:endParaRPr lang="en-US" dirty="0"/>
          </a:p>
        </p:txBody>
      </p:sp>
      <p:pic>
        <p:nvPicPr>
          <p:cNvPr id="5" name="Picture 4" descr="5_6_1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27" y="4413918"/>
            <a:ext cx="3170964" cy="2431932"/>
          </a:xfrm>
          <a:prstGeom prst="rect">
            <a:avLst/>
          </a:prstGeom>
        </p:spPr>
      </p:pic>
      <p:pic>
        <p:nvPicPr>
          <p:cNvPr id="6" name="Picture 5" descr="5_6_1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8238" y="4005680"/>
            <a:ext cx="2431932" cy="3248408"/>
          </a:xfrm>
          <a:prstGeom prst="rect">
            <a:avLst/>
          </a:prstGeom>
        </p:spPr>
      </p:pic>
      <p:pic>
        <p:nvPicPr>
          <p:cNvPr id="7" name="Picture 6" descr="T1D5 10x 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3934" y="4401768"/>
            <a:ext cx="3258776" cy="2444082"/>
          </a:xfrm>
          <a:prstGeom prst="rect">
            <a:avLst/>
          </a:prstGeom>
        </p:spPr>
      </p:pic>
      <p:sp>
        <p:nvSpPr>
          <p:cNvPr id="13" name="Content Placeholder 2"/>
          <p:cNvSpPr>
            <a:spLocks noGrp="1"/>
          </p:cNvSpPr>
          <p:nvPr>
            <p:ph idx="1"/>
          </p:nvPr>
        </p:nvSpPr>
        <p:spPr/>
        <p:txBody>
          <a:bodyPr>
            <a:normAutofit/>
          </a:bodyPr>
          <a:lstStyle/>
          <a:p>
            <a:r>
              <a:rPr lang="en-US" dirty="0" smtClean="0"/>
              <a:t>DNA methylation levels not significantly variable between cell types or life history stages</a:t>
            </a:r>
          </a:p>
          <a:p>
            <a:r>
              <a:rPr lang="en-US" dirty="0" smtClean="0"/>
              <a:t>Promoter </a:t>
            </a:r>
            <a:r>
              <a:rPr lang="en-US" dirty="0"/>
              <a:t>methylation may play a role in oyster development</a:t>
            </a:r>
          </a:p>
        </p:txBody>
      </p:sp>
    </p:spTree>
    <p:extLst>
      <p:ext uri="{BB962C8B-B14F-4D97-AF65-F5344CB8AC3E}">
        <p14:creationId xmlns:p14="http://schemas.microsoft.com/office/powerpoint/2010/main" val="106846785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4726937" cy="4525963"/>
          </a:xfrm>
        </p:spPr>
        <p:txBody>
          <a:bodyPr>
            <a:normAutofit/>
          </a:bodyPr>
          <a:lstStyle/>
          <a:p>
            <a:r>
              <a:rPr lang="en-US" sz="2800" dirty="0" smtClean="0"/>
              <a:t>DNA methylation controlling transcriptional noise in oyster genome</a:t>
            </a:r>
          </a:p>
          <a:p>
            <a:r>
              <a:rPr lang="en-US" sz="2800" dirty="0" smtClean="0"/>
              <a:t>DNA methylation patterns are inherited</a:t>
            </a:r>
            <a:endParaRPr lang="en-US" sz="2800" dirty="0"/>
          </a:p>
        </p:txBody>
      </p:sp>
      <p:pic>
        <p:nvPicPr>
          <p:cNvPr id="4" name="Picture 3" descr="DSCF049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4137" y="1789180"/>
            <a:ext cx="3553735" cy="4738313"/>
          </a:xfrm>
          <a:prstGeom prst="rect">
            <a:avLst/>
          </a:prstGeom>
          <a:ln w="12700" cmpd="sng">
            <a:solidFill>
              <a:schemeClr val="accent3"/>
            </a:solidFill>
          </a:ln>
        </p:spPr>
      </p:pic>
    </p:spTree>
    <p:extLst>
      <p:ext uri="{BB962C8B-B14F-4D97-AF65-F5344CB8AC3E}">
        <p14:creationId xmlns:p14="http://schemas.microsoft.com/office/powerpoint/2010/main" val="78183267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a:t>
            </a:r>
            <a:endParaRPr lang="en-US" dirty="0"/>
          </a:p>
        </p:txBody>
      </p:sp>
      <p:sp>
        <p:nvSpPr>
          <p:cNvPr id="4" name="Content Placeholder 2"/>
          <p:cNvSpPr>
            <a:spLocks noGrp="1"/>
          </p:cNvSpPr>
          <p:nvPr>
            <p:ph idx="1"/>
          </p:nvPr>
        </p:nvSpPr>
        <p:spPr/>
        <p:txBody>
          <a:bodyPr/>
          <a:lstStyle/>
          <a:p>
            <a:r>
              <a:rPr lang="en-US" dirty="0" smtClean="0"/>
              <a:t>Organism survival in changing environments</a:t>
            </a:r>
          </a:p>
          <a:p>
            <a:r>
              <a:rPr lang="en-US" dirty="0"/>
              <a:t>Species adaptation over evolutionary time</a:t>
            </a:r>
          </a:p>
          <a:p>
            <a:pPr marL="0" indent="0">
              <a:buNone/>
            </a:pPr>
            <a:endParaRPr lang="en-US" dirty="0" smtClean="0"/>
          </a:p>
        </p:txBody>
      </p:sp>
      <p:pic>
        <p:nvPicPr>
          <p:cNvPr id="3" name="Picture 2" descr="090430_p_MacOyster_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083478"/>
            <a:ext cx="5313437" cy="3542291"/>
          </a:xfrm>
          <a:prstGeom prst="rect">
            <a:avLst/>
          </a:prstGeom>
          <a:ln w="12700" cmpd="sng">
            <a:solidFill>
              <a:srgbClr val="646B86"/>
            </a:solidFill>
          </a:ln>
        </p:spPr>
      </p:pic>
    </p:spTree>
    <p:extLst>
      <p:ext uri="{BB962C8B-B14F-4D97-AF65-F5344CB8AC3E}">
        <p14:creationId xmlns:p14="http://schemas.microsoft.com/office/powerpoint/2010/main" val="402662981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457199" y="1600200"/>
            <a:ext cx="3289763" cy="4869051"/>
          </a:xfrm>
        </p:spPr>
        <p:txBody>
          <a:bodyPr>
            <a:normAutofit/>
          </a:bodyPr>
          <a:lstStyle/>
          <a:p>
            <a:r>
              <a:rPr lang="en-US" dirty="0"/>
              <a:t>Roberts Lab</a:t>
            </a:r>
          </a:p>
          <a:p>
            <a:pPr lvl="1"/>
            <a:r>
              <a:rPr lang="en-US" dirty="0" smtClean="0"/>
              <a:t>Sam White</a:t>
            </a:r>
          </a:p>
          <a:p>
            <a:pPr lvl="1"/>
            <a:r>
              <a:rPr lang="en-US" dirty="0"/>
              <a:t>Brent </a:t>
            </a:r>
            <a:r>
              <a:rPr lang="en-US" dirty="0" err="1"/>
              <a:t>Vadopalas</a:t>
            </a:r>
            <a:r>
              <a:rPr lang="en-US" dirty="0"/>
              <a:t> </a:t>
            </a:r>
          </a:p>
          <a:p>
            <a:pPr lvl="1"/>
            <a:r>
              <a:rPr lang="en-US" dirty="0"/>
              <a:t>Mackenzie </a:t>
            </a:r>
            <a:r>
              <a:rPr lang="en-US" dirty="0" err="1"/>
              <a:t>Gavery</a:t>
            </a:r>
            <a:endParaRPr lang="en-US" dirty="0"/>
          </a:p>
          <a:p>
            <a:pPr lvl="1"/>
            <a:r>
              <a:rPr lang="en-US" dirty="0"/>
              <a:t>Emma Timmins-</a:t>
            </a:r>
            <a:r>
              <a:rPr lang="en-US" dirty="0" err="1"/>
              <a:t>Schiffman</a:t>
            </a:r>
            <a:endParaRPr lang="en-US" dirty="0"/>
          </a:p>
          <a:p>
            <a:pPr lvl="1"/>
            <a:r>
              <a:rPr lang="en-US" dirty="0"/>
              <a:t>Jake </a:t>
            </a:r>
            <a:r>
              <a:rPr lang="en-US" dirty="0" err="1" smtClean="0"/>
              <a:t>Heare</a:t>
            </a:r>
            <a:endParaRPr lang="en-US" dirty="0"/>
          </a:p>
          <a:p>
            <a:r>
              <a:rPr lang="en-US" dirty="0"/>
              <a:t>Committee</a:t>
            </a:r>
          </a:p>
          <a:p>
            <a:pPr lvl="1"/>
            <a:r>
              <a:rPr lang="en-US" dirty="0"/>
              <a:t>Steven Roberts</a:t>
            </a:r>
          </a:p>
          <a:p>
            <a:pPr lvl="1"/>
            <a:r>
              <a:rPr lang="en-US" dirty="0"/>
              <a:t>Lorenz Hauser</a:t>
            </a:r>
          </a:p>
          <a:p>
            <a:pPr lvl="1"/>
            <a:r>
              <a:rPr lang="en-US" dirty="0"/>
              <a:t>Graham Young</a:t>
            </a:r>
          </a:p>
          <a:p>
            <a:pPr marL="349250" lvl="1" indent="0">
              <a:buNone/>
            </a:pPr>
            <a:endParaRPr lang="en-US" dirty="0"/>
          </a:p>
        </p:txBody>
      </p:sp>
      <p:pic>
        <p:nvPicPr>
          <p:cNvPr id="4" name="Picture 3" descr="nsf_-_Google_Search.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670737" y="4640702"/>
            <a:ext cx="2102998" cy="2102998"/>
          </a:xfrm>
          <a:prstGeom prst="rect">
            <a:avLst/>
          </a:prstGeom>
          <a:ln>
            <a:noFill/>
          </a:ln>
        </p:spPr>
      </p:pic>
      <p:pic>
        <p:nvPicPr>
          <p:cNvPr id="5" name="Picture 4" descr="SAFS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996" y="1600200"/>
            <a:ext cx="1731555" cy="2869980"/>
          </a:xfrm>
          <a:prstGeom prst="rect">
            <a:avLst/>
          </a:prstGeom>
          <a:ln>
            <a:noFill/>
          </a:ln>
        </p:spPr>
      </p:pic>
      <p:sp>
        <p:nvSpPr>
          <p:cNvPr id="6" name="Content Placeholder 2"/>
          <p:cNvSpPr txBox="1">
            <a:spLocks/>
          </p:cNvSpPr>
          <p:nvPr/>
        </p:nvSpPr>
        <p:spPr>
          <a:xfrm>
            <a:off x="3543300" y="1600200"/>
            <a:ext cx="2933700" cy="4869051"/>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a:t>Taylor Shellfish</a:t>
            </a:r>
          </a:p>
          <a:p>
            <a:pPr lvl="1"/>
            <a:r>
              <a:rPr lang="en-US" dirty="0"/>
              <a:t>Molly Jackson</a:t>
            </a:r>
          </a:p>
          <a:p>
            <a:pPr lvl="1"/>
            <a:r>
              <a:rPr lang="en-US" dirty="0"/>
              <a:t>Stuart Thomas  </a:t>
            </a:r>
          </a:p>
          <a:p>
            <a:pPr marL="349250" lvl="1" indent="0">
              <a:buFont typeface="Wingdings 2" pitchFamily="18" charset="2"/>
              <a:buNone/>
            </a:pPr>
            <a:endParaRPr lang="en-US" dirty="0"/>
          </a:p>
        </p:txBody>
      </p:sp>
    </p:spTree>
    <p:extLst>
      <p:ext uri="{BB962C8B-B14F-4D97-AF65-F5344CB8AC3E}">
        <p14:creationId xmlns:p14="http://schemas.microsoft.com/office/powerpoint/2010/main" val="176644676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Roberts Lab</a:t>
            </a:r>
            <a:endParaRPr lang="en-US" dirty="0"/>
          </a:p>
        </p:txBody>
      </p:sp>
      <p:pic>
        <p:nvPicPr>
          <p:cNvPr id="8" name="Picture 7" descr="i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854" y="407898"/>
            <a:ext cx="2565264" cy="4132926"/>
          </a:xfrm>
          <a:prstGeom prst="rect">
            <a:avLst/>
          </a:prstGeom>
        </p:spPr>
      </p:pic>
      <p:pic>
        <p:nvPicPr>
          <p:cNvPr id="10" name="Picture 9" descr="i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1" y="1444532"/>
            <a:ext cx="2662604" cy="3264197"/>
          </a:xfrm>
          <a:prstGeom prst="rect">
            <a:avLst/>
          </a:prstGeom>
        </p:spPr>
      </p:pic>
      <p:pic>
        <p:nvPicPr>
          <p:cNvPr id="13" name="Picture 12" descr="Photos_-_Google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7971" y="4643802"/>
            <a:ext cx="4240804" cy="2204796"/>
          </a:xfrm>
          <a:prstGeom prst="rect">
            <a:avLst/>
          </a:prstGeom>
        </p:spPr>
      </p:pic>
      <p:pic>
        <p:nvPicPr>
          <p:cNvPr id="14" name="Picture 13" descr="Photos_-_Google_.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23209"/>
            <a:ext cx="2047971" cy="2856887"/>
          </a:xfrm>
          <a:prstGeom prst="rect">
            <a:avLst/>
          </a:prstGeom>
        </p:spPr>
      </p:pic>
      <p:pic>
        <p:nvPicPr>
          <p:cNvPr id="15" name="Picture 14" descr="Photos_-_Google_.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2432" y="4450255"/>
            <a:ext cx="1751568" cy="2497851"/>
          </a:xfrm>
          <a:prstGeom prst="rect">
            <a:avLst/>
          </a:prstGeom>
        </p:spPr>
      </p:pic>
      <p:pic>
        <p:nvPicPr>
          <p:cNvPr id="12" name="Picture 11" descr="Photos_-_Google_.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2604" y="1950558"/>
            <a:ext cx="3916132" cy="2748414"/>
          </a:xfrm>
          <a:prstGeom prst="rect">
            <a:avLst/>
          </a:prstGeom>
        </p:spPr>
      </p:pic>
      <p:pic>
        <p:nvPicPr>
          <p:cNvPr id="11" name="Picture 10" descr="_no_subject__-_chellis6_gmail_com_-_Gmail.jpg"/>
          <p:cNvPicPr>
            <a:picLocks noChangeAspect="1"/>
          </p:cNvPicPr>
          <p:nvPr/>
        </p:nvPicPr>
        <p:blipFill rotWithShape="1">
          <a:blip r:embed="rId9">
            <a:extLst>
              <a:ext uri="{28A0092B-C50C-407E-A947-70E740481C1C}">
                <a14:useLocalDpi xmlns:a14="http://schemas.microsoft.com/office/drawing/2010/main" val="0"/>
              </a:ext>
            </a:extLst>
          </a:blip>
          <a:srcRect l="9521" r="6644"/>
          <a:stretch/>
        </p:blipFill>
        <p:spPr>
          <a:xfrm>
            <a:off x="6125033" y="4340481"/>
            <a:ext cx="1292438" cy="2607625"/>
          </a:xfrm>
          <a:prstGeom prst="rect">
            <a:avLst/>
          </a:prstGeom>
        </p:spPr>
      </p:pic>
    </p:spTree>
    <p:extLst>
      <p:ext uri="{BB962C8B-B14F-4D97-AF65-F5344CB8AC3E}">
        <p14:creationId xmlns:p14="http://schemas.microsoft.com/office/powerpoint/2010/main" val="290113103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a:t>
            </a:r>
            <a:endParaRPr lang="en-US" dirty="0"/>
          </a:p>
        </p:txBody>
      </p:sp>
      <p:pic>
        <p:nvPicPr>
          <p:cNvPr id="3" name="Picture 2" descr="i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1" y="1359800"/>
            <a:ext cx="3186700" cy="3059550"/>
          </a:xfrm>
          <a:prstGeom prst="rect">
            <a:avLst/>
          </a:prstGeom>
        </p:spPr>
      </p:pic>
    </p:spTree>
    <p:extLst>
      <p:ext uri="{BB962C8B-B14F-4D97-AF65-F5344CB8AC3E}">
        <p14:creationId xmlns:p14="http://schemas.microsoft.com/office/powerpoint/2010/main" val="35017429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516175" cy="1600200"/>
          </a:xfrm>
        </p:spPr>
        <p:txBody>
          <a:bodyPr/>
          <a:lstStyle/>
          <a:p>
            <a:r>
              <a:rPr lang="en-US" dirty="0" smtClean="0"/>
              <a:t>DNA methylation patterns</a:t>
            </a:r>
            <a:endParaRPr lang="en-US" dirty="0"/>
          </a:p>
        </p:txBody>
      </p:sp>
      <p:sp>
        <p:nvSpPr>
          <p:cNvPr id="3" name="Content Placeholder 2"/>
          <p:cNvSpPr>
            <a:spLocks noGrp="1"/>
          </p:cNvSpPr>
          <p:nvPr>
            <p:ph idx="1"/>
          </p:nvPr>
        </p:nvSpPr>
        <p:spPr>
          <a:xfrm>
            <a:off x="457200" y="1600200"/>
            <a:ext cx="5089429" cy="4525963"/>
          </a:xfrm>
        </p:spPr>
        <p:txBody>
          <a:bodyPr>
            <a:normAutofit/>
          </a:bodyPr>
          <a:lstStyle/>
          <a:p>
            <a:r>
              <a:rPr lang="en-US" dirty="0" smtClean="0"/>
              <a:t>Vertebrates: global methylation</a:t>
            </a:r>
          </a:p>
          <a:p>
            <a:pPr lvl="1"/>
            <a:r>
              <a:rPr lang="en-US" dirty="0" smtClean="0"/>
              <a:t>70-80% genome methylation</a:t>
            </a:r>
          </a:p>
          <a:p>
            <a:pPr lvl="1"/>
            <a:endParaRPr lang="en-US" dirty="0" smtClean="0"/>
          </a:p>
          <a:p>
            <a:endParaRPr lang="en-US" dirty="0" smtClean="0"/>
          </a:p>
        </p:txBody>
      </p:sp>
      <p:grpSp>
        <p:nvGrpSpPr>
          <p:cNvPr id="4" name="Group 3"/>
          <p:cNvGrpSpPr/>
          <p:nvPr/>
        </p:nvGrpSpPr>
        <p:grpSpPr>
          <a:xfrm>
            <a:off x="457200" y="2964835"/>
            <a:ext cx="5108479" cy="553931"/>
            <a:chOff x="457200" y="2964835"/>
            <a:chExt cx="5108479" cy="553931"/>
          </a:xfrm>
        </p:grpSpPr>
        <p:pic>
          <p:nvPicPr>
            <p:cNvPr id="7" name="Picture 6" descr="www_nature_com_offcampus_lib_washington_edu_nrg_journal_v9_n6_pdf_nrg2341_pd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64835"/>
              <a:ext cx="5108479" cy="553931"/>
            </a:xfrm>
            <a:prstGeom prst="rect">
              <a:avLst/>
            </a:prstGeom>
            <a:ln w="12700" cmpd="sng">
              <a:solidFill>
                <a:schemeClr val="tx2"/>
              </a:solidFill>
            </a:ln>
          </p:spPr>
        </p:pic>
        <p:sp>
          <p:nvSpPr>
            <p:cNvPr id="8" name="Rectangle 7"/>
            <p:cNvSpPr/>
            <p:nvPr/>
          </p:nvSpPr>
          <p:spPr>
            <a:xfrm>
              <a:off x="4237566" y="2992968"/>
              <a:ext cx="385234" cy="13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16100" y="2992968"/>
              <a:ext cx="939800" cy="13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77900"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91634" y="3364252"/>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531534"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279901"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967984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1" y="1359800"/>
            <a:ext cx="3186700" cy="3059550"/>
          </a:xfrm>
          <a:prstGeom prst="rect">
            <a:avLst/>
          </a:prstGeom>
        </p:spPr>
      </p:pic>
      <p:pic>
        <p:nvPicPr>
          <p:cNvPr id="5" name="Picture 4" descr="i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41" y="3716139"/>
            <a:ext cx="3566166" cy="3141862"/>
          </a:xfrm>
          <a:prstGeom prst="rect">
            <a:avLst/>
          </a:prstGeom>
        </p:spPr>
      </p:pic>
      <p:pic>
        <p:nvPicPr>
          <p:cNvPr id="6" name="Picture 5" descr="iPhoto.jpg"/>
          <p:cNvPicPr>
            <a:picLocks noChangeAspect="1"/>
          </p:cNvPicPr>
          <p:nvPr/>
        </p:nvPicPr>
        <p:blipFill rotWithShape="1">
          <a:blip r:embed="rId5">
            <a:extLst>
              <a:ext uri="{28A0092B-C50C-407E-A947-70E740481C1C}">
                <a14:useLocalDpi xmlns:a14="http://schemas.microsoft.com/office/drawing/2010/main" val="0"/>
              </a:ext>
            </a:extLst>
          </a:blip>
          <a:srcRect t="19486" r="6223"/>
          <a:stretch/>
        </p:blipFill>
        <p:spPr>
          <a:xfrm>
            <a:off x="3328241" y="1359800"/>
            <a:ext cx="5510762" cy="3565300"/>
          </a:xfrm>
          <a:prstGeom prst="rect">
            <a:avLst/>
          </a:prstGeom>
        </p:spPr>
      </p:pic>
      <p:pic>
        <p:nvPicPr>
          <p:cNvPr id="7" name="Picture 6" descr="iPhot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8757" y="4767709"/>
            <a:ext cx="5240246" cy="2090292"/>
          </a:xfrm>
          <a:prstGeom prst="rect">
            <a:avLst/>
          </a:prstGeom>
        </p:spPr>
      </p:pic>
      <p:sp>
        <p:nvSpPr>
          <p:cNvPr id="2" name="Title 1"/>
          <p:cNvSpPr>
            <a:spLocks noGrp="1"/>
          </p:cNvSpPr>
          <p:nvPr>
            <p:ph type="title"/>
          </p:nvPr>
        </p:nvSpPr>
        <p:spPr/>
        <p:txBody>
          <a:bodyPr/>
          <a:lstStyle/>
          <a:p>
            <a:r>
              <a:rPr lang="en-US" dirty="0" smtClean="0"/>
              <a:t>Family</a:t>
            </a:r>
            <a:endParaRPr lang="en-US" dirty="0"/>
          </a:p>
        </p:txBody>
      </p:sp>
    </p:spTree>
    <p:extLst>
      <p:ext uri="{BB962C8B-B14F-4D97-AF65-F5344CB8AC3E}">
        <p14:creationId xmlns:p14="http://schemas.microsoft.com/office/powerpoint/2010/main" val="310738645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69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8143"/>
            <a:ext cx="4553858" cy="3415393"/>
          </a:xfrm>
          <a:prstGeom prst="rect">
            <a:avLst/>
          </a:prstGeom>
          <a:ln w="12700" cmpd="sng">
            <a:solidFill>
              <a:schemeClr val="accent3"/>
            </a:solidFill>
          </a:ln>
        </p:spPr>
      </p:pic>
      <p:pic>
        <p:nvPicPr>
          <p:cNvPr id="4" name="Picture 3" descr="DSCF116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3858" y="3472551"/>
            <a:ext cx="4590142" cy="3442607"/>
          </a:xfrm>
          <a:prstGeom prst="rect">
            <a:avLst/>
          </a:prstGeom>
          <a:ln w="12700" cmpd="sng">
            <a:solidFill>
              <a:schemeClr val="accent3"/>
            </a:solidFill>
          </a:ln>
        </p:spPr>
      </p:pic>
      <p:sp>
        <p:nvSpPr>
          <p:cNvPr id="2" name="Title 1"/>
          <p:cNvSpPr>
            <a:spLocks noGrp="1"/>
          </p:cNvSpPr>
          <p:nvPr>
            <p:ph type="title"/>
          </p:nvPr>
        </p:nvSpPr>
        <p:spPr>
          <a:xfrm>
            <a:off x="2691192" y="610821"/>
            <a:ext cx="8229600" cy="1600200"/>
          </a:xfrm>
        </p:spPr>
        <p:txBody>
          <a:bodyPr/>
          <a:lstStyle/>
          <a:p>
            <a:r>
              <a:rPr lang="en-US" dirty="0" smtClean="0"/>
              <a:t>Questions?</a:t>
            </a:r>
            <a:endParaRPr lang="en-US" dirty="0"/>
          </a:p>
        </p:txBody>
      </p:sp>
    </p:spTree>
    <p:extLst>
      <p:ext uri="{BB962C8B-B14F-4D97-AF65-F5344CB8AC3E}">
        <p14:creationId xmlns:p14="http://schemas.microsoft.com/office/powerpoint/2010/main" val="29305253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516175" cy="1600200"/>
          </a:xfrm>
        </p:spPr>
        <p:txBody>
          <a:bodyPr/>
          <a:lstStyle/>
          <a:p>
            <a:r>
              <a:rPr lang="en-US" dirty="0" smtClean="0"/>
              <a:t>DNA methylation patterns</a:t>
            </a:r>
            <a:endParaRPr lang="en-US" dirty="0"/>
          </a:p>
        </p:txBody>
      </p:sp>
      <p:sp>
        <p:nvSpPr>
          <p:cNvPr id="3" name="Content Placeholder 2"/>
          <p:cNvSpPr>
            <a:spLocks noGrp="1"/>
          </p:cNvSpPr>
          <p:nvPr>
            <p:ph idx="1"/>
          </p:nvPr>
        </p:nvSpPr>
        <p:spPr>
          <a:xfrm>
            <a:off x="457200" y="1600200"/>
            <a:ext cx="5089429" cy="4525963"/>
          </a:xfrm>
        </p:spPr>
        <p:txBody>
          <a:bodyPr>
            <a:normAutofit/>
          </a:bodyPr>
          <a:lstStyle/>
          <a:p>
            <a:r>
              <a:rPr lang="en-US" dirty="0" smtClean="0"/>
              <a:t>Invertebrates: limited to no methylation </a:t>
            </a:r>
          </a:p>
          <a:p>
            <a:pPr lvl="1"/>
            <a:r>
              <a:rPr lang="en-US" dirty="0" smtClean="0"/>
              <a:t>No methylation:  </a:t>
            </a:r>
            <a:endParaRPr lang="en-US" dirty="0"/>
          </a:p>
          <a:p>
            <a:pPr marL="349250" lvl="1" indent="0">
              <a:buNone/>
            </a:pPr>
            <a:r>
              <a:rPr lang="en-US" i="1" dirty="0" smtClean="0"/>
              <a:t>     D. melanogaster </a:t>
            </a:r>
            <a:r>
              <a:rPr lang="en-US" dirty="0"/>
              <a:t>and </a:t>
            </a:r>
            <a:r>
              <a:rPr lang="en-US" i="1" dirty="0"/>
              <a:t>C. </a:t>
            </a:r>
            <a:r>
              <a:rPr lang="en-US" i="1" dirty="0" err="1"/>
              <a:t>elegans</a:t>
            </a:r>
            <a:endParaRPr lang="en-US" dirty="0"/>
          </a:p>
          <a:p>
            <a:pPr lvl="1"/>
            <a:r>
              <a:rPr lang="en-US" dirty="0"/>
              <a:t>M</a:t>
            </a:r>
            <a:r>
              <a:rPr lang="en-US" dirty="0" smtClean="0"/>
              <a:t>osaic methylation:</a:t>
            </a:r>
            <a:r>
              <a:rPr lang="en-US" dirty="0"/>
              <a:t> </a:t>
            </a:r>
            <a:r>
              <a:rPr lang="en-US" dirty="0" smtClean="0"/>
              <a:t>Oysters </a:t>
            </a:r>
            <a:r>
              <a:rPr lang="en-US" dirty="0"/>
              <a:t>and </a:t>
            </a:r>
            <a:r>
              <a:rPr lang="en-US" dirty="0" smtClean="0"/>
              <a:t>sea squirts</a:t>
            </a:r>
            <a:endParaRPr lang="en-US" dirty="0"/>
          </a:p>
          <a:p>
            <a:pPr lvl="1"/>
            <a:r>
              <a:rPr lang="en-US" dirty="0" smtClean="0"/>
              <a:t>Distribution </a:t>
            </a:r>
            <a:r>
              <a:rPr lang="en-US" dirty="0"/>
              <a:t>and function is uncertain</a:t>
            </a:r>
          </a:p>
          <a:p>
            <a:pPr lvl="1"/>
            <a:endParaRPr lang="en-US" dirty="0" smtClean="0"/>
          </a:p>
          <a:p>
            <a:endParaRPr lang="en-US" dirty="0" smtClean="0"/>
          </a:p>
        </p:txBody>
      </p:sp>
      <p:pic>
        <p:nvPicPr>
          <p:cNvPr id="11" name="Picture 10" descr="c._elegans_-_Google_Sea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91" y="4181871"/>
            <a:ext cx="3597371" cy="2670441"/>
          </a:xfrm>
          <a:prstGeom prst="rect">
            <a:avLst/>
          </a:prstGeom>
          <a:ln w="12700" cmpd="sng">
            <a:solidFill>
              <a:schemeClr val="tx2"/>
            </a:solidFill>
          </a:ln>
        </p:spPr>
      </p:pic>
      <p:pic>
        <p:nvPicPr>
          <p:cNvPr id="12" name="Picture 11" descr="Drosophila3.JPG"/>
          <p:cNvPicPr>
            <a:picLocks noChangeAspect="1"/>
          </p:cNvPicPr>
          <p:nvPr/>
        </p:nvPicPr>
        <p:blipFill rotWithShape="1">
          <a:blip r:embed="rId4" cstate="print">
            <a:extLst>
              <a:ext uri="{28A0092B-C50C-407E-A947-70E740481C1C}">
                <a14:useLocalDpi xmlns:a14="http://schemas.microsoft.com/office/drawing/2010/main" val="0"/>
              </a:ext>
            </a:extLst>
          </a:blip>
          <a:srcRect b="6103"/>
          <a:stretch/>
        </p:blipFill>
        <p:spPr>
          <a:xfrm>
            <a:off x="5534504" y="1848070"/>
            <a:ext cx="3609496" cy="2315962"/>
          </a:xfrm>
          <a:prstGeom prst="rect">
            <a:avLst/>
          </a:prstGeom>
          <a:ln w="12700" cmpd="sng">
            <a:solidFill>
              <a:schemeClr val="tx2"/>
            </a:solidFill>
          </a:ln>
        </p:spPr>
      </p:pic>
      <p:grpSp>
        <p:nvGrpSpPr>
          <p:cNvPr id="5" name="Group 4"/>
          <p:cNvGrpSpPr/>
          <p:nvPr/>
        </p:nvGrpSpPr>
        <p:grpSpPr>
          <a:xfrm>
            <a:off x="253999" y="5007419"/>
            <a:ext cx="5089429" cy="588984"/>
            <a:chOff x="253999" y="5007419"/>
            <a:chExt cx="5089429" cy="588984"/>
          </a:xfrm>
        </p:grpSpPr>
        <p:pic>
          <p:nvPicPr>
            <p:cNvPr id="4" name="Picture 3" descr="www_nature_com_offcampus_lib_washington_edu_nrg_journal_v9_n6_pdf_nrg2341_pd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99" y="5007419"/>
              <a:ext cx="5089429" cy="588984"/>
            </a:xfrm>
            <a:prstGeom prst="rect">
              <a:avLst/>
            </a:prstGeom>
            <a:ln w="12700" cmpd="sng">
              <a:solidFill>
                <a:schemeClr val="tx2"/>
              </a:solidFill>
            </a:ln>
          </p:spPr>
        </p:pic>
        <p:sp>
          <p:nvSpPr>
            <p:cNvPr id="7" name="Rectangle 6"/>
            <p:cNvSpPr/>
            <p:nvPr/>
          </p:nvSpPr>
          <p:spPr>
            <a:xfrm>
              <a:off x="3924300" y="5013769"/>
              <a:ext cx="20320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406650" y="5013769"/>
              <a:ext cx="26670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79450" y="5013769"/>
              <a:ext cx="26670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673350" y="5018002"/>
              <a:ext cx="46355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856316" y="5018002"/>
              <a:ext cx="46355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912281" y="5018002"/>
              <a:ext cx="658285"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17007" y="5426455"/>
              <a:ext cx="658285" cy="1361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08374" y="5426455"/>
              <a:ext cx="658285" cy="1361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282017" y="5020118"/>
              <a:ext cx="742950" cy="1741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3589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35" y="0"/>
            <a:ext cx="8854679" cy="1600200"/>
          </a:xfrm>
        </p:spPr>
        <p:txBody>
          <a:bodyPr/>
          <a:lstStyle/>
          <a:p>
            <a:r>
              <a:rPr lang="en-US" dirty="0" smtClean="0"/>
              <a:t>DNA methylation functions</a:t>
            </a:r>
            <a:endParaRPr lang="en-US" dirty="0"/>
          </a:p>
        </p:txBody>
      </p:sp>
      <p:sp>
        <p:nvSpPr>
          <p:cNvPr id="3" name="Content Placeholder 2"/>
          <p:cNvSpPr>
            <a:spLocks noGrp="1"/>
          </p:cNvSpPr>
          <p:nvPr>
            <p:ph idx="1"/>
          </p:nvPr>
        </p:nvSpPr>
        <p:spPr>
          <a:xfrm>
            <a:off x="457200" y="1606550"/>
            <a:ext cx="3225800" cy="4525963"/>
          </a:xfrm>
        </p:spPr>
        <p:txBody>
          <a:bodyPr/>
          <a:lstStyle/>
          <a:p>
            <a:r>
              <a:rPr lang="en-US" dirty="0" smtClean="0"/>
              <a:t>In </a:t>
            </a:r>
            <a:r>
              <a:rPr lang="en-US" b="1" dirty="0" smtClean="0"/>
              <a:t>vertebrates</a:t>
            </a:r>
            <a:r>
              <a:rPr lang="en-US" dirty="0" smtClean="0"/>
              <a:t>, methylation is associated with transcriptional silencing </a:t>
            </a:r>
            <a:endParaRPr lang="en-US" b="1" dirty="0" smtClean="0"/>
          </a:p>
        </p:txBody>
      </p:sp>
      <p:sp>
        <p:nvSpPr>
          <p:cNvPr id="11" name="Rectangle 10"/>
          <p:cNvSpPr/>
          <p:nvPr/>
        </p:nvSpPr>
        <p:spPr>
          <a:xfrm>
            <a:off x="4320264" y="2931563"/>
            <a:ext cx="3596765" cy="18142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305752" y="3053367"/>
            <a:ext cx="1558242" cy="369332"/>
          </a:xfrm>
          <a:prstGeom prst="rect">
            <a:avLst/>
          </a:prstGeom>
          <a:noFill/>
        </p:spPr>
        <p:txBody>
          <a:bodyPr wrap="square" rtlCol="0">
            <a:spAutoFit/>
          </a:bodyPr>
          <a:lstStyle/>
          <a:p>
            <a:pPr algn="ctr"/>
            <a:r>
              <a:rPr lang="en-US" dirty="0" smtClean="0"/>
              <a:t>Gene</a:t>
            </a:r>
            <a:endParaRPr lang="en-US" dirty="0"/>
          </a:p>
        </p:txBody>
      </p:sp>
      <p:sp>
        <p:nvSpPr>
          <p:cNvPr id="44" name="Bent-Up Arrow 43"/>
          <p:cNvSpPr/>
          <p:nvPr/>
        </p:nvSpPr>
        <p:spPr>
          <a:xfrm rot="5400000" flipH="1">
            <a:off x="6661934" y="1883547"/>
            <a:ext cx="573335" cy="1556064"/>
          </a:xfrm>
          <a:prstGeom prst="bentUpArrow">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7702752" y="2342178"/>
            <a:ext cx="1558242" cy="369332"/>
          </a:xfrm>
          <a:prstGeom prst="rect">
            <a:avLst/>
          </a:prstGeom>
          <a:noFill/>
        </p:spPr>
        <p:txBody>
          <a:bodyPr wrap="square" rtlCol="0">
            <a:spAutoFit/>
          </a:bodyPr>
          <a:lstStyle/>
          <a:p>
            <a:r>
              <a:rPr lang="en-US" dirty="0" smtClean="0"/>
              <a:t>Expressed</a:t>
            </a:r>
            <a:endParaRPr lang="en-US" dirty="0"/>
          </a:p>
        </p:txBody>
      </p:sp>
      <p:sp>
        <p:nvSpPr>
          <p:cNvPr id="12" name="Rectangle 11"/>
          <p:cNvSpPr/>
          <p:nvPr/>
        </p:nvSpPr>
        <p:spPr>
          <a:xfrm>
            <a:off x="4320265" y="2931563"/>
            <a:ext cx="959276" cy="181421"/>
          </a:xfrm>
          <a:prstGeom prst="rect">
            <a:avLst/>
          </a:prstGeom>
          <a:solidFill>
            <a:srgbClr val="CC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405366" y="2581914"/>
            <a:ext cx="779121" cy="397804"/>
          </a:xfrm>
          <a:prstGeom prst="ellipse">
            <a:avLst/>
          </a:prstGeom>
          <a:solidFill>
            <a:srgbClr val="FF6666"/>
          </a:solidFill>
          <a:ln>
            <a:solidFill>
              <a:srgbClr val="FF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585314" y="2610233"/>
            <a:ext cx="554990" cy="338554"/>
          </a:xfrm>
          <a:prstGeom prst="rect">
            <a:avLst/>
          </a:prstGeom>
          <a:noFill/>
        </p:spPr>
        <p:txBody>
          <a:bodyPr wrap="square" rtlCol="0">
            <a:spAutoFit/>
          </a:bodyPr>
          <a:lstStyle/>
          <a:p>
            <a:r>
              <a:rPr lang="en-US" sz="1600" dirty="0" smtClean="0"/>
              <a:t>TF</a:t>
            </a:r>
            <a:endParaRPr lang="en-US" sz="1600" dirty="0"/>
          </a:p>
        </p:txBody>
      </p:sp>
      <p:sp>
        <p:nvSpPr>
          <p:cNvPr id="15" name="TextBox 14"/>
          <p:cNvSpPr txBox="1"/>
          <p:nvPr/>
        </p:nvSpPr>
        <p:spPr>
          <a:xfrm>
            <a:off x="4230084" y="3053367"/>
            <a:ext cx="1387475" cy="338554"/>
          </a:xfrm>
          <a:prstGeom prst="rect">
            <a:avLst/>
          </a:prstGeom>
          <a:noFill/>
        </p:spPr>
        <p:txBody>
          <a:bodyPr wrap="square" rtlCol="0">
            <a:spAutoFit/>
          </a:bodyPr>
          <a:lstStyle/>
          <a:p>
            <a:r>
              <a:rPr lang="en-US" sz="1600" dirty="0" smtClean="0"/>
              <a:t>Promoter</a:t>
            </a:r>
            <a:endParaRPr lang="en-US" sz="1600" dirty="0"/>
          </a:p>
        </p:txBody>
      </p:sp>
      <p:grpSp>
        <p:nvGrpSpPr>
          <p:cNvPr id="33" name="Group 32"/>
          <p:cNvGrpSpPr/>
          <p:nvPr/>
        </p:nvGrpSpPr>
        <p:grpSpPr>
          <a:xfrm>
            <a:off x="5375601" y="6225903"/>
            <a:ext cx="3637405" cy="499094"/>
            <a:chOff x="457200" y="2964835"/>
            <a:chExt cx="5108479" cy="553931"/>
          </a:xfrm>
        </p:grpSpPr>
        <p:pic>
          <p:nvPicPr>
            <p:cNvPr id="34" name="Picture 33" descr="www_nature_com_offcampus_lib_washington_edu_nrg_journal_v9_n6_pdf_nrg2341_pd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64835"/>
              <a:ext cx="5108479" cy="553931"/>
            </a:xfrm>
            <a:prstGeom prst="rect">
              <a:avLst/>
            </a:prstGeom>
            <a:ln w="12700" cmpd="sng">
              <a:solidFill>
                <a:schemeClr val="tx2"/>
              </a:solidFill>
            </a:ln>
          </p:spPr>
        </p:pic>
        <p:sp>
          <p:nvSpPr>
            <p:cNvPr id="35" name="Rectangle 34"/>
            <p:cNvSpPr/>
            <p:nvPr/>
          </p:nvSpPr>
          <p:spPr>
            <a:xfrm>
              <a:off x="4237566" y="2992968"/>
              <a:ext cx="385234" cy="13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816100" y="2992968"/>
              <a:ext cx="939800" cy="13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977900"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91634" y="3364252"/>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531534"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279901" y="2992968"/>
              <a:ext cx="939800" cy="1418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6409760" y="2623489"/>
            <a:ext cx="384224" cy="338554"/>
            <a:chOff x="6286333" y="3440079"/>
            <a:chExt cx="384224" cy="338554"/>
          </a:xfrm>
        </p:grpSpPr>
        <p:sp>
          <p:nvSpPr>
            <p:cNvPr id="42" name="Oval 41"/>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46" name="Group 45"/>
          <p:cNvGrpSpPr/>
          <p:nvPr/>
        </p:nvGrpSpPr>
        <p:grpSpPr>
          <a:xfrm>
            <a:off x="6821082" y="2623489"/>
            <a:ext cx="384224" cy="338554"/>
            <a:chOff x="6286333" y="3440079"/>
            <a:chExt cx="384224" cy="338554"/>
          </a:xfrm>
        </p:grpSpPr>
        <p:sp>
          <p:nvSpPr>
            <p:cNvPr id="47" name="Oval 46"/>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grpSp>
        <p:nvGrpSpPr>
          <p:cNvPr id="49" name="Group 48"/>
          <p:cNvGrpSpPr/>
          <p:nvPr/>
        </p:nvGrpSpPr>
        <p:grpSpPr>
          <a:xfrm>
            <a:off x="7194304" y="2623489"/>
            <a:ext cx="384224" cy="338554"/>
            <a:chOff x="6286333" y="3440079"/>
            <a:chExt cx="384224" cy="338554"/>
          </a:xfrm>
        </p:grpSpPr>
        <p:sp>
          <p:nvSpPr>
            <p:cNvPr id="50" name="Oval 49"/>
            <p:cNvSpPr/>
            <p:nvPr/>
          </p:nvSpPr>
          <p:spPr>
            <a:xfrm>
              <a:off x="6329024" y="3487896"/>
              <a:ext cx="277495" cy="277495"/>
            </a:xfrm>
            <a:prstGeom prst="ellipse">
              <a:avLst/>
            </a:prstGeom>
            <a:solidFill>
              <a:srgbClr val="FFFF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6286333" y="3440079"/>
              <a:ext cx="384224" cy="338554"/>
            </a:xfrm>
            <a:prstGeom prst="rect">
              <a:avLst/>
            </a:prstGeom>
            <a:noFill/>
          </p:spPr>
          <p:txBody>
            <a:bodyPr wrap="square" rtlCol="0">
              <a:spAutoFit/>
            </a:bodyPr>
            <a:lstStyle/>
            <a:p>
              <a:r>
                <a:rPr lang="en-US" sz="1600" dirty="0" smtClean="0"/>
                <a:t>M</a:t>
              </a:r>
              <a:endParaRPr lang="en-US" sz="1600" dirty="0"/>
            </a:p>
          </p:txBody>
        </p:sp>
      </p:grpSp>
    </p:spTree>
    <p:extLst>
      <p:ext uri="{BB962C8B-B14F-4D97-AF65-F5344CB8AC3E}">
        <p14:creationId xmlns:p14="http://schemas.microsoft.com/office/powerpoint/2010/main" val="423304193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13785</TotalTime>
  <Words>6507</Words>
  <Application>Microsoft Macintosh PowerPoint</Application>
  <PresentationFormat>On-screen Show (4:3)</PresentationFormat>
  <Paragraphs>779</Paragraphs>
  <Slides>71</Slides>
  <Notes>71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Breeze</vt:lpstr>
      <vt:lpstr>DNA methylation variation in gametes and larvae of the Pacific oyster,  Crassostrea gigas</vt:lpstr>
      <vt:lpstr>Outline</vt:lpstr>
      <vt:lpstr>Epigenetics</vt:lpstr>
      <vt:lpstr>Epigenetics</vt:lpstr>
      <vt:lpstr>DNA methylation</vt:lpstr>
      <vt:lpstr>DNA methylation</vt:lpstr>
      <vt:lpstr>DNA methylation patterns</vt:lpstr>
      <vt:lpstr>DNA methylation patterns</vt:lpstr>
      <vt:lpstr>DNA methylation functions</vt:lpstr>
      <vt:lpstr>PowerPoint Presentation</vt:lpstr>
      <vt:lpstr>PowerPoint Presentation</vt:lpstr>
      <vt:lpstr>PowerPoint Presentation</vt:lpstr>
      <vt:lpstr>PowerPoint Presentation</vt:lpstr>
      <vt:lpstr>Epigenetic inheritance</vt:lpstr>
      <vt:lpstr>DNA methylation in oysters</vt:lpstr>
      <vt:lpstr>DNA methylation in oysters</vt:lpstr>
      <vt:lpstr>Research Objectives</vt:lpstr>
      <vt:lpstr>Research Objectives</vt:lpstr>
      <vt:lpstr>Approach</vt:lpstr>
      <vt:lpstr>Approach</vt:lpstr>
      <vt:lpstr>I. Genome-wide methylation</vt:lpstr>
      <vt:lpstr>I. Genome-wide methylation</vt:lpstr>
      <vt:lpstr>I. Distribution of methylation</vt:lpstr>
      <vt:lpstr>I. Genome-wide methylation</vt:lpstr>
      <vt:lpstr>I. Methylation and expression</vt:lpstr>
      <vt:lpstr>I. Methylation and expression</vt:lpstr>
      <vt:lpstr>I. Methylation and expression</vt:lpstr>
      <vt:lpstr>I. Methylation and expression</vt:lpstr>
      <vt:lpstr>I. Methylation and expression</vt:lpstr>
      <vt:lpstr>I. Methylation and expression</vt:lpstr>
      <vt:lpstr>I. Methylation and expression</vt:lpstr>
      <vt:lpstr>I. Methylation and noise</vt:lpstr>
      <vt:lpstr>I. Methylation and expression</vt:lpstr>
      <vt:lpstr>I. Summary</vt:lpstr>
      <vt:lpstr>I. Summary</vt:lpstr>
      <vt:lpstr>I. Summary</vt:lpstr>
      <vt:lpstr>I. Summary</vt:lpstr>
      <vt:lpstr>II. Methylation roles in development</vt:lpstr>
      <vt:lpstr>II. Experimental Design</vt:lpstr>
      <vt:lpstr>II. Experimental Design</vt:lpstr>
      <vt:lpstr>II. Methylation heritability</vt:lpstr>
      <vt:lpstr>II. Methylation heritability</vt:lpstr>
      <vt:lpstr>II. Methylation heritability</vt:lpstr>
      <vt:lpstr>II. Methylation heritability</vt:lpstr>
      <vt:lpstr>II. Methylation heritability</vt:lpstr>
      <vt:lpstr>II. Methylation heritability</vt:lpstr>
      <vt:lpstr>II. Lineage differential methylation</vt:lpstr>
      <vt:lpstr>II. Lineage differential methylation</vt:lpstr>
      <vt:lpstr>II. Lineage differential methylation</vt:lpstr>
      <vt:lpstr>II. Lineage differential methylation</vt:lpstr>
      <vt:lpstr>II. Lineage differential methylation</vt:lpstr>
      <vt:lpstr>II. Lineage differential methylation</vt:lpstr>
      <vt:lpstr>II. Lineage differential methylation</vt:lpstr>
      <vt:lpstr>II. Lineage differential methylation</vt:lpstr>
      <vt:lpstr>II. Differences in development</vt:lpstr>
      <vt:lpstr>II. Differences in development</vt:lpstr>
      <vt:lpstr>II. Differences in development</vt:lpstr>
      <vt:lpstr>II. Development differential methylation</vt:lpstr>
      <vt:lpstr>II. Development differential methylation</vt:lpstr>
      <vt:lpstr>II. Development differential methylation</vt:lpstr>
      <vt:lpstr>II. Development differential methylation</vt:lpstr>
      <vt:lpstr>II. Development differential methylation</vt:lpstr>
      <vt:lpstr>II. Conclusions: heritability</vt:lpstr>
      <vt:lpstr>II. Conclusions: differences in development</vt:lpstr>
      <vt:lpstr>Summary</vt:lpstr>
      <vt:lpstr>Implications</vt:lpstr>
      <vt:lpstr>Acknowledgments</vt:lpstr>
      <vt:lpstr>Roberts Lab</vt:lpstr>
      <vt:lpstr>Family</vt:lpstr>
      <vt:lpstr>Family</vt:lpstr>
      <vt:lpstr>Questions?</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 methylation variation in gametes and larvae of the Pacific oyster,  Crassostrea gigas</dc:title>
  <dc:creator>Claire Olson</dc:creator>
  <cp:lastModifiedBy>Claire Olson</cp:lastModifiedBy>
  <cp:revision>440</cp:revision>
  <dcterms:created xsi:type="dcterms:W3CDTF">2014-10-27T18:18:19Z</dcterms:created>
  <dcterms:modified xsi:type="dcterms:W3CDTF">2014-11-19T19:18:07Z</dcterms:modified>
</cp:coreProperties>
</file>