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0" r:id="rId1"/>
  </p:sldMasterIdLst>
  <p:notesMasterIdLst>
    <p:notesMasterId r:id="rId23"/>
  </p:notesMasterIdLst>
  <p:sldIdLst>
    <p:sldId id="256" r:id="rId2"/>
    <p:sldId id="267" r:id="rId3"/>
    <p:sldId id="278" r:id="rId4"/>
    <p:sldId id="263" r:id="rId5"/>
    <p:sldId id="306" r:id="rId6"/>
    <p:sldId id="320" r:id="rId7"/>
    <p:sldId id="315" r:id="rId8"/>
    <p:sldId id="286" r:id="rId9"/>
    <p:sldId id="291" r:id="rId10"/>
    <p:sldId id="259" r:id="rId11"/>
    <p:sldId id="258" r:id="rId12"/>
    <p:sldId id="283" r:id="rId13"/>
    <p:sldId id="261" r:id="rId14"/>
    <p:sldId id="311" r:id="rId15"/>
    <p:sldId id="264" r:id="rId16"/>
    <p:sldId id="319" r:id="rId17"/>
    <p:sldId id="296" r:id="rId18"/>
    <p:sldId id="266" r:id="rId19"/>
    <p:sldId id="280" r:id="rId20"/>
    <p:sldId id="313"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66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56" autoAdjust="0"/>
  </p:normalViewPr>
  <p:slideViewPr>
    <p:cSldViewPr snapToGrid="0" snapToObjects="1">
      <p:cViewPr varScale="1">
        <p:scale>
          <a:sx n="96" d="100"/>
          <a:sy n="96" d="100"/>
        </p:scale>
        <p:origin x="-2224" y="-112"/>
      </p:cViewPr>
      <p:guideLst>
        <p:guide orient="horz" pos="2160"/>
        <p:guide pos="2880"/>
      </p:guideLst>
    </p:cSldViewPr>
  </p:slideViewPr>
  <p:notesTextViewPr>
    <p:cViewPr>
      <p:scale>
        <a:sx n="100" d="100"/>
        <a:sy n="100" d="100"/>
      </p:scale>
      <p:origin x="0" y="0"/>
    </p:cViewPr>
  </p:notesTextViewPr>
  <p:sorterViewPr>
    <p:cViewPr>
      <p:scale>
        <a:sx n="163" d="100"/>
        <a:sy n="163"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7FC6C-809C-684C-B01E-2A9B248156C9}" type="datetimeFigureOut">
              <a:rPr lang="en-US" smtClean="0"/>
              <a:t>9/22/14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8C5CD8-7C31-7F45-9F90-0CFB6B5E3ADE}" type="slidenum">
              <a:rPr lang="en-US" smtClean="0"/>
              <a:t>‹#›</a:t>
            </a:fld>
            <a:endParaRPr lang="en-US"/>
          </a:p>
        </p:txBody>
      </p:sp>
    </p:spTree>
    <p:extLst>
      <p:ext uri="{BB962C8B-B14F-4D97-AF65-F5344CB8AC3E}">
        <p14:creationId xmlns:p14="http://schemas.microsoft.com/office/powerpoint/2010/main" val="41766153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I’m going to talk about…</a:t>
            </a:r>
          </a:p>
        </p:txBody>
      </p:sp>
      <p:sp>
        <p:nvSpPr>
          <p:cNvPr id="4" name="Slide Number Placeholder 3"/>
          <p:cNvSpPr>
            <a:spLocks noGrp="1"/>
          </p:cNvSpPr>
          <p:nvPr>
            <p:ph type="sldNum" sz="quarter" idx="10"/>
          </p:nvPr>
        </p:nvSpPr>
        <p:spPr/>
        <p:txBody>
          <a:bodyPr/>
          <a:lstStyle/>
          <a:p>
            <a:fld id="{D38C5CD8-7C31-7F45-9F90-0CFB6B5E3ADE}" type="slidenum">
              <a:rPr lang="en-US" smtClean="0"/>
              <a:t>1</a:t>
            </a:fld>
            <a:endParaRPr lang="en-US"/>
          </a:p>
        </p:txBody>
      </p:sp>
    </p:spTree>
    <p:extLst>
      <p:ext uri="{BB962C8B-B14F-4D97-AF65-F5344CB8AC3E}">
        <p14:creationId xmlns:p14="http://schemas.microsoft.com/office/powerpoint/2010/main" val="668559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However, there are still many things we don’t know about</a:t>
            </a:r>
            <a:r>
              <a:rPr lang="en-US" baseline="0" dirty="0" smtClean="0"/>
              <a:t> methylation in oysters, including if these patterns are heritable.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Therefore,</a:t>
            </a:r>
            <a:r>
              <a:rPr lang="en-US" baseline="0" dirty="0" smtClean="0"/>
              <a:t> the o</a:t>
            </a:r>
            <a:r>
              <a:rPr lang="en-US" dirty="0" smtClean="0"/>
              <a:t>bjectives of our next project were to examine…</a:t>
            </a:r>
          </a:p>
          <a:p>
            <a:endParaRPr lang="en-US" dirty="0"/>
          </a:p>
        </p:txBody>
      </p:sp>
      <p:sp>
        <p:nvSpPr>
          <p:cNvPr id="4" name="Slide Number Placeholder 3"/>
          <p:cNvSpPr>
            <a:spLocks noGrp="1"/>
          </p:cNvSpPr>
          <p:nvPr>
            <p:ph type="sldNum" sz="quarter" idx="10"/>
          </p:nvPr>
        </p:nvSpPr>
        <p:spPr/>
        <p:txBody>
          <a:bodyPr/>
          <a:lstStyle/>
          <a:p>
            <a:fld id="{D38C5CD8-7C31-7F45-9F90-0CFB6B5E3ADE}" type="slidenum">
              <a:rPr lang="en-US" smtClean="0"/>
              <a:t>10</a:t>
            </a:fld>
            <a:endParaRPr lang="en-US"/>
          </a:p>
        </p:txBody>
      </p:sp>
    </p:spTree>
    <p:extLst>
      <p:ext uri="{BB962C8B-B14F-4D97-AF65-F5344CB8AC3E}">
        <p14:creationId xmlns:p14="http://schemas.microsoft.com/office/powerpoint/2010/main" val="367585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examine degree of DNA</a:t>
            </a:r>
            <a:r>
              <a:rPr lang="en-US" baseline="0" dirty="0" smtClean="0"/>
              <a:t> methylation heritability in oysters, schematic showing experimental design</a:t>
            </a:r>
          </a:p>
          <a:p>
            <a:r>
              <a:rPr lang="en-US" baseline="0" dirty="0" smtClean="0"/>
              <a:t>F</a:t>
            </a:r>
            <a:r>
              <a:rPr lang="en-US" dirty="0" smtClean="0"/>
              <a:t>ertilized</a:t>
            </a:r>
            <a:r>
              <a:rPr lang="en-US" baseline="0" dirty="0" smtClean="0"/>
              <a:t> sperm from two males with eggs from a single female</a:t>
            </a:r>
          </a:p>
          <a:p>
            <a:r>
              <a:rPr lang="en-US" baseline="0" dirty="0" smtClean="0"/>
              <a:t>-2 males were fraternal (full siblings)</a:t>
            </a:r>
          </a:p>
          <a:p>
            <a:r>
              <a:rPr lang="en-US" baseline="0" dirty="0" smtClean="0"/>
              <a:t>-Also used a single female to reduce any potential variability</a:t>
            </a:r>
          </a:p>
        </p:txBody>
      </p:sp>
      <p:sp>
        <p:nvSpPr>
          <p:cNvPr id="4" name="Slide Number Placeholder 3"/>
          <p:cNvSpPr>
            <a:spLocks noGrp="1"/>
          </p:cNvSpPr>
          <p:nvPr>
            <p:ph type="sldNum" sz="quarter" idx="10"/>
          </p:nvPr>
        </p:nvSpPr>
        <p:spPr/>
        <p:txBody>
          <a:bodyPr/>
          <a:lstStyle/>
          <a:p>
            <a:fld id="{D38C5CD8-7C31-7F45-9F90-0CFB6B5E3ADE}" type="slidenum">
              <a:rPr lang="en-US" smtClean="0"/>
              <a:t>11</a:t>
            </a:fld>
            <a:endParaRPr lang="en-US"/>
          </a:p>
        </p:txBody>
      </p:sp>
    </p:spTree>
    <p:extLst>
      <p:ext uri="{BB962C8B-B14F-4D97-AF65-F5344CB8AC3E}">
        <p14:creationId xmlns:p14="http://schemas.microsoft.com/office/powerpoint/2010/main" val="285233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Samples of oyster larvae at </a:t>
            </a:r>
            <a:r>
              <a:rPr lang="en-US" baseline="0" dirty="0" smtClean="0"/>
              <a:t>72hpf and 120hpf</a:t>
            </a:r>
          </a:p>
          <a:p>
            <a:r>
              <a:rPr lang="en-US" baseline="0" dirty="0" smtClean="0"/>
              <a:t>Whole genome </a:t>
            </a:r>
            <a:r>
              <a:rPr lang="en-US" baseline="0" dirty="0" err="1" smtClean="0"/>
              <a:t>bs-seq</a:t>
            </a:r>
            <a:r>
              <a:rPr lang="en-US" baseline="0" dirty="0" smtClean="0"/>
              <a:t> to e</a:t>
            </a:r>
            <a:r>
              <a:rPr lang="en-US" dirty="0" smtClean="0"/>
              <a:t>xamining</a:t>
            </a:r>
            <a:r>
              <a:rPr lang="en-US" baseline="0" dirty="0" smtClean="0"/>
              <a:t> methylation patterns from sperm and larvae from two lineages.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smtClean="0"/>
              <a:t>individual heritability</a:t>
            </a:r>
            <a:r>
              <a:rPr lang="en-US" baseline="0" dirty="0" smtClean="0"/>
              <a:t> (sperm </a:t>
            </a:r>
            <a:r>
              <a:rPr lang="en-US" baseline="0" dirty="0" err="1" smtClean="0"/>
              <a:t>vs</a:t>
            </a:r>
            <a:r>
              <a:rPr lang="en-US" baseline="0" dirty="0" smtClean="0"/>
              <a:t> larvae, patterns between 2 lineages different)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-variability</a:t>
            </a:r>
            <a:r>
              <a:rPr lang="en-US" baseline="0" dirty="0" smtClean="0"/>
              <a:t> between individuals (comparing sperm samples)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-changes in development (comparing</a:t>
            </a:r>
            <a:r>
              <a:rPr lang="en-US" baseline="0" dirty="0" smtClean="0"/>
              <a:t> larvae across time)</a:t>
            </a:r>
            <a:endParaRPr lang="en-US" dirty="0" smtClean="0"/>
          </a:p>
          <a:p>
            <a:endParaRPr lang="en-US" dirty="0"/>
          </a:p>
        </p:txBody>
      </p:sp>
      <p:sp>
        <p:nvSpPr>
          <p:cNvPr id="4" name="Slide Number Placeholder 3"/>
          <p:cNvSpPr>
            <a:spLocks noGrp="1"/>
          </p:cNvSpPr>
          <p:nvPr>
            <p:ph type="sldNum" sz="quarter" idx="10"/>
          </p:nvPr>
        </p:nvSpPr>
        <p:spPr/>
        <p:txBody>
          <a:bodyPr/>
          <a:lstStyle/>
          <a:p>
            <a:fld id="{D38C5CD8-7C31-7F45-9F90-0CFB6B5E3ADE}" type="slidenum">
              <a:rPr lang="en-US" smtClean="0"/>
              <a:t>12</a:t>
            </a:fld>
            <a:endParaRPr lang="en-US"/>
          </a:p>
        </p:txBody>
      </p:sp>
    </p:spTree>
    <p:extLst>
      <p:ext uri="{BB962C8B-B14F-4D97-AF65-F5344CB8AC3E}">
        <p14:creationId xmlns:p14="http://schemas.microsoft.com/office/powerpoint/2010/main" val="2852332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Working with lots of data,</a:t>
            </a:r>
            <a:r>
              <a:rPr lang="en-US" baseline="0" dirty="0" smtClean="0"/>
              <a:t> so use </a:t>
            </a:r>
            <a:r>
              <a:rPr lang="en-US" dirty="0" smtClean="0"/>
              <a:t>genome visualization tools to examine methylation patterns- Integrative</a:t>
            </a:r>
            <a:r>
              <a:rPr lang="en-US" baseline="0" dirty="0" smtClean="0"/>
              <a:t> genomics viewer.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Visualize patterns of methylated and non methylated regions in the oyster genome, as they relate to various genomic areas.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a:t>
            </a:r>
            <a:r>
              <a:rPr lang="en-US" dirty="0" smtClean="0"/>
              <a:t>howing a single scaffold of the genome.</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Each bar represents percent methylation for an individual CG loci.</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Can see that overall there is about 15% methylation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D38C5CD8-7C31-7F45-9F90-0CFB6B5E3ADE}" type="slidenum">
              <a:rPr lang="en-US" smtClean="0"/>
              <a:t>13</a:t>
            </a:fld>
            <a:endParaRPr lang="en-US"/>
          </a:p>
        </p:txBody>
      </p:sp>
    </p:spTree>
    <p:extLst>
      <p:ext uri="{BB962C8B-B14F-4D97-AF65-F5344CB8AC3E}">
        <p14:creationId xmlns:p14="http://schemas.microsoft.com/office/powerpoint/2010/main" val="264129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also </a:t>
            </a:r>
            <a:r>
              <a:rPr lang="en-US" dirty="0" smtClean="0"/>
              <a:t>begin to visualize</a:t>
            </a:r>
            <a:r>
              <a:rPr lang="en-US" baseline="0" dirty="0" smtClean="0"/>
              <a:t> </a:t>
            </a:r>
            <a:r>
              <a:rPr lang="en-US" baseline="0" dirty="0" smtClean="0"/>
              <a:t>patterns of differential methylation between the </a:t>
            </a:r>
            <a:r>
              <a:rPr lang="en-US" baseline="0" dirty="0" smtClean="0"/>
              <a:t>two oyster </a:t>
            </a:r>
            <a:r>
              <a:rPr lang="en-US" baseline="0" dirty="0" smtClean="0"/>
              <a:t>lineages</a:t>
            </a:r>
            <a:endParaRPr lang="en-US" dirty="0"/>
          </a:p>
        </p:txBody>
      </p:sp>
      <p:sp>
        <p:nvSpPr>
          <p:cNvPr id="4" name="Slide Number Placeholder 3"/>
          <p:cNvSpPr>
            <a:spLocks noGrp="1"/>
          </p:cNvSpPr>
          <p:nvPr>
            <p:ph type="sldNum" sz="quarter" idx="10"/>
          </p:nvPr>
        </p:nvSpPr>
        <p:spPr/>
        <p:txBody>
          <a:bodyPr/>
          <a:lstStyle/>
          <a:p>
            <a:fld id="{D38C5CD8-7C31-7F45-9F90-0CFB6B5E3ADE}" type="slidenum">
              <a:rPr lang="en-US" smtClean="0"/>
              <a:t>14</a:t>
            </a:fld>
            <a:endParaRPr lang="en-US"/>
          </a:p>
        </p:txBody>
      </p:sp>
    </p:spTree>
    <p:extLst>
      <p:ext uri="{BB962C8B-B14F-4D97-AF65-F5344CB8AC3E}">
        <p14:creationId xmlns:p14="http://schemas.microsoft.com/office/powerpoint/2010/main" val="264129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of the main findings from study: Oyster lineages are more similar in methylation patterns rather than developmental stages.</a:t>
            </a:r>
            <a:endParaRPr lang="en-US" dirty="0" smtClean="0"/>
          </a:p>
          <a:p>
            <a:r>
              <a:rPr lang="en-US" dirty="0" smtClean="0"/>
              <a:t>-This</a:t>
            </a:r>
            <a:r>
              <a:rPr lang="en-US" baseline="0" dirty="0" smtClean="0"/>
              <a:t> is a </a:t>
            </a:r>
            <a:r>
              <a:rPr lang="en-US" baseline="0" dirty="0" err="1" smtClean="0"/>
              <a:t>d</a:t>
            </a:r>
            <a:r>
              <a:rPr lang="en-US" dirty="0" err="1" smtClean="0"/>
              <a:t>endogram</a:t>
            </a:r>
            <a:r>
              <a:rPr lang="en-US" dirty="0" smtClean="0"/>
              <a:t> </a:t>
            </a:r>
            <a:r>
              <a:rPr lang="en-US" dirty="0" smtClean="0"/>
              <a:t>of the male </a:t>
            </a:r>
            <a:r>
              <a:rPr lang="en-US" dirty="0" smtClean="0"/>
              <a:t>sperm and larvae </a:t>
            </a:r>
            <a:r>
              <a:rPr lang="en-US" dirty="0" smtClean="0"/>
              <a:t>genome-wide methylation profiles using Pearson’s correlation distance.</a:t>
            </a:r>
            <a:r>
              <a:rPr lang="en-US" baseline="0" dirty="0" smtClean="0"/>
              <a:t> Numeric prefix refers to lineage.</a:t>
            </a:r>
          </a:p>
          <a:p>
            <a:r>
              <a:rPr lang="en-US" baseline="0" dirty="0" smtClean="0"/>
              <a:t>-Interesting </a:t>
            </a:r>
            <a:r>
              <a:rPr lang="en-US" baseline="0" dirty="0" err="1" smtClean="0"/>
              <a:t>bc</a:t>
            </a:r>
            <a:r>
              <a:rPr lang="en-US" baseline="0" dirty="0" smtClean="0"/>
              <a:t> we expected </a:t>
            </a:r>
            <a:r>
              <a:rPr lang="en-US" baseline="0" dirty="0" smtClean="0"/>
              <a:t>sperm to be similar as it is a single cell type, and larvae are mixed tissues. And the sperm samples were full siblings.</a:t>
            </a:r>
          </a:p>
          <a:p>
            <a:r>
              <a:rPr lang="en-US" baseline="0" dirty="0" smtClean="0"/>
              <a:t>-1</a:t>
            </a:r>
            <a:r>
              <a:rPr lang="en-US" baseline="30000" dirty="0" smtClean="0"/>
              <a:t>st</a:t>
            </a:r>
            <a:r>
              <a:rPr lang="en-US" baseline="0" dirty="0" smtClean="0"/>
              <a:t> indication that there appear </a:t>
            </a:r>
            <a:r>
              <a:rPr lang="en-US" baseline="0" dirty="0" smtClean="0"/>
              <a:t>to be different epigenetic patterns that may differ among oyster lineages</a:t>
            </a:r>
          </a:p>
        </p:txBody>
      </p:sp>
      <p:sp>
        <p:nvSpPr>
          <p:cNvPr id="4" name="Slide Number Placeholder 3"/>
          <p:cNvSpPr>
            <a:spLocks noGrp="1"/>
          </p:cNvSpPr>
          <p:nvPr>
            <p:ph type="sldNum" sz="quarter" idx="10"/>
          </p:nvPr>
        </p:nvSpPr>
        <p:spPr/>
        <p:txBody>
          <a:bodyPr/>
          <a:lstStyle/>
          <a:p>
            <a:fld id="{D38C5CD8-7C31-7F45-9F90-0CFB6B5E3ADE}" type="slidenum">
              <a:rPr lang="en-US" smtClean="0"/>
              <a:t>15</a:t>
            </a:fld>
            <a:endParaRPr lang="en-US"/>
          </a:p>
        </p:txBody>
      </p:sp>
    </p:spTree>
    <p:extLst>
      <p:ext uri="{BB962C8B-B14F-4D97-AF65-F5344CB8AC3E}">
        <p14:creationId xmlns:p14="http://schemas.microsoft.com/office/powerpoint/2010/main" val="4137675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fact, the two male sperm samples had the least similarity in methylation patterns out of all pair-wise comparisons.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-Specifically, we found that </a:t>
            </a:r>
            <a:r>
              <a:rPr lang="en-US" baseline="0" dirty="0" smtClean="0"/>
              <a:t>~63k </a:t>
            </a:r>
            <a:r>
              <a:rPr lang="en-US" baseline="0" dirty="0" smtClean="0"/>
              <a:t>common loci between the sperm samples contained a methylation difference of at least 20%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-14k loci had a methylation difference of at least 50%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3k loci had a methylation difference of at least 90%</a:t>
            </a:r>
            <a:endParaRPr lang="en-US" dirty="0" smtClean="0"/>
          </a:p>
        </p:txBody>
      </p:sp>
      <p:sp>
        <p:nvSpPr>
          <p:cNvPr id="4" name="Slide Number Placeholder 3"/>
          <p:cNvSpPr>
            <a:spLocks noGrp="1"/>
          </p:cNvSpPr>
          <p:nvPr>
            <p:ph type="sldNum" sz="quarter" idx="10"/>
          </p:nvPr>
        </p:nvSpPr>
        <p:spPr/>
        <p:txBody>
          <a:bodyPr/>
          <a:lstStyle/>
          <a:p>
            <a:fld id="{D38C5CD8-7C31-7F45-9F90-0CFB6B5E3ADE}" type="slidenum">
              <a:rPr lang="en-US" smtClean="0"/>
              <a:t>16</a:t>
            </a:fld>
            <a:endParaRPr lang="en-US"/>
          </a:p>
        </p:txBody>
      </p:sp>
    </p:spTree>
    <p:extLst>
      <p:ext uri="{BB962C8B-B14F-4D97-AF65-F5344CB8AC3E}">
        <p14:creationId xmlns:p14="http://schemas.microsoft.com/office/powerpoint/2010/main" val="4137675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 examine what was driving these differences in methylation among the two lineages we identified loci that were differentially methylated. These were common loci that significantly differed in methylation levels among the 2 lineages. Found these loci to be predominant among TEs, when compared to the distribution of all CGs in the oyster genome.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-TEs are DNA sequences that have the ability to change position in the genome, also known as “jumping genes”.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TEs are commonly known to be silenced by epigenetic mechanisms such as DNA methylation.</a:t>
            </a:r>
          </a:p>
          <a:p>
            <a:r>
              <a:rPr lang="en-US" dirty="0" smtClean="0"/>
              <a:t>-We are still investigating why</a:t>
            </a:r>
            <a:r>
              <a:rPr lang="en-US" baseline="0" dirty="0" smtClean="0"/>
              <a:t> these differentially methylated loci are present among transposable elements.</a:t>
            </a:r>
            <a:endParaRPr lang="en-US" dirty="0"/>
          </a:p>
        </p:txBody>
      </p:sp>
      <p:sp>
        <p:nvSpPr>
          <p:cNvPr id="4" name="Slide Number Placeholder 3"/>
          <p:cNvSpPr>
            <a:spLocks noGrp="1"/>
          </p:cNvSpPr>
          <p:nvPr>
            <p:ph type="sldNum" sz="quarter" idx="10"/>
          </p:nvPr>
        </p:nvSpPr>
        <p:spPr/>
        <p:txBody>
          <a:bodyPr/>
          <a:lstStyle/>
          <a:p>
            <a:fld id="{D38C5CD8-7C31-7F45-9F90-0CFB6B5E3ADE}" type="slidenum">
              <a:rPr lang="en-US" smtClean="0"/>
              <a:t>17</a:t>
            </a:fld>
            <a:endParaRPr lang="en-US"/>
          </a:p>
        </p:txBody>
      </p:sp>
    </p:spTree>
    <p:extLst>
      <p:ext uri="{BB962C8B-B14F-4D97-AF65-F5344CB8AC3E}">
        <p14:creationId xmlns:p14="http://schemas.microsoft.com/office/powerpoint/2010/main" val="632405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research suggests DNA</a:t>
            </a:r>
            <a:r>
              <a:rPr lang="en-US" baseline="0" dirty="0" smtClean="0"/>
              <a:t> methylation patterns are inherited, as methylation patterns were most similar between males and their offspring</a:t>
            </a:r>
          </a:p>
          <a:p>
            <a:r>
              <a:rPr lang="en-US" baseline="0" dirty="0" smtClean="0"/>
              <a:t>-Also surprised to find the presence of lineage-specific methylation patterns. This is due to the fact that we expected sperm samples to be similar in their methylation patterns as they were full siblings, and that male gametes are a single cell type.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-Differentially methylated loci predominant among transposable elements </a:t>
            </a:r>
            <a:r>
              <a:rPr lang="en-US" dirty="0" smtClean="0"/>
              <a:t>(hypothesize</a:t>
            </a:r>
            <a:r>
              <a:rPr lang="en-US" baseline="0" dirty="0" smtClean="0"/>
              <a:t> </a:t>
            </a:r>
            <a:r>
              <a:rPr lang="en-US" baseline="0" dirty="0" smtClean="0"/>
              <a:t>that methylation among </a:t>
            </a:r>
            <a:r>
              <a:rPr lang="en-US" dirty="0" err="1" smtClean="0"/>
              <a:t>Tes</a:t>
            </a:r>
            <a:r>
              <a:rPr lang="en-US" dirty="0" smtClean="0"/>
              <a:t> is helping decrease transcriptional noise during oyster development to maintain genome </a:t>
            </a:r>
            <a:r>
              <a:rPr lang="en-US" dirty="0" smtClean="0"/>
              <a:t>integrity)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-While we</a:t>
            </a:r>
            <a:r>
              <a:rPr lang="en-US" baseline="0" dirty="0" smtClean="0"/>
              <a:t>’re beginning to understand some information about heritability of methylation patterns in oysters, we still don’t understand environmental influences on methylation.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38C5CD8-7C31-7F45-9F90-0CFB6B5E3ADE}" type="slidenum">
              <a:rPr lang="en-US" smtClean="0"/>
              <a:t>18</a:t>
            </a:fld>
            <a:endParaRPr lang="en-US"/>
          </a:p>
        </p:txBody>
      </p:sp>
    </p:spTree>
    <p:extLst>
      <p:ext uri="{BB962C8B-B14F-4D97-AF65-F5344CB8AC3E}">
        <p14:creationId xmlns:p14="http://schemas.microsoft.com/office/powerpoint/2010/main" val="2109996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-However, some</a:t>
            </a:r>
            <a:r>
              <a:rPr lang="en-US" baseline="0" dirty="0" smtClean="0"/>
              <a:t> </a:t>
            </a:r>
            <a:r>
              <a:rPr lang="en-US" baseline="0" dirty="0" smtClean="0"/>
              <a:t>p</a:t>
            </a:r>
            <a:r>
              <a:rPr lang="en-US" dirty="0" smtClean="0"/>
              <a:t>reliminary</a:t>
            </a:r>
            <a:r>
              <a:rPr lang="en-US" baseline="0" dirty="0" smtClean="0"/>
              <a:t> evidence </a:t>
            </a:r>
            <a:r>
              <a:rPr lang="en-US" baseline="0" dirty="0" smtClean="0"/>
              <a:t>shows </a:t>
            </a:r>
            <a:r>
              <a:rPr lang="en-US" baseline="0" dirty="0" smtClean="0"/>
              <a:t>that the environment can influence the oyster </a:t>
            </a:r>
            <a:r>
              <a:rPr lang="en-US" baseline="0" dirty="0" err="1" smtClean="0"/>
              <a:t>epigenome</a:t>
            </a:r>
            <a:r>
              <a:rPr lang="en-US" baseline="0" dirty="0" smtClean="0"/>
              <a:t>…from an experiment examining changes in methylation as a response to an environmental stressor (heat shock). Use DNA tiling arrays to assess differential methylation in oysters pre-and post-stress.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-Different methylation</a:t>
            </a:r>
            <a:r>
              <a:rPr lang="en-US" baseline="0" dirty="0" smtClean="0"/>
              <a:t> patterns among oysters experiencing heat shock.</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could have implications for aquaculture, if an organism’s offspring are more robust to an environmental stressor.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has been shown in plants, in which </a:t>
            </a:r>
            <a:r>
              <a:rPr lang="en-US" baseline="0" dirty="0" err="1" smtClean="0"/>
              <a:t>descendents</a:t>
            </a:r>
            <a:r>
              <a:rPr lang="en-US" baseline="0" dirty="0" smtClean="0"/>
              <a:t> of a epigenetically primed Arabidopsis plants exhibited resistance to biotic stress (bacteria).</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38C5CD8-7C31-7F45-9F90-0CFB6B5E3ADE}" type="slidenum">
              <a:rPr lang="en-US" smtClean="0"/>
              <a:t>19</a:t>
            </a:fld>
            <a:endParaRPr lang="en-US"/>
          </a:p>
        </p:txBody>
      </p:sp>
    </p:spTree>
    <p:extLst>
      <p:ext uri="{BB962C8B-B14F-4D97-AF65-F5344CB8AC3E}">
        <p14:creationId xmlns:p14="http://schemas.microsoft.com/office/powerpoint/2010/main" val="143391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I’ll be presenting results from</a:t>
            </a:r>
            <a:r>
              <a:rPr lang="en-US" baseline="0" dirty="0" smtClean="0"/>
              <a:t> characterizing DNA methylation in oysters and examining degree of heritability of these marks.</a:t>
            </a:r>
          </a:p>
          <a:p>
            <a:r>
              <a:rPr lang="en-US" baseline="0" dirty="0" smtClean="0"/>
              <a:t>But before I talk about results, I’d like to present some background information on DNA methylation</a:t>
            </a:r>
            <a:endParaRPr lang="en-US" dirty="0"/>
          </a:p>
        </p:txBody>
      </p:sp>
      <p:sp>
        <p:nvSpPr>
          <p:cNvPr id="4" name="Slide Number Placeholder 3"/>
          <p:cNvSpPr>
            <a:spLocks noGrp="1"/>
          </p:cNvSpPr>
          <p:nvPr>
            <p:ph type="sldNum" sz="quarter" idx="10"/>
          </p:nvPr>
        </p:nvSpPr>
        <p:spPr/>
        <p:txBody>
          <a:bodyPr/>
          <a:lstStyle/>
          <a:p>
            <a:fld id="{D38C5CD8-7C31-7F45-9F90-0CFB6B5E3ADE}" type="slidenum">
              <a:rPr lang="en-US" smtClean="0"/>
              <a:t>2</a:t>
            </a:fld>
            <a:endParaRPr lang="en-US"/>
          </a:p>
        </p:txBody>
      </p:sp>
    </p:spTree>
    <p:extLst>
      <p:ext uri="{BB962C8B-B14F-4D97-AF65-F5344CB8AC3E}">
        <p14:creationId xmlns:p14="http://schemas.microsoft.com/office/powerpoint/2010/main" val="69201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future investigations </a:t>
            </a:r>
            <a:r>
              <a:rPr lang="en-US" baseline="0" dirty="0" smtClean="0"/>
              <a:t>confirm </a:t>
            </a:r>
            <a:r>
              <a:rPr lang="en-US" baseline="0" dirty="0" smtClean="0"/>
              <a:t>that DNA methylation is potentially heritable, can be affected by the environment, and </a:t>
            </a:r>
            <a:r>
              <a:rPr lang="en-US" baseline="0" dirty="0" smtClean="0"/>
              <a:t>if epigenetic variation is </a:t>
            </a:r>
            <a:r>
              <a:rPr lang="en-US" baseline="0" dirty="0" smtClean="0"/>
              <a:t>different from genetic </a:t>
            </a:r>
            <a:r>
              <a:rPr lang="en-US" baseline="0" dirty="0" smtClean="0"/>
              <a:t>variation, </a:t>
            </a:r>
            <a:r>
              <a:rPr lang="en-US" baseline="0" dirty="0" smtClean="0"/>
              <a:t>then t</a:t>
            </a:r>
            <a:r>
              <a:rPr lang="en-US" dirty="0" smtClean="0"/>
              <a:t>his</a:t>
            </a:r>
            <a:r>
              <a:rPr lang="en-US" baseline="0" dirty="0" smtClean="0"/>
              <a:t> research has significant implications for oyster breeding programs in aquaculture.</a:t>
            </a:r>
          </a:p>
          <a:p>
            <a:r>
              <a:rPr lang="en-US" dirty="0" smtClean="0"/>
              <a:t>-For example, a better</a:t>
            </a:r>
            <a:r>
              <a:rPr lang="en-US" baseline="0" dirty="0" smtClean="0"/>
              <a:t> </a:t>
            </a:r>
            <a:r>
              <a:rPr lang="en-US" baseline="0" dirty="0" smtClean="0"/>
              <a:t>understanding of DNA methylation may allow greater control in predicting and manipulating gene expression in oysters.</a:t>
            </a:r>
          </a:p>
          <a:p>
            <a:pPr marL="0" indent="0">
              <a:buFontTx/>
              <a:buNone/>
            </a:pPr>
            <a:r>
              <a:rPr lang="en-US" baseline="0" dirty="0" smtClean="0"/>
              <a:t>-If epigenetics and genetics are two separate mechanisms, it’s important to understand the influences of both, which could contribute to improved culture and performance in oysters.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38C5CD8-7C31-7F45-9F90-0CFB6B5E3ADE}" type="slidenum">
              <a:rPr lang="en-US" smtClean="0"/>
              <a:t>20</a:t>
            </a:fld>
            <a:endParaRPr lang="en-US"/>
          </a:p>
        </p:txBody>
      </p:sp>
    </p:spTree>
    <p:extLst>
      <p:ext uri="{BB962C8B-B14F-4D97-AF65-F5344CB8AC3E}">
        <p14:creationId xmlns:p14="http://schemas.microsoft.com/office/powerpoint/2010/main" val="397729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prefix “</a:t>
            </a:r>
            <a:r>
              <a:rPr lang="en-US" baseline="0" dirty="0" err="1" smtClean="0"/>
              <a:t>Epi</a:t>
            </a:r>
            <a:r>
              <a:rPr lang="en-US" baseline="0" dirty="0" smtClean="0"/>
              <a:t>” means at or upon. Therefore,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Epigenetics</a:t>
            </a:r>
            <a:r>
              <a:rPr lang="en-US" baseline="0" dirty="0" smtClean="0"/>
              <a:t> </a:t>
            </a:r>
            <a:r>
              <a:rPr lang="en-US" baseline="0" dirty="0" smtClean="0"/>
              <a:t>describes </a:t>
            </a:r>
            <a:r>
              <a:rPr lang="en-US" dirty="0" smtClean="0"/>
              <a:t>DNA </a:t>
            </a:r>
            <a:r>
              <a:rPr lang="en-US" dirty="0" smtClean="0"/>
              <a:t>modifications that change gene expression without altering</a:t>
            </a:r>
            <a:r>
              <a:rPr lang="en-US" baseline="0" dirty="0" smtClean="0"/>
              <a:t> the underlying nucleotide sequence.  Examples of such modifications are DNA methylation and histone modifications.  Both of these serve to regulate gene expression without altering the underlying DNA sequence.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38C5CD8-7C31-7F45-9F90-0CFB6B5E3ADE}" type="slidenum">
              <a:rPr lang="en-US" smtClean="0"/>
              <a:t>3</a:t>
            </a:fld>
            <a:endParaRPr lang="en-US"/>
          </a:p>
        </p:txBody>
      </p:sp>
    </p:spTree>
    <p:extLst>
      <p:ext uri="{BB962C8B-B14F-4D97-AF65-F5344CB8AC3E}">
        <p14:creationId xmlns:p14="http://schemas.microsoft.com/office/powerpoint/2010/main" val="3799258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a:t>
            </a:r>
            <a:r>
              <a:rPr lang="en-US" dirty="0" smtClean="0"/>
              <a:t>ost well</a:t>
            </a:r>
            <a:r>
              <a:rPr lang="en-US" baseline="0" dirty="0" smtClean="0"/>
              <a:t> understood epigenetic mechanisms is DNA methylation.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DNA methylation</a:t>
            </a:r>
            <a:r>
              <a:rPr lang="en-US" baseline="0" dirty="0" smtClean="0"/>
              <a:t> involves the addition of a methyl group to cytosine nucleotide- DNA methylation usually occurs in a </a:t>
            </a:r>
            <a:r>
              <a:rPr lang="en-US" baseline="0" dirty="0" err="1" smtClean="0"/>
              <a:t>CpG</a:t>
            </a:r>
            <a:r>
              <a:rPr lang="en-US" baseline="0" dirty="0" smtClean="0"/>
              <a:t> dinucleotide context.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38C5CD8-7C31-7F45-9F90-0CFB6B5E3ADE}" type="slidenum">
              <a:rPr lang="en-US" smtClean="0"/>
              <a:t>4</a:t>
            </a:fld>
            <a:endParaRPr lang="en-US"/>
          </a:p>
        </p:txBody>
      </p:sp>
    </p:spTree>
    <p:extLst>
      <p:ext uri="{BB962C8B-B14F-4D97-AF65-F5344CB8AC3E}">
        <p14:creationId xmlns:p14="http://schemas.microsoft.com/office/powerpoint/2010/main" val="161600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Most of what is known about </a:t>
            </a:r>
            <a:r>
              <a:rPr lang="en-US" baseline="0" dirty="0" err="1" smtClean="0"/>
              <a:t>methy</a:t>
            </a:r>
            <a:r>
              <a:rPr lang="en-US" baseline="0" dirty="0" smtClean="0"/>
              <a:t> is from research on mammals and plants, less in invertebrates.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we see dramatic affects of methylation on mammals, and in mice it h</a:t>
            </a:r>
            <a:r>
              <a:rPr lang="en-US" dirty="0" smtClean="0"/>
              <a:t>as been shown that the diet can modify traits</a:t>
            </a:r>
            <a:r>
              <a:rPr lang="en-US" baseline="0" dirty="0" smtClean="0"/>
              <a:t> by affecting DNA methylation.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-Visual example of this can be seen in the agouti mice. These are two female mice that are genetically identical but have different DNA </a:t>
            </a:r>
            <a:r>
              <a:rPr lang="en-US" baseline="0" dirty="0" err="1" smtClean="0"/>
              <a:t>methy</a:t>
            </a:r>
            <a:r>
              <a:rPr lang="en-US" baseline="0" dirty="0" smtClean="0"/>
              <a:t> patterns giving rise to these 2 very different phenotypes.</a:t>
            </a:r>
          </a:p>
        </p:txBody>
      </p:sp>
      <p:sp>
        <p:nvSpPr>
          <p:cNvPr id="4" name="Slide Number Placeholder 3"/>
          <p:cNvSpPr>
            <a:spLocks noGrp="1"/>
          </p:cNvSpPr>
          <p:nvPr>
            <p:ph type="sldNum" sz="quarter" idx="10"/>
          </p:nvPr>
        </p:nvSpPr>
        <p:spPr/>
        <p:txBody>
          <a:bodyPr/>
          <a:lstStyle/>
          <a:p>
            <a:fld id="{D38C5CD8-7C31-7F45-9F90-0CFB6B5E3ADE}" type="slidenum">
              <a:rPr lang="en-US" smtClean="0"/>
              <a:t>5</a:t>
            </a:fld>
            <a:endParaRPr lang="en-US"/>
          </a:p>
        </p:txBody>
      </p:sp>
    </p:spTree>
    <p:extLst>
      <p:ext uri="{BB962C8B-B14F-4D97-AF65-F5344CB8AC3E}">
        <p14:creationId xmlns:p14="http://schemas.microsoft.com/office/powerpoint/2010/main" val="72324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From the limited studies done on invertebrates, research has shown that DNA methylation has important regulatory functions in organisms such as honey bees.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Specifically, in honey bee colonies there are both workers and queen bees that are genetically identical, but being fed a diet of the substance royal jelly will influence the epigenetic status of the bees cells. Those fed royal jelly will become queen bees, while the rest will develop into worker bees.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As a result, there are two different outputs- fertile queens and non-reproductive workers generated from the same genome.</a:t>
            </a:r>
          </a:p>
        </p:txBody>
      </p:sp>
      <p:sp>
        <p:nvSpPr>
          <p:cNvPr id="4" name="Slide Number Placeholder 3"/>
          <p:cNvSpPr>
            <a:spLocks noGrp="1"/>
          </p:cNvSpPr>
          <p:nvPr>
            <p:ph type="sldNum" sz="quarter" idx="10"/>
          </p:nvPr>
        </p:nvSpPr>
        <p:spPr/>
        <p:txBody>
          <a:bodyPr/>
          <a:lstStyle/>
          <a:p>
            <a:fld id="{D38C5CD8-7C31-7F45-9F90-0CFB6B5E3ADE}" type="slidenum">
              <a:rPr lang="en-US" smtClean="0"/>
              <a:t>6</a:t>
            </a:fld>
            <a:endParaRPr lang="en-US"/>
          </a:p>
        </p:txBody>
      </p:sp>
    </p:spTree>
    <p:extLst>
      <p:ext uri="{BB962C8B-B14F-4D97-AF65-F5344CB8AC3E}">
        <p14:creationId xmlns:p14="http://schemas.microsoft.com/office/powerpoint/2010/main" val="342708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There’s also a wide range of DNA methylation patterns: from global methylation in vertebrate species (70-80% methylation), to limited or no methylation in model invertebrate species (Drosophila and C </a:t>
            </a:r>
            <a:r>
              <a:rPr lang="en-US" baseline="0" dirty="0" err="1" smtClean="0"/>
              <a:t>elegans</a:t>
            </a:r>
            <a:r>
              <a:rPr lang="en-US" baseline="0" dirty="0" smtClean="0"/>
              <a:t>). Invertebrates such as oysters contain mosaic pattern (heavily methylated areas dispersed within domains that are methylation free).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Illustrates the diversity of DNA methylation patterns and highlights gaps in understanding the evolutionary and functional significance.</a:t>
            </a:r>
          </a:p>
          <a:p>
            <a:endParaRPr lang="en-US" dirty="0"/>
          </a:p>
        </p:txBody>
      </p:sp>
      <p:sp>
        <p:nvSpPr>
          <p:cNvPr id="4" name="Slide Number Placeholder 3"/>
          <p:cNvSpPr>
            <a:spLocks noGrp="1"/>
          </p:cNvSpPr>
          <p:nvPr>
            <p:ph type="sldNum" sz="quarter" idx="10"/>
          </p:nvPr>
        </p:nvSpPr>
        <p:spPr/>
        <p:txBody>
          <a:bodyPr/>
          <a:lstStyle/>
          <a:p>
            <a:fld id="{D38C5CD8-7C31-7F45-9F90-0CFB6B5E3ADE}" type="slidenum">
              <a:rPr lang="en-US" smtClean="0"/>
              <a:t>7</a:t>
            </a:fld>
            <a:endParaRPr lang="en-US"/>
          </a:p>
        </p:txBody>
      </p:sp>
    </p:spTree>
    <p:extLst>
      <p:ext uri="{BB962C8B-B14F-4D97-AF65-F5344CB8AC3E}">
        <p14:creationId xmlns:p14="http://schemas.microsoft.com/office/powerpoint/2010/main" val="1695101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-Oysters are important fishery and aquaculture species, models for studying adaptation of aquatic species to climate change</a:t>
            </a:r>
          </a:p>
          <a:p>
            <a:r>
              <a:rPr lang="en-US" baseline="0" dirty="0" smtClean="0"/>
              <a:t>-Availability of genomic resources (genome)</a:t>
            </a:r>
          </a:p>
          <a:p>
            <a:r>
              <a:rPr lang="en-US" baseline="0" dirty="0" smtClean="0"/>
              <a:t>-As sessile marine animals, oysters must cope with and adapt to extreme environmental conditions associated with the intertidal zone.  Oysters are exposed to constant fluctuations in temperature and salinity, and must therefore implement mechanisms to cope with these stressors, and epigenetic mechanisms such as DNA methylation may explain how these organisms are able to adapt.</a:t>
            </a:r>
          </a:p>
          <a:p>
            <a:endParaRPr lang="en-US" baseline="0" dirty="0" smtClean="0"/>
          </a:p>
          <a:p>
            <a:r>
              <a:rPr lang="en-US" baseline="0" dirty="0" smtClean="0"/>
              <a:t>Goals of our research is to use the Pacific oyster as a model organism to characterize DNA meth patterns and understand the functional role of methylation.</a:t>
            </a:r>
          </a:p>
          <a:p>
            <a:endParaRPr lang="en-US" dirty="0"/>
          </a:p>
        </p:txBody>
      </p:sp>
      <p:sp>
        <p:nvSpPr>
          <p:cNvPr id="4" name="Slide Number Placeholder 3"/>
          <p:cNvSpPr>
            <a:spLocks noGrp="1"/>
          </p:cNvSpPr>
          <p:nvPr>
            <p:ph type="sldNum" sz="quarter" idx="10"/>
          </p:nvPr>
        </p:nvSpPr>
        <p:spPr/>
        <p:txBody>
          <a:bodyPr/>
          <a:lstStyle/>
          <a:p>
            <a:fld id="{D38C5CD8-7C31-7F45-9F90-0CFB6B5E3ADE}" type="slidenum">
              <a:rPr lang="en-US" smtClean="0"/>
              <a:t>8</a:t>
            </a:fld>
            <a:endParaRPr lang="en-US"/>
          </a:p>
        </p:txBody>
      </p:sp>
    </p:spTree>
    <p:extLst>
      <p:ext uri="{BB962C8B-B14F-4D97-AF65-F5344CB8AC3E}">
        <p14:creationId xmlns:p14="http://schemas.microsoft.com/office/powerpoint/2010/main" val="140649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is some background data from o</a:t>
            </a:r>
            <a:r>
              <a:rPr lang="en-US" dirty="0" smtClean="0"/>
              <a:t>ur research.</a:t>
            </a:r>
            <a:r>
              <a:rPr lang="en-US" baseline="0" dirty="0" smtClean="0"/>
              <a:t> We have characterized </a:t>
            </a:r>
            <a:r>
              <a:rPr lang="en-US" baseline="0" dirty="0" smtClean="0"/>
              <a:t>DNA methylation on a genome-wide level in oyster male gamete cells (a single cell type)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-Found </a:t>
            </a:r>
            <a:r>
              <a:rPr lang="en-US" baseline="0" dirty="0" smtClean="0"/>
              <a:t>Mosaic methylation </a:t>
            </a:r>
            <a:r>
              <a:rPr lang="en-US" baseline="0" dirty="0" smtClean="0"/>
              <a:t>patterns which can be depicted in this figure which is showing the distribution of methylated </a:t>
            </a:r>
            <a:r>
              <a:rPr lang="en-US" baseline="0" dirty="0" err="1" smtClean="0"/>
              <a:t>cytosines</a:t>
            </a:r>
            <a:r>
              <a:rPr lang="en-US" baseline="0" dirty="0" smtClean="0"/>
              <a:t> in the oyster genome. There are heavily methylated areas dispersed within domains that are methylation free. Bars on the bottom depict the location of genes bodies.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-Overall </a:t>
            </a:r>
            <a:r>
              <a:rPr lang="en-US" baseline="0" dirty="0" smtClean="0"/>
              <a:t>15% genome methylation: comparable to other </a:t>
            </a:r>
            <a:r>
              <a:rPr lang="en-US" baseline="0" dirty="0" smtClean="0"/>
              <a:t>inverts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-Oyster mitochondrial genome did not have DNA methylation</a:t>
            </a:r>
            <a:endParaRPr lang="en-US" baseline="0" dirty="0" smtClean="0"/>
          </a:p>
          <a:p>
            <a:r>
              <a:rPr lang="en-US" baseline="0" dirty="0" smtClean="0"/>
              <a:t>-Examine relationship between DNA meth and transcript expression in male gamete cells</a:t>
            </a:r>
          </a:p>
          <a:p>
            <a:r>
              <a:rPr lang="en-US" baseline="0" dirty="0" smtClean="0"/>
              <a:t>-Positive association between methylation status and gene expression, suggesting DNA methylation is involved in gene regulatory activity.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38C5CD8-7C31-7F45-9F90-0CFB6B5E3ADE}" type="slidenum">
              <a:rPr lang="en-US" smtClean="0"/>
              <a:t>9</a:t>
            </a:fld>
            <a:endParaRPr lang="en-US"/>
          </a:p>
        </p:txBody>
      </p:sp>
    </p:spTree>
    <p:extLst>
      <p:ext uri="{BB962C8B-B14F-4D97-AF65-F5344CB8AC3E}">
        <p14:creationId xmlns:p14="http://schemas.microsoft.com/office/powerpoint/2010/main" val="359507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lgn="ctr" eaLnBrk="1" latinLnBrk="0" hangingPunct="1"/>
            <a:fld id="{23A271A1-F6D6-438B-A432-4747EE7ECD40}" type="datetimeFigureOut">
              <a:rPr lang="en-US" smtClean="0"/>
              <a:pPr algn="ctr" eaLnBrk="1" latinLnBrk="0" hangingPunct="1"/>
              <a:t>9/22/14</a:t>
            </a:fld>
            <a:endParaRPr lang="en-US" sz="2000" dirty="0">
              <a:solidFill>
                <a:srgbClr val="FFFFFF"/>
              </a:solidFill>
            </a:endParaRPr>
          </a:p>
        </p:txBody>
      </p:sp>
      <p:sp>
        <p:nvSpPr>
          <p:cNvPr id="8" name="Slide Number Placeholder 7"/>
          <p:cNvSpPr>
            <a:spLocks noGrp="1"/>
          </p:cNvSpPr>
          <p:nvPr>
            <p:ph type="sldNum" sz="quarter" idx="11"/>
          </p:nvPr>
        </p:nvSpPr>
        <p:spPr/>
        <p:txBody>
          <a:bodyPr/>
          <a:lstStyle/>
          <a:p>
            <a:fld id="{CE8079A4-7AA8-4A4F-87E2-7781EC5097DD}" type="slidenum">
              <a:rPr lang="en-US" smtClean="0"/>
              <a:pPr/>
              <a:t>‹#›</a:t>
            </a:fld>
            <a:endParaRPr lang="en-US"/>
          </a:p>
        </p:txBody>
      </p:sp>
      <p:sp>
        <p:nvSpPr>
          <p:cNvPr id="9" name="Footer Placeholder 8"/>
          <p:cNvSpPr>
            <a:spLocks noGrp="1"/>
          </p:cNvSpPr>
          <p:nvPr>
            <p:ph type="ftr" sz="quarter" idx="12"/>
          </p:nvPr>
        </p:nvSpPr>
        <p:spPr/>
        <p:txBody>
          <a:bodyPr/>
          <a:lstStyle/>
          <a:p>
            <a:pPr algn="r" eaLnBrk="1" latinLnBrk="0" hangingPunct="1"/>
            <a:endParaRPr kumimoji="0"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9/22/14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9/22/14</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9/22/14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9/22/14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9/22/14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9/22/14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9/22/14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9/22/14</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9/22/14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9/22/14</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800"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eaLnBrk="1" latinLnBrk="0" hangingPunct="1"/>
            <a:fld id="{23A271A1-F6D6-438B-A432-4747EE7ECD40}" type="datetimeFigureOut">
              <a:rPr lang="en-US" smtClean="0"/>
              <a:pPr eaLnBrk="1" latinLnBrk="0" hangingPunct="1"/>
              <a:t>9/22/14</a:t>
            </a:fld>
            <a:endParaRPr lang="en-US" sz="1400" dirty="0">
              <a:solidFill>
                <a:schemeClr val="tx2"/>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lgn="r" eaLnBrk="1" latinLnBrk="0" hangingPunct="1"/>
            <a:endParaRPr kumimoji="0" lang="en-US" sz="1400" dirty="0">
              <a:solidFill>
                <a:schemeClr val="tx2"/>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3.jp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8.jpg"/><Relationship Id="rId8" Type="http://schemas.openxmlformats.org/officeDocument/2006/relationships/image" Target="../media/image16.jpg"/><Relationship Id="rId9"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7524"/>
            <a:ext cx="7772400" cy="4267200"/>
          </a:xfrm>
        </p:spPr>
        <p:txBody>
          <a:bodyPr/>
          <a:lstStyle/>
          <a:p>
            <a:r>
              <a:rPr lang="en-US" sz="3200" dirty="0" smtClean="0"/>
              <a:t>Evidence for lineage-specific DNA methylation patterns in the Pacific oyster</a:t>
            </a:r>
            <a:endParaRPr lang="en-US" sz="3200" dirty="0"/>
          </a:p>
        </p:txBody>
      </p:sp>
      <p:sp>
        <p:nvSpPr>
          <p:cNvPr id="3" name="Subtitle 2"/>
          <p:cNvSpPr>
            <a:spLocks noGrp="1"/>
          </p:cNvSpPr>
          <p:nvPr>
            <p:ph type="subTitle" idx="1"/>
          </p:nvPr>
        </p:nvSpPr>
        <p:spPr>
          <a:xfrm>
            <a:off x="1371600" y="3825875"/>
            <a:ext cx="6400800" cy="1219200"/>
          </a:xfrm>
        </p:spPr>
        <p:txBody>
          <a:bodyPr>
            <a:normAutofit fontScale="77500" lnSpcReduction="20000"/>
          </a:bodyPr>
          <a:lstStyle/>
          <a:p>
            <a:r>
              <a:rPr lang="en-US" dirty="0" smtClean="0"/>
              <a:t>Claire Olson</a:t>
            </a:r>
          </a:p>
          <a:p>
            <a:r>
              <a:rPr lang="en-US" dirty="0" smtClean="0"/>
              <a:t>Steven Roberts</a:t>
            </a:r>
          </a:p>
          <a:p>
            <a:r>
              <a:rPr lang="en-US" dirty="0" smtClean="0">
                <a:solidFill>
                  <a:schemeClr val="accent2"/>
                </a:solidFill>
              </a:rPr>
              <a:t>University of Washington</a:t>
            </a:r>
          </a:p>
          <a:p>
            <a:r>
              <a:rPr lang="en-US" dirty="0" smtClean="0">
                <a:solidFill>
                  <a:schemeClr val="accent2"/>
                </a:solidFill>
              </a:rPr>
              <a:t>School of Aquatic and Fishery Sciences</a:t>
            </a:r>
            <a:endParaRPr lang="en-US" dirty="0">
              <a:solidFill>
                <a:schemeClr val="accent2"/>
              </a:solidFill>
            </a:endParaRPr>
          </a:p>
        </p:txBody>
      </p:sp>
      <p:sp>
        <p:nvSpPr>
          <p:cNvPr id="4" name="Subtitle 2"/>
          <p:cNvSpPr txBox="1">
            <a:spLocks/>
          </p:cNvSpPr>
          <p:nvPr/>
        </p:nvSpPr>
        <p:spPr>
          <a:xfrm>
            <a:off x="2660650" y="5353050"/>
            <a:ext cx="6400800" cy="12192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algn="r"/>
            <a:r>
              <a:rPr lang="en-US" dirty="0" smtClean="0">
                <a:solidFill>
                  <a:srgbClr val="660066"/>
                </a:solidFill>
              </a:rPr>
              <a:t>PCSGA</a:t>
            </a:r>
          </a:p>
          <a:p>
            <a:pPr algn="r"/>
            <a:r>
              <a:rPr lang="en-US" dirty="0" smtClean="0">
                <a:solidFill>
                  <a:srgbClr val="660066"/>
                </a:solidFill>
              </a:rPr>
              <a:t>Vancouver, WA</a:t>
            </a:r>
          </a:p>
          <a:p>
            <a:pPr algn="r"/>
            <a:r>
              <a:rPr lang="en-US" dirty="0" smtClean="0">
                <a:solidFill>
                  <a:srgbClr val="660066"/>
                </a:solidFill>
              </a:rPr>
              <a:t>September 2014</a:t>
            </a:r>
          </a:p>
          <a:p>
            <a:pPr algn="r"/>
            <a:endParaRPr lang="en-US" dirty="0">
              <a:solidFill>
                <a:schemeClr val="accent2"/>
              </a:solidFill>
            </a:endParaRPr>
          </a:p>
        </p:txBody>
      </p:sp>
    </p:spTree>
    <p:extLst>
      <p:ext uri="{BB962C8B-B14F-4D97-AF65-F5344CB8AC3E}">
        <p14:creationId xmlns:p14="http://schemas.microsoft.com/office/powerpoint/2010/main" val="38513754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9081" y="963588"/>
            <a:ext cx="8229600" cy="4525963"/>
          </a:xfrm>
        </p:spPr>
        <p:txBody>
          <a:bodyPr>
            <a:normAutofit/>
          </a:bodyPr>
          <a:lstStyle/>
          <a:p>
            <a:pPr marL="0" indent="0">
              <a:buNone/>
            </a:pPr>
            <a:r>
              <a:rPr lang="en-US" sz="4400" b="1" dirty="0" smtClean="0">
                <a:solidFill>
                  <a:schemeClr val="tx1"/>
                </a:solidFill>
              </a:rPr>
              <a:t>To what degree are DNA methylation patterns:</a:t>
            </a:r>
            <a:endParaRPr lang="en-US" sz="4400" b="1" dirty="0">
              <a:solidFill>
                <a:schemeClr val="tx1"/>
              </a:solidFill>
            </a:endParaRPr>
          </a:p>
        </p:txBody>
      </p:sp>
      <p:sp>
        <p:nvSpPr>
          <p:cNvPr id="4" name="Right Arrow 3"/>
          <p:cNvSpPr/>
          <p:nvPr/>
        </p:nvSpPr>
        <p:spPr>
          <a:xfrm>
            <a:off x="1265636" y="2950466"/>
            <a:ext cx="650875" cy="142875"/>
          </a:xfrm>
          <a:prstGeom prst="rightArrow">
            <a:avLst/>
          </a:prstGeom>
          <a:solidFill>
            <a:schemeClr val="tx2"/>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7" name="Right Arrow 6"/>
          <p:cNvSpPr/>
          <p:nvPr/>
        </p:nvSpPr>
        <p:spPr>
          <a:xfrm>
            <a:off x="1265636" y="4569701"/>
            <a:ext cx="650875" cy="142875"/>
          </a:xfrm>
          <a:prstGeom prst="rightArrow">
            <a:avLst/>
          </a:prstGeom>
          <a:solidFill>
            <a:schemeClr val="tx2"/>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chemeClr val="tx1"/>
              </a:solidFill>
            </a:endParaRPr>
          </a:p>
        </p:txBody>
      </p:sp>
      <p:sp>
        <p:nvSpPr>
          <p:cNvPr id="9" name="Content Placeholder 2"/>
          <p:cNvSpPr txBox="1">
            <a:spLocks/>
          </p:cNvSpPr>
          <p:nvPr/>
        </p:nvSpPr>
        <p:spPr>
          <a:xfrm>
            <a:off x="1916511" y="262421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4400" dirty="0" smtClean="0">
                <a:solidFill>
                  <a:schemeClr val="tx1"/>
                </a:solidFill>
              </a:rPr>
              <a:t>Heritable?</a:t>
            </a:r>
          </a:p>
          <a:p>
            <a:pPr marL="0" indent="0">
              <a:buNone/>
            </a:pPr>
            <a:endParaRPr lang="en-US" sz="4400" dirty="0">
              <a:solidFill>
                <a:schemeClr val="tx1"/>
              </a:solidFill>
            </a:endParaRPr>
          </a:p>
          <a:p>
            <a:pPr marL="0" indent="0">
              <a:buNone/>
            </a:pPr>
            <a:r>
              <a:rPr lang="en-US" sz="4400" dirty="0" smtClean="0">
                <a:solidFill>
                  <a:schemeClr val="tx1"/>
                </a:solidFill>
              </a:rPr>
              <a:t>Variable between individuals?</a:t>
            </a:r>
            <a:endParaRPr lang="en-US" sz="4400" dirty="0">
              <a:solidFill>
                <a:schemeClr val="tx1"/>
              </a:solidFill>
            </a:endParaRPr>
          </a:p>
        </p:txBody>
      </p:sp>
    </p:spTree>
    <p:extLst>
      <p:ext uri="{BB962C8B-B14F-4D97-AF65-F5344CB8AC3E}">
        <p14:creationId xmlns:p14="http://schemas.microsoft.com/office/powerpoint/2010/main" val="309152011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pic>
        <p:nvPicPr>
          <p:cNvPr id="4" name="Picture 3" descr="File_Crassostrea_gigas_p1040848.jpg_-_Wikipedia__the_free_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 y="1837267"/>
            <a:ext cx="1595004" cy="1072675"/>
          </a:xfrm>
          <a:prstGeom prst="rect">
            <a:avLst/>
          </a:prstGeom>
        </p:spPr>
      </p:pic>
      <p:pic>
        <p:nvPicPr>
          <p:cNvPr id="5" name="Picture 4" descr="File_Crassostrea_gigas_p1040848.jpg_-_Wikipedia__the_free_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6644" y="2689488"/>
            <a:ext cx="1595004" cy="1072675"/>
          </a:xfrm>
          <a:prstGeom prst="rect">
            <a:avLst/>
          </a:prstGeom>
        </p:spPr>
      </p:pic>
      <p:pic>
        <p:nvPicPr>
          <p:cNvPr id="6" name="Picture 5" descr="male-symbo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868" y="2247149"/>
            <a:ext cx="658360" cy="662793"/>
          </a:xfrm>
          <a:prstGeom prst="rect">
            <a:avLst/>
          </a:prstGeom>
        </p:spPr>
      </p:pic>
      <p:pic>
        <p:nvPicPr>
          <p:cNvPr id="7" name="Picture 6" descr="File_Crassostrea_gigas_p1040848.jpg_-_Wikipedia__the_free_encyclopedi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452" y="1837267"/>
            <a:ext cx="1595004" cy="1072675"/>
          </a:xfrm>
          <a:prstGeom prst="rect">
            <a:avLst/>
          </a:prstGeom>
        </p:spPr>
      </p:pic>
      <p:pic>
        <p:nvPicPr>
          <p:cNvPr id="8" name="Picture 7" descr="female_symbo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4056" y="3083617"/>
            <a:ext cx="569731" cy="969198"/>
          </a:xfrm>
          <a:prstGeom prst="rect">
            <a:avLst/>
          </a:prstGeom>
        </p:spPr>
      </p:pic>
      <p:cxnSp>
        <p:nvCxnSpPr>
          <p:cNvPr id="9" name="Straight Arrow Connector 8"/>
          <p:cNvCxnSpPr/>
          <p:nvPr/>
        </p:nvCxnSpPr>
        <p:spPr>
          <a:xfrm>
            <a:off x="1978723" y="2782553"/>
            <a:ext cx="1559904" cy="3344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3" name="Picture 12" descr="male-symbo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1672" y="2247149"/>
            <a:ext cx="658360" cy="662793"/>
          </a:xfrm>
          <a:prstGeom prst="rect">
            <a:avLst/>
          </a:prstGeom>
        </p:spPr>
      </p:pic>
      <p:sp>
        <p:nvSpPr>
          <p:cNvPr id="21" name="TextBox 20"/>
          <p:cNvSpPr txBox="1"/>
          <p:nvPr/>
        </p:nvSpPr>
        <p:spPr>
          <a:xfrm>
            <a:off x="767915" y="1489209"/>
            <a:ext cx="1339876" cy="400110"/>
          </a:xfrm>
          <a:prstGeom prst="rect">
            <a:avLst/>
          </a:prstGeom>
          <a:noFill/>
        </p:spPr>
        <p:txBody>
          <a:bodyPr wrap="square" rtlCol="0">
            <a:spAutoFit/>
          </a:bodyPr>
          <a:lstStyle/>
          <a:p>
            <a:pPr algn="ctr"/>
            <a:r>
              <a:rPr lang="en-US" sz="2000" b="1" dirty="0" smtClean="0"/>
              <a:t>Male 1</a:t>
            </a:r>
            <a:endParaRPr lang="en-US" sz="2000" b="1" dirty="0"/>
          </a:p>
        </p:txBody>
      </p:sp>
      <p:sp>
        <p:nvSpPr>
          <p:cNvPr id="22" name="TextBox 21"/>
          <p:cNvSpPr txBox="1"/>
          <p:nvPr/>
        </p:nvSpPr>
        <p:spPr>
          <a:xfrm>
            <a:off x="7314765" y="1489209"/>
            <a:ext cx="1339876" cy="400110"/>
          </a:xfrm>
          <a:prstGeom prst="rect">
            <a:avLst/>
          </a:prstGeom>
          <a:noFill/>
        </p:spPr>
        <p:txBody>
          <a:bodyPr wrap="square" rtlCol="0">
            <a:spAutoFit/>
          </a:bodyPr>
          <a:lstStyle/>
          <a:p>
            <a:pPr algn="ctr"/>
            <a:r>
              <a:rPr lang="en-US" sz="2000" b="1" dirty="0" smtClean="0"/>
              <a:t>Male 2</a:t>
            </a:r>
            <a:endParaRPr lang="en-US" sz="2000" b="1" dirty="0"/>
          </a:p>
        </p:txBody>
      </p:sp>
      <p:pic>
        <p:nvPicPr>
          <p:cNvPr id="28" name="Picture 27" descr="flip_cap_tube_-_Google_Search.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1756" y="3133326"/>
            <a:ext cx="408666" cy="811655"/>
          </a:xfrm>
          <a:prstGeom prst="rect">
            <a:avLst/>
          </a:prstGeom>
        </p:spPr>
      </p:pic>
      <p:sp>
        <p:nvSpPr>
          <p:cNvPr id="29" name="TextBox 28"/>
          <p:cNvSpPr txBox="1"/>
          <p:nvPr/>
        </p:nvSpPr>
        <p:spPr>
          <a:xfrm>
            <a:off x="590484" y="3344816"/>
            <a:ext cx="1366513" cy="400110"/>
          </a:xfrm>
          <a:prstGeom prst="rect">
            <a:avLst/>
          </a:prstGeom>
          <a:noFill/>
        </p:spPr>
        <p:txBody>
          <a:bodyPr wrap="square" rtlCol="0">
            <a:spAutoFit/>
          </a:bodyPr>
          <a:lstStyle/>
          <a:p>
            <a:pPr algn="ctr"/>
            <a:r>
              <a:rPr lang="en-US" sz="2000" b="1" dirty="0" smtClean="0"/>
              <a:t>Sperm </a:t>
            </a:r>
          </a:p>
        </p:txBody>
      </p:sp>
      <p:cxnSp>
        <p:nvCxnSpPr>
          <p:cNvPr id="30" name="Straight Arrow Connector 29"/>
          <p:cNvCxnSpPr/>
          <p:nvPr/>
        </p:nvCxnSpPr>
        <p:spPr>
          <a:xfrm>
            <a:off x="1360593" y="2919706"/>
            <a:ext cx="0" cy="5014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6" name="Picture 35" descr="flip_cap_tube_-_Google_Search.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236" y="3117003"/>
            <a:ext cx="408666" cy="811655"/>
          </a:xfrm>
          <a:prstGeom prst="rect">
            <a:avLst/>
          </a:prstGeom>
        </p:spPr>
      </p:pic>
      <p:sp>
        <p:nvSpPr>
          <p:cNvPr id="37" name="TextBox 36"/>
          <p:cNvSpPr txBox="1"/>
          <p:nvPr/>
        </p:nvSpPr>
        <p:spPr>
          <a:xfrm>
            <a:off x="7181403" y="3388294"/>
            <a:ext cx="1366513" cy="400110"/>
          </a:xfrm>
          <a:prstGeom prst="rect">
            <a:avLst/>
          </a:prstGeom>
          <a:noFill/>
        </p:spPr>
        <p:txBody>
          <a:bodyPr wrap="square" rtlCol="0">
            <a:spAutoFit/>
          </a:bodyPr>
          <a:lstStyle/>
          <a:p>
            <a:pPr algn="ctr"/>
            <a:r>
              <a:rPr lang="en-US" sz="2000" b="1" dirty="0" smtClean="0"/>
              <a:t>Sperm </a:t>
            </a:r>
          </a:p>
        </p:txBody>
      </p:sp>
      <p:cxnSp>
        <p:nvCxnSpPr>
          <p:cNvPr id="38" name="Straight Arrow Connector 37"/>
          <p:cNvCxnSpPr/>
          <p:nvPr/>
        </p:nvCxnSpPr>
        <p:spPr>
          <a:xfrm>
            <a:off x="7951512" y="2963184"/>
            <a:ext cx="0" cy="5014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H="1">
            <a:off x="5594036" y="2605166"/>
            <a:ext cx="1367822" cy="5281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333197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pic>
        <p:nvPicPr>
          <p:cNvPr id="23" name="Content Placeholder 22" descr="T1D5 10x 1.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3370" t="32506" r="27023" b="42467"/>
          <a:stretch/>
        </p:blipFill>
        <p:spPr>
          <a:xfrm>
            <a:off x="6252097" y="5136262"/>
            <a:ext cx="2799509" cy="1326752"/>
          </a:xfrm>
        </p:spPr>
      </p:pic>
      <p:pic>
        <p:nvPicPr>
          <p:cNvPr id="4" name="Picture 3" descr="File_Crassostrea_gigas_p1040848.jpg_-_Wikipedia__the_free_encycloped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 y="1837267"/>
            <a:ext cx="1595004" cy="1072675"/>
          </a:xfrm>
          <a:prstGeom prst="rect">
            <a:avLst/>
          </a:prstGeom>
        </p:spPr>
      </p:pic>
      <p:pic>
        <p:nvPicPr>
          <p:cNvPr id="5" name="Picture 4" descr="File_Crassostrea_gigas_p1040848.jpg_-_Wikipedia__the_free_encycloped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6644" y="2689488"/>
            <a:ext cx="1595004" cy="1072675"/>
          </a:xfrm>
          <a:prstGeom prst="rect">
            <a:avLst/>
          </a:prstGeom>
        </p:spPr>
      </p:pic>
      <p:pic>
        <p:nvPicPr>
          <p:cNvPr id="6" name="Picture 5" descr="male-symbo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868" y="2247149"/>
            <a:ext cx="658360" cy="662793"/>
          </a:xfrm>
          <a:prstGeom prst="rect">
            <a:avLst/>
          </a:prstGeom>
        </p:spPr>
      </p:pic>
      <p:pic>
        <p:nvPicPr>
          <p:cNvPr id="7" name="Picture 6" descr="File_Crassostrea_gigas_p1040848.jpg_-_Wikipedia__the_free_encycloped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452" y="1837267"/>
            <a:ext cx="1595004" cy="1072675"/>
          </a:xfrm>
          <a:prstGeom prst="rect">
            <a:avLst/>
          </a:prstGeom>
        </p:spPr>
      </p:pic>
      <p:pic>
        <p:nvPicPr>
          <p:cNvPr id="8" name="Picture 7" descr="female_symbo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54056" y="3083617"/>
            <a:ext cx="569731" cy="969198"/>
          </a:xfrm>
          <a:prstGeom prst="rect">
            <a:avLst/>
          </a:prstGeom>
        </p:spPr>
      </p:pic>
      <p:cxnSp>
        <p:nvCxnSpPr>
          <p:cNvPr id="9" name="Straight Arrow Connector 8"/>
          <p:cNvCxnSpPr/>
          <p:nvPr/>
        </p:nvCxnSpPr>
        <p:spPr>
          <a:xfrm>
            <a:off x="1978723" y="2782553"/>
            <a:ext cx="1559904" cy="3344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13" name="Picture 12" descr="male-symbol.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1672" y="2247149"/>
            <a:ext cx="658360" cy="662793"/>
          </a:xfrm>
          <a:prstGeom prst="rect">
            <a:avLst/>
          </a:prstGeom>
        </p:spPr>
      </p:pic>
      <p:sp>
        <p:nvSpPr>
          <p:cNvPr id="15" name="TextBox 14"/>
          <p:cNvSpPr txBox="1"/>
          <p:nvPr/>
        </p:nvSpPr>
        <p:spPr>
          <a:xfrm>
            <a:off x="4034077" y="4598071"/>
            <a:ext cx="1339876" cy="400110"/>
          </a:xfrm>
          <a:prstGeom prst="rect">
            <a:avLst/>
          </a:prstGeom>
          <a:noFill/>
        </p:spPr>
        <p:txBody>
          <a:bodyPr wrap="square" rtlCol="0">
            <a:spAutoFit/>
          </a:bodyPr>
          <a:lstStyle/>
          <a:p>
            <a:pPr algn="ctr"/>
            <a:r>
              <a:rPr lang="en-US" sz="2000" b="1" dirty="0" smtClean="0"/>
              <a:t>72hpf</a:t>
            </a:r>
            <a:endParaRPr lang="en-US" sz="2000" b="1" dirty="0"/>
          </a:p>
        </p:txBody>
      </p:sp>
      <p:sp>
        <p:nvSpPr>
          <p:cNvPr id="16" name="TextBox 15"/>
          <p:cNvSpPr txBox="1"/>
          <p:nvPr/>
        </p:nvSpPr>
        <p:spPr>
          <a:xfrm>
            <a:off x="6961858" y="4764872"/>
            <a:ext cx="1339876" cy="400110"/>
          </a:xfrm>
          <a:prstGeom prst="rect">
            <a:avLst/>
          </a:prstGeom>
          <a:noFill/>
        </p:spPr>
        <p:txBody>
          <a:bodyPr wrap="square" rtlCol="0">
            <a:spAutoFit/>
          </a:bodyPr>
          <a:lstStyle/>
          <a:p>
            <a:pPr algn="ctr"/>
            <a:r>
              <a:rPr lang="en-US" sz="2000" b="1" dirty="0" smtClean="0"/>
              <a:t>120hpf</a:t>
            </a:r>
            <a:endParaRPr lang="en-US" sz="2000" b="1" dirty="0"/>
          </a:p>
        </p:txBody>
      </p:sp>
      <p:pic>
        <p:nvPicPr>
          <p:cNvPr id="17" name="Picture 16" descr="Fiberglass_Tank___Foldable_Tank_br_type___moz_____Fischer_Chemical_Limite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954" y="4738444"/>
            <a:ext cx="2501900" cy="1905000"/>
          </a:xfrm>
          <a:prstGeom prst="rect">
            <a:avLst/>
          </a:prstGeom>
        </p:spPr>
      </p:pic>
      <p:sp>
        <p:nvSpPr>
          <p:cNvPr id="18" name="TextBox 17"/>
          <p:cNvSpPr txBox="1"/>
          <p:nvPr/>
        </p:nvSpPr>
        <p:spPr>
          <a:xfrm>
            <a:off x="595153" y="5432518"/>
            <a:ext cx="1422400" cy="400110"/>
          </a:xfrm>
          <a:prstGeom prst="rect">
            <a:avLst/>
          </a:prstGeom>
          <a:noFill/>
        </p:spPr>
        <p:txBody>
          <a:bodyPr wrap="square" rtlCol="0">
            <a:spAutoFit/>
          </a:bodyPr>
          <a:lstStyle/>
          <a:p>
            <a:pPr algn="ctr"/>
            <a:r>
              <a:rPr lang="en-US" sz="2000" b="1" dirty="0" smtClean="0"/>
              <a:t>Tank 2</a:t>
            </a:r>
            <a:endParaRPr lang="en-US" sz="2000" b="1" dirty="0"/>
          </a:p>
        </p:txBody>
      </p:sp>
      <p:sp>
        <p:nvSpPr>
          <p:cNvPr id="19" name="TextBox 18"/>
          <p:cNvSpPr txBox="1"/>
          <p:nvPr/>
        </p:nvSpPr>
        <p:spPr>
          <a:xfrm>
            <a:off x="1306353" y="4738444"/>
            <a:ext cx="1422400" cy="400110"/>
          </a:xfrm>
          <a:prstGeom prst="rect">
            <a:avLst/>
          </a:prstGeom>
          <a:noFill/>
        </p:spPr>
        <p:txBody>
          <a:bodyPr wrap="square" rtlCol="0">
            <a:spAutoFit/>
          </a:bodyPr>
          <a:lstStyle/>
          <a:p>
            <a:pPr algn="ctr"/>
            <a:r>
              <a:rPr lang="en-US" sz="2000" b="1" dirty="0" smtClean="0"/>
              <a:t>Tank 1</a:t>
            </a:r>
            <a:endParaRPr lang="en-US" sz="2000" b="1" dirty="0"/>
          </a:p>
        </p:txBody>
      </p:sp>
      <p:sp>
        <p:nvSpPr>
          <p:cNvPr id="21" name="TextBox 20"/>
          <p:cNvSpPr txBox="1"/>
          <p:nvPr/>
        </p:nvSpPr>
        <p:spPr>
          <a:xfrm>
            <a:off x="767915" y="1489209"/>
            <a:ext cx="1339876" cy="400110"/>
          </a:xfrm>
          <a:prstGeom prst="rect">
            <a:avLst/>
          </a:prstGeom>
          <a:noFill/>
        </p:spPr>
        <p:txBody>
          <a:bodyPr wrap="square" rtlCol="0">
            <a:spAutoFit/>
          </a:bodyPr>
          <a:lstStyle/>
          <a:p>
            <a:pPr algn="ctr"/>
            <a:r>
              <a:rPr lang="en-US" sz="2000" b="1" dirty="0" smtClean="0"/>
              <a:t>Male 1</a:t>
            </a:r>
            <a:endParaRPr lang="en-US" sz="2000" b="1" dirty="0"/>
          </a:p>
        </p:txBody>
      </p:sp>
      <p:sp>
        <p:nvSpPr>
          <p:cNvPr id="22" name="TextBox 21"/>
          <p:cNvSpPr txBox="1"/>
          <p:nvPr/>
        </p:nvSpPr>
        <p:spPr>
          <a:xfrm>
            <a:off x="7314765" y="1489209"/>
            <a:ext cx="1339876" cy="400110"/>
          </a:xfrm>
          <a:prstGeom prst="rect">
            <a:avLst/>
          </a:prstGeom>
          <a:noFill/>
        </p:spPr>
        <p:txBody>
          <a:bodyPr wrap="square" rtlCol="0">
            <a:spAutoFit/>
          </a:bodyPr>
          <a:lstStyle/>
          <a:p>
            <a:pPr algn="ctr"/>
            <a:r>
              <a:rPr lang="en-US" sz="2000" b="1" dirty="0" smtClean="0"/>
              <a:t>Male 2</a:t>
            </a:r>
            <a:endParaRPr lang="en-US" sz="2000" b="1" dirty="0"/>
          </a:p>
        </p:txBody>
      </p:sp>
      <p:pic>
        <p:nvPicPr>
          <p:cNvPr id="28" name="Picture 27" descr="flip_cap_tube_-_Google_Sear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1756" y="3133326"/>
            <a:ext cx="408666" cy="811655"/>
          </a:xfrm>
          <a:prstGeom prst="rect">
            <a:avLst/>
          </a:prstGeom>
        </p:spPr>
      </p:pic>
      <p:sp>
        <p:nvSpPr>
          <p:cNvPr id="29" name="TextBox 28"/>
          <p:cNvSpPr txBox="1"/>
          <p:nvPr/>
        </p:nvSpPr>
        <p:spPr>
          <a:xfrm>
            <a:off x="590484" y="3344816"/>
            <a:ext cx="1366513" cy="400110"/>
          </a:xfrm>
          <a:prstGeom prst="rect">
            <a:avLst/>
          </a:prstGeom>
          <a:noFill/>
        </p:spPr>
        <p:txBody>
          <a:bodyPr wrap="square" rtlCol="0">
            <a:spAutoFit/>
          </a:bodyPr>
          <a:lstStyle/>
          <a:p>
            <a:pPr algn="ctr"/>
            <a:r>
              <a:rPr lang="en-US" sz="2000" b="1" dirty="0" smtClean="0"/>
              <a:t>Sperm </a:t>
            </a:r>
          </a:p>
        </p:txBody>
      </p:sp>
      <p:cxnSp>
        <p:nvCxnSpPr>
          <p:cNvPr id="30" name="Straight Arrow Connector 29"/>
          <p:cNvCxnSpPr/>
          <p:nvPr/>
        </p:nvCxnSpPr>
        <p:spPr>
          <a:xfrm>
            <a:off x="1360593" y="2919706"/>
            <a:ext cx="0" cy="5014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36" name="Picture 35" descr="flip_cap_tube_-_Google_Sear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27236" y="3117003"/>
            <a:ext cx="408666" cy="811655"/>
          </a:xfrm>
          <a:prstGeom prst="rect">
            <a:avLst/>
          </a:prstGeom>
        </p:spPr>
      </p:pic>
      <p:sp>
        <p:nvSpPr>
          <p:cNvPr id="37" name="TextBox 36"/>
          <p:cNvSpPr txBox="1"/>
          <p:nvPr/>
        </p:nvSpPr>
        <p:spPr>
          <a:xfrm>
            <a:off x="7181403" y="3388294"/>
            <a:ext cx="1366513" cy="400110"/>
          </a:xfrm>
          <a:prstGeom prst="rect">
            <a:avLst/>
          </a:prstGeom>
          <a:noFill/>
        </p:spPr>
        <p:txBody>
          <a:bodyPr wrap="square" rtlCol="0">
            <a:spAutoFit/>
          </a:bodyPr>
          <a:lstStyle/>
          <a:p>
            <a:pPr algn="ctr"/>
            <a:r>
              <a:rPr lang="en-US" sz="2000" b="1" dirty="0" smtClean="0"/>
              <a:t>Sperm </a:t>
            </a:r>
          </a:p>
        </p:txBody>
      </p:sp>
      <p:cxnSp>
        <p:nvCxnSpPr>
          <p:cNvPr id="38" name="Straight Arrow Connector 37"/>
          <p:cNvCxnSpPr/>
          <p:nvPr/>
        </p:nvCxnSpPr>
        <p:spPr>
          <a:xfrm>
            <a:off x="7951512" y="2963184"/>
            <a:ext cx="0" cy="50140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flipH="1">
            <a:off x="5594036" y="2605166"/>
            <a:ext cx="1367822" cy="5281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43" name="Picture 42" descr="T4D3 10x 9.jpg"/>
          <p:cNvPicPr>
            <a:picLocks noChangeAspect="1"/>
          </p:cNvPicPr>
          <p:nvPr/>
        </p:nvPicPr>
        <p:blipFill rotWithShape="1">
          <a:blip r:embed="rId9" cstate="print">
            <a:extLst>
              <a:ext uri="{28A0092B-C50C-407E-A947-70E740481C1C}">
                <a14:useLocalDpi xmlns:a14="http://schemas.microsoft.com/office/drawing/2010/main" val="0"/>
              </a:ext>
            </a:extLst>
          </a:blip>
          <a:srcRect l="36077" t="21715" r="48951" b="51228"/>
          <a:stretch/>
        </p:blipFill>
        <p:spPr>
          <a:xfrm>
            <a:off x="4057532" y="4943584"/>
            <a:ext cx="1254116" cy="1699860"/>
          </a:xfrm>
          <a:prstGeom prst="rect">
            <a:avLst/>
          </a:prstGeom>
        </p:spPr>
      </p:pic>
      <p:cxnSp>
        <p:nvCxnSpPr>
          <p:cNvPr id="45" name="Straight Arrow Connector 44"/>
          <p:cNvCxnSpPr/>
          <p:nvPr/>
        </p:nvCxnSpPr>
        <p:spPr>
          <a:xfrm flipV="1">
            <a:off x="2801372" y="5130083"/>
            <a:ext cx="987891" cy="537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p:nvPr/>
        </p:nvCxnSpPr>
        <p:spPr>
          <a:xfrm>
            <a:off x="2728753" y="5540933"/>
            <a:ext cx="987891" cy="2916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p:nvPr/>
        </p:nvCxnSpPr>
        <p:spPr>
          <a:xfrm>
            <a:off x="2160422" y="6035070"/>
            <a:ext cx="987891"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5" name="Straight Arrow Connector 54"/>
          <p:cNvCxnSpPr/>
          <p:nvPr/>
        </p:nvCxnSpPr>
        <p:spPr>
          <a:xfrm>
            <a:off x="2160422" y="6463014"/>
            <a:ext cx="987891" cy="1804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034653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Whole genome</a:t>
            </a:r>
            <a:endParaRPr lang="en-US" dirty="0"/>
          </a:p>
        </p:txBody>
      </p:sp>
      <p:sp>
        <p:nvSpPr>
          <p:cNvPr id="17" name="Rectangle 16"/>
          <p:cNvSpPr/>
          <p:nvPr/>
        </p:nvSpPr>
        <p:spPr>
          <a:xfrm>
            <a:off x="3776133" y="2990234"/>
            <a:ext cx="186267" cy="258851"/>
          </a:xfrm>
          <a:prstGeom prst="rect">
            <a:avLst/>
          </a:prstGeom>
          <a:solidFill>
            <a:srgbClr val="F9F9F9"/>
          </a:solidFill>
          <a:ln>
            <a:solidFill>
              <a:srgbClr val="F9F9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Screenshot_9_18_14_4_46_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 y="1543124"/>
            <a:ext cx="8940261" cy="5241606"/>
          </a:xfrm>
          <a:prstGeom prst="rect">
            <a:avLst/>
          </a:prstGeom>
        </p:spPr>
      </p:pic>
      <p:sp>
        <p:nvSpPr>
          <p:cNvPr id="5" name="Rectangle 4"/>
          <p:cNvSpPr/>
          <p:nvPr/>
        </p:nvSpPr>
        <p:spPr>
          <a:xfrm>
            <a:off x="0" y="5353208"/>
            <a:ext cx="1200150" cy="143152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886" y="6435751"/>
            <a:ext cx="1209802" cy="276999"/>
          </a:xfrm>
          <a:prstGeom prst="rect">
            <a:avLst/>
          </a:prstGeom>
          <a:noFill/>
        </p:spPr>
        <p:txBody>
          <a:bodyPr wrap="square" rtlCol="0">
            <a:spAutoFit/>
          </a:bodyPr>
          <a:lstStyle/>
          <a:p>
            <a:r>
              <a:rPr lang="en-US" sz="1200" dirty="0" smtClean="0"/>
              <a:t>Genes</a:t>
            </a:r>
            <a:endParaRPr lang="en-US" sz="1200" dirty="0"/>
          </a:p>
        </p:txBody>
      </p:sp>
      <p:sp>
        <p:nvSpPr>
          <p:cNvPr id="7" name="TextBox 6"/>
          <p:cNvSpPr txBox="1"/>
          <p:nvPr/>
        </p:nvSpPr>
        <p:spPr>
          <a:xfrm>
            <a:off x="-13886" y="6133351"/>
            <a:ext cx="1484504" cy="276999"/>
          </a:xfrm>
          <a:prstGeom prst="rect">
            <a:avLst/>
          </a:prstGeom>
          <a:noFill/>
        </p:spPr>
        <p:txBody>
          <a:bodyPr wrap="square" rtlCol="0">
            <a:spAutoFit/>
          </a:bodyPr>
          <a:lstStyle/>
          <a:p>
            <a:r>
              <a:rPr lang="en-US" sz="1200" dirty="0"/>
              <a:t>S</a:t>
            </a:r>
            <a:r>
              <a:rPr lang="en-US" sz="1200" dirty="0" smtClean="0"/>
              <a:t>perm coverage</a:t>
            </a:r>
            <a:endParaRPr lang="en-US" sz="1200" dirty="0"/>
          </a:p>
        </p:txBody>
      </p:sp>
      <p:sp>
        <p:nvSpPr>
          <p:cNvPr id="9" name="Rectangle 8"/>
          <p:cNvSpPr/>
          <p:nvPr/>
        </p:nvSpPr>
        <p:spPr>
          <a:xfrm>
            <a:off x="-30820" y="2806574"/>
            <a:ext cx="1247439" cy="254663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3886" y="4297566"/>
            <a:ext cx="1484504" cy="276999"/>
          </a:xfrm>
          <a:prstGeom prst="rect">
            <a:avLst/>
          </a:prstGeom>
          <a:noFill/>
        </p:spPr>
        <p:txBody>
          <a:bodyPr wrap="square" rtlCol="0">
            <a:spAutoFit/>
          </a:bodyPr>
          <a:lstStyle/>
          <a:p>
            <a:r>
              <a:rPr lang="en-US" sz="1200" dirty="0"/>
              <a:t>2</a:t>
            </a:r>
            <a:r>
              <a:rPr lang="en-US" sz="1200" dirty="0" smtClean="0"/>
              <a:t>_120hpf</a:t>
            </a:r>
            <a:endParaRPr lang="en-US" sz="1200" dirty="0"/>
          </a:p>
        </p:txBody>
      </p:sp>
      <p:sp>
        <p:nvSpPr>
          <p:cNvPr id="11" name="TextBox 10"/>
          <p:cNvSpPr txBox="1"/>
          <p:nvPr/>
        </p:nvSpPr>
        <p:spPr>
          <a:xfrm>
            <a:off x="-13886" y="3999240"/>
            <a:ext cx="1484504" cy="276999"/>
          </a:xfrm>
          <a:prstGeom prst="rect">
            <a:avLst/>
          </a:prstGeom>
          <a:noFill/>
        </p:spPr>
        <p:txBody>
          <a:bodyPr wrap="square" rtlCol="0">
            <a:spAutoFit/>
          </a:bodyPr>
          <a:lstStyle/>
          <a:p>
            <a:r>
              <a:rPr lang="en-US" sz="1200" dirty="0"/>
              <a:t>2</a:t>
            </a:r>
            <a:r>
              <a:rPr lang="en-US" sz="1200" dirty="0" smtClean="0"/>
              <a:t>_72hpf</a:t>
            </a:r>
            <a:endParaRPr lang="en-US" sz="1200" dirty="0"/>
          </a:p>
        </p:txBody>
      </p:sp>
      <p:sp>
        <p:nvSpPr>
          <p:cNvPr id="12" name="TextBox 11"/>
          <p:cNvSpPr txBox="1"/>
          <p:nvPr/>
        </p:nvSpPr>
        <p:spPr>
          <a:xfrm>
            <a:off x="-13886" y="3402907"/>
            <a:ext cx="1484504" cy="276999"/>
          </a:xfrm>
          <a:prstGeom prst="rect">
            <a:avLst/>
          </a:prstGeom>
          <a:noFill/>
        </p:spPr>
        <p:txBody>
          <a:bodyPr wrap="square" rtlCol="0">
            <a:spAutoFit/>
          </a:bodyPr>
          <a:lstStyle/>
          <a:p>
            <a:r>
              <a:rPr lang="en-US" sz="1200" dirty="0" smtClean="0"/>
              <a:t>1_120hpf</a:t>
            </a:r>
            <a:endParaRPr lang="en-US" sz="1200" dirty="0"/>
          </a:p>
        </p:txBody>
      </p:sp>
      <p:sp>
        <p:nvSpPr>
          <p:cNvPr id="13" name="TextBox 12"/>
          <p:cNvSpPr txBox="1"/>
          <p:nvPr/>
        </p:nvSpPr>
        <p:spPr>
          <a:xfrm>
            <a:off x="-13886" y="3108974"/>
            <a:ext cx="1484504" cy="276999"/>
          </a:xfrm>
          <a:prstGeom prst="rect">
            <a:avLst/>
          </a:prstGeom>
          <a:noFill/>
        </p:spPr>
        <p:txBody>
          <a:bodyPr wrap="square" rtlCol="0">
            <a:spAutoFit/>
          </a:bodyPr>
          <a:lstStyle/>
          <a:p>
            <a:r>
              <a:rPr lang="en-US" sz="1200" dirty="0" smtClean="0"/>
              <a:t>1_72hpf</a:t>
            </a:r>
            <a:endParaRPr lang="en-US" sz="1200" dirty="0"/>
          </a:p>
        </p:txBody>
      </p:sp>
      <p:sp>
        <p:nvSpPr>
          <p:cNvPr id="14" name="TextBox 13"/>
          <p:cNvSpPr txBox="1"/>
          <p:nvPr/>
        </p:nvSpPr>
        <p:spPr>
          <a:xfrm>
            <a:off x="-13886" y="3705307"/>
            <a:ext cx="1484504" cy="276999"/>
          </a:xfrm>
          <a:prstGeom prst="rect">
            <a:avLst/>
          </a:prstGeom>
          <a:noFill/>
        </p:spPr>
        <p:txBody>
          <a:bodyPr wrap="square" rtlCol="0">
            <a:spAutoFit/>
          </a:bodyPr>
          <a:lstStyle/>
          <a:p>
            <a:r>
              <a:rPr lang="en-US" sz="1200" dirty="0"/>
              <a:t>2</a:t>
            </a:r>
            <a:r>
              <a:rPr lang="en-US" sz="1200" dirty="0" smtClean="0"/>
              <a:t>_sperm</a:t>
            </a:r>
            <a:endParaRPr lang="en-US" sz="1200" dirty="0"/>
          </a:p>
        </p:txBody>
      </p:sp>
      <p:sp>
        <p:nvSpPr>
          <p:cNvPr id="15" name="TextBox 14"/>
          <p:cNvSpPr txBox="1"/>
          <p:nvPr/>
        </p:nvSpPr>
        <p:spPr>
          <a:xfrm>
            <a:off x="-13886" y="2806574"/>
            <a:ext cx="1484504" cy="276999"/>
          </a:xfrm>
          <a:prstGeom prst="rect">
            <a:avLst/>
          </a:prstGeom>
          <a:noFill/>
        </p:spPr>
        <p:txBody>
          <a:bodyPr wrap="square" rtlCol="0">
            <a:spAutoFit/>
          </a:bodyPr>
          <a:lstStyle/>
          <a:p>
            <a:r>
              <a:rPr lang="en-US" sz="1200" dirty="0" smtClean="0"/>
              <a:t>1_sperm</a:t>
            </a:r>
            <a:endParaRPr lang="en-US" sz="1200" dirty="0"/>
          </a:p>
        </p:txBody>
      </p:sp>
    </p:spTree>
    <p:extLst>
      <p:ext uri="{BB962C8B-B14F-4D97-AF65-F5344CB8AC3E}">
        <p14:creationId xmlns:p14="http://schemas.microsoft.com/office/powerpoint/2010/main" val="18453372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Whole genome</a:t>
            </a:r>
          </a:p>
        </p:txBody>
      </p:sp>
      <p:sp>
        <p:nvSpPr>
          <p:cNvPr id="17" name="Rectangle 16"/>
          <p:cNvSpPr/>
          <p:nvPr/>
        </p:nvSpPr>
        <p:spPr>
          <a:xfrm>
            <a:off x="3776133" y="2990234"/>
            <a:ext cx="186267" cy="258851"/>
          </a:xfrm>
          <a:prstGeom prst="rect">
            <a:avLst/>
          </a:prstGeom>
          <a:solidFill>
            <a:srgbClr val="F9F9F9"/>
          </a:solidFill>
          <a:ln>
            <a:solidFill>
              <a:srgbClr val="F9F9F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Screenshot_9_18_14_4_46_P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8" y="1543124"/>
            <a:ext cx="8940261" cy="5241606"/>
          </a:xfrm>
          <a:prstGeom prst="rect">
            <a:avLst/>
          </a:prstGeom>
        </p:spPr>
      </p:pic>
      <p:sp>
        <p:nvSpPr>
          <p:cNvPr id="5" name="Rectangle 4"/>
          <p:cNvSpPr/>
          <p:nvPr/>
        </p:nvSpPr>
        <p:spPr>
          <a:xfrm>
            <a:off x="0" y="5353208"/>
            <a:ext cx="1200150" cy="143152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886" y="6435751"/>
            <a:ext cx="1209802" cy="276999"/>
          </a:xfrm>
          <a:prstGeom prst="rect">
            <a:avLst/>
          </a:prstGeom>
          <a:noFill/>
        </p:spPr>
        <p:txBody>
          <a:bodyPr wrap="square" rtlCol="0">
            <a:spAutoFit/>
          </a:bodyPr>
          <a:lstStyle/>
          <a:p>
            <a:r>
              <a:rPr lang="en-US" sz="1200" dirty="0" smtClean="0"/>
              <a:t>Genes</a:t>
            </a:r>
            <a:endParaRPr lang="en-US" sz="1200" dirty="0"/>
          </a:p>
        </p:txBody>
      </p:sp>
      <p:sp>
        <p:nvSpPr>
          <p:cNvPr id="7" name="TextBox 6"/>
          <p:cNvSpPr txBox="1"/>
          <p:nvPr/>
        </p:nvSpPr>
        <p:spPr>
          <a:xfrm>
            <a:off x="-13886" y="6133351"/>
            <a:ext cx="1484504" cy="276999"/>
          </a:xfrm>
          <a:prstGeom prst="rect">
            <a:avLst/>
          </a:prstGeom>
          <a:noFill/>
        </p:spPr>
        <p:txBody>
          <a:bodyPr wrap="square" rtlCol="0">
            <a:spAutoFit/>
          </a:bodyPr>
          <a:lstStyle/>
          <a:p>
            <a:r>
              <a:rPr lang="en-US" sz="1200" dirty="0"/>
              <a:t>S</a:t>
            </a:r>
            <a:r>
              <a:rPr lang="en-US" sz="1200" dirty="0" smtClean="0"/>
              <a:t>perm coverage</a:t>
            </a:r>
            <a:endParaRPr lang="en-US" sz="1200" dirty="0"/>
          </a:p>
        </p:txBody>
      </p:sp>
      <p:sp>
        <p:nvSpPr>
          <p:cNvPr id="9" name="Rectangle 8"/>
          <p:cNvSpPr/>
          <p:nvPr/>
        </p:nvSpPr>
        <p:spPr>
          <a:xfrm>
            <a:off x="-30820" y="2806574"/>
            <a:ext cx="1247439" cy="254663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3886" y="4297566"/>
            <a:ext cx="1484504" cy="276999"/>
          </a:xfrm>
          <a:prstGeom prst="rect">
            <a:avLst/>
          </a:prstGeom>
          <a:noFill/>
        </p:spPr>
        <p:txBody>
          <a:bodyPr wrap="square" rtlCol="0">
            <a:spAutoFit/>
          </a:bodyPr>
          <a:lstStyle/>
          <a:p>
            <a:r>
              <a:rPr lang="en-US" sz="1200" dirty="0"/>
              <a:t>2</a:t>
            </a:r>
            <a:r>
              <a:rPr lang="en-US" sz="1200" dirty="0" smtClean="0"/>
              <a:t>_120hpf</a:t>
            </a:r>
            <a:endParaRPr lang="en-US" sz="1200" dirty="0"/>
          </a:p>
        </p:txBody>
      </p:sp>
      <p:sp>
        <p:nvSpPr>
          <p:cNvPr id="11" name="TextBox 10"/>
          <p:cNvSpPr txBox="1"/>
          <p:nvPr/>
        </p:nvSpPr>
        <p:spPr>
          <a:xfrm>
            <a:off x="-13886" y="3999240"/>
            <a:ext cx="1484504" cy="276999"/>
          </a:xfrm>
          <a:prstGeom prst="rect">
            <a:avLst/>
          </a:prstGeom>
          <a:noFill/>
        </p:spPr>
        <p:txBody>
          <a:bodyPr wrap="square" rtlCol="0">
            <a:spAutoFit/>
          </a:bodyPr>
          <a:lstStyle/>
          <a:p>
            <a:r>
              <a:rPr lang="en-US" sz="1200" dirty="0"/>
              <a:t>2</a:t>
            </a:r>
            <a:r>
              <a:rPr lang="en-US" sz="1200" dirty="0" smtClean="0"/>
              <a:t>_72hpf</a:t>
            </a:r>
            <a:endParaRPr lang="en-US" sz="1200" dirty="0"/>
          </a:p>
        </p:txBody>
      </p:sp>
      <p:sp>
        <p:nvSpPr>
          <p:cNvPr id="12" name="TextBox 11"/>
          <p:cNvSpPr txBox="1"/>
          <p:nvPr/>
        </p:nvSpPr>
        <p:spPr>
          <a:xfrm>
            <a:off x="-13886" y="3402907"/>
            <a:ext cx="1484504" cy="276999"/>
          </a:xfrm>
          <a:prstGeom prst="rect">
            <a:avLst/>
          </a:prstGeom>
          <a:noFill/>
        </p:spPr>
        <p:txBody>
          <a:bodyPr wrap="square" rtlCol="0">
            <a:spAutoFit/>
          </a:bodyPr>
          <a:lstStyle/>
          <a:p>
            <a:r>
              <a:rPr lang="en-US" sz="1200" dirty="0" smtClean="0"/>
              <a:t>1_120hpf</a:t>
            </a:r>
            <a:endParaRPr lang="en-US" sz="1200" dirty="0"/>
          </a:p>
        </p:txBody>
      </p:sp>
      <p:sp>
        <p:nvSpPr>
          <p:cNvPr id="13" name="TextBox 12"/>
          <p:cNvSpPr txBox="1"/>
          <p:nvPr/>
        </p:nvSpPr>
        <p:spPr>
          <a:xfrm>
            <a:off x="-13886" y="3108974"/>
            <a:ext cx="1484504" cy="276999"/>
          </a:xfrm>
          <a:prstGeom prst="rect">
            <a:avLst/>
          </a:prstGeom>
          <a:noFill/>
        </p:spPr>
        <p:txBody>
          <a:bodyPr wrap="square" rtlCol="0">
            <a:spAutoFit/>
          </a:bodyPr>
          <a:lstStyle/>
          <a:p>
            <a:r>
              <a:rPr lang="en-US" sz="1200" dirty="0" smtClean="0"/>
              <a:t>1_72hpf</a:t>
            </a:r>
            <a:endParaRPr lang="en-US" sz="1200" dirty="0"/>
          </a:p>
        </p:txBody>
      </p:sp>
      <p:sp>
        <p:nvSpPr>
          <p:cNvPr id="14" name="TextBox 13"/>
          <p:cNvSpPr txBox="1"/>
          <p:nvPr/>
        </p:nvSpPr>
        <p:spPr>
          <a:xfrm>
            <a:off x="-13886" y="3705307"/>
            <a:ext cx="1484504" cy="276999"/>
          </a:xfrm>
          <a:prstGeom prst="rect">
            <a:avLst/>
          </a:prstGeom>
          <a:noFill/>
        </p:spPr>
        <p:txBody>
          <a:bodyPr wrap="square" rtlCol="0">
            <a:spAutoFit/>
          </a:bodyPr>
          <a:lstStyle/>
          <a:p>
            <a:r>
              <a:rPr lang="en-US" sz="1200" dirty="0"/>
              <a:t>2</a:t>
            </a:r>
            <a:r>
              <a:rPr lang="en-US" sz="1200" dirty="0" smtClean="0"/>
              <a:t>_sperm</a:t>
            </a:r>
            <a:endParaRPr lang="en-US" sz="1200" dirty="0"/>
          </a:p>
        </p:txBody>
      </p:sp>
      <p:sp>
        <p:nvSpPr>
          <p:cNvPr id="15" name="TextBox 14"/>
          <p:cNvSpPr txBox="1"/>
          <p:nvPr/>
        </p:nvSpPr>
        <p:spPr>
          <a:xfrm>
            <a:off x="-13886" y="2806574"/>
            <a:ext cx="1484504" cy="276999"/>
          </a:xfrm>
          <a:prstGeom prst="rect">
            <a:avLst/>
          </a:prstGeom>
          <a:noFill/>
        </p:spPr>
        <p:txBody>
          <a:bodyPr wrap="square" rtlCol="0">
            <a:spAutoFit/>
          </a:bodyPr>
          <a:lstStyle/>
          <a:p>
            <a:r>
              <a:rPr lang="en-US" sz="1200" dirty="0" smtClean="0"/>
              <a:t>1_sperm</a:t>
            </a:r>
            <a:endParaRPr lang="en-US" sz="1200" dirty="0"/>
          </a:p>
        </p:txBody>
      </p:sp>
      <p:sp>
        <p:nvSpPr>
          <p:cNvPr id="19" name="Rectangle 18"/>
          <p:cNvSpPr/>
          <p:nvPr/>
        </p:nvSpPr>
        <p:spPr>
          <a:xfrm>
            <a:off x="3107267" y="2806574"/>
            <a:ext cx="1481666" cy="873332"/>
          </a:xfrm>
          <a:prstGeom prst="rect">
            <a:avLst/>
          </a:prstGeom>
          <a:noFill/>
          <a:ln w="28575" cmpd="sng">
            <a:solidFill>
              <a:srgbClr val="6076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107267" y="3736080"/>
            <a:ext cx="1481666" cy="873332"/>
          </a:xfrm>
          <a:prstGeom prst="rect">
            <a:avLst/>
          </a:prstGeom>
          <a:noFill/>
          <a:ln w="28575" cmpd="sng">
            <a:solidFill>
              <a:srgbClr val="6076B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8801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Hierarchical clustering</a:t>
            </a:r>
            <a:endParaRPr lang="en-US" dirty="0"/>
          </a:p>
        </p:txBody>
      </p:sp>
      <p:sp>
        <p:nvSpPr>
          <p:cNvPr id="3" name="Content Placeholder 2"/>
          <p:cNvSpPr>
            <a:spLocks noGrp="1"/>
          </p:cNvSpPr>
          <p:nvPr>
            <p:ph idx="1"/>
          </p:nvPr>
        </p:nvSpPr>
        <p:spPr>
          <a:xfrm>
            <a:off x="5603874" y="2139950"/>
            <a:ext cx="3082925" cy="4525963"/>
          </a:xfrm>
        </p:spPr>
        <p:txBody>
          <a:bodyPr/>
          <a:lstStyle/>
          <a:p>
            <a:r>
              <a:rPr lang="en-US" dirty="0" smtClean="0"/>
              <a:t>Oyster lineages more similar in their methylation patterns</a:t>
            </a:r>
            <a:endParaRPr lang="en-US" dirty="0"/>
          </a:p>
        </p:txBody>
      </p:sp>
      <p:pic>
        <p:nvPicPr>
          <p:cNvPr id="16" name="Picture 15" descr="ComitteeMeeting_42414_ppt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90" y="1701758"/>
            <a:ext cx="4434130" cy="4591648"/>
          </a:xfrm>
          <a:prstGeom prst="rect">
            <a:avLst/>
          </a:prstGeom>
          <a:ln>
            <a:solidFill>
              <a:srgbClr val="2F5897"/>
            </a:solidFill>
          </a:ln>
        </p:spPr>
      </p:pic>
    </p:spTree>
    <p:extLst>
      <p:ext uri="{BB962C8B-B14F-4D97-AF65-F5344CB8AC3E}">
        <p14:creationId xmlns:p14="http://schemas.microsoft.com/office/powerpoint/2010/main" val="15583758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Hierarchical clustering</a:t>
            </a:r>
            <a:endParaRPr lang="en-US" dirty="0"/>
          </a:p>
        </p:txBody>
      </p:sp>
      <p:sp>
        <p:nvSpPr>
          <p:cNvPr id="3" name="Content Placeholder 2"/>
          <p:cNvSpPr>
            <a:spLocks noGrp="1"/>
          </p:cNvSpPr>
          <p:nvPr>
            <p:ph idx="1"/>
          </p:nvPr>
        </p:nvSpPr>
        <p:spPr>
          <a:xfrm>
            <a:off x="5603874" y="2139950"/>
            <a:ext cx="3082925" cy="4525963"/>
          </a:xfrm>
        </p:spPr>
        <p:txBody>
          <a:bodyPr>
            <a:normAutofit/>
          </a:bodyPr>
          <a:lstStyle/>
          <a:p>
            <a:r>
              <a:rPr lang="en-US" dirty="0" smtClean="0"/>
              <a:t>Of loci we have data for in male sperm samples:</a:t>
            </a:r>
          </a:p>
          <a:p>
            <a:pPr lvl="1"/>
            <a:r>
              <a:rPr lang="en-US" b="1" dirty="0" smtClean="0"/>
              <a:t>63,593 loci </a:t>
            </a:r>
            <a:r>
              <a:rPr lang="en-US" dirty="0" smtClean="0"/>
              <a:t>had a methylation difference of at least 20%</a:t>
            </a:r>
          </a:p>
          <a:p>
            <a:pPr lvl="1"/>
            <a:r>
              <a:rPr lang="en-US" b="1" dirty="0" smtClean="0"/>
              <a:t>14,449 loci </a:t>
            </a:r>
            <a:r>
              <a:rPr lang="en-US" dirty="0" smtClean="0"/>
              <a:t>had a methylation difference of at least 50%</a:t>
            </a:r>
          </a:p>
          <a:p>
            <a:pPr lvl="1"/>
            <a:r>
              <a:rPr lang="en-US" b="1" dirty="0" smtClean="0"/>
              <a:t>3,027 loci </a:t>
            </a:r>
            <a:r>
              <a:rPr lang="en-US" dirty="0" smtClean="0"/>
              <a:t>had a methylation difference of at least 90%</a:t>
            </a:r>
            <a:endParaRPr lang="en-US" dirty="0"/>
          </a:p>
        </p:txBody>
      </p:sp>
      <p:pic>
        <p:nvPicPr>
          <p:cNvPr id="16" name="Picture 15" descr="ComitteeMeeting_42414_ppt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90" y="1701758"/>
            <a:ext cx="4434130" cy="4591648"/>
          </a:xfrm>
          <a:prstGeom prst="rect">
            <a:avLst/>
          </a:prstGeom>
          <a:ln>
            <a:solidFill>
              <a:srgbClr val="2F5897"/>
            </a:solidFill>
          </a:ln>
        </p:spPr>
      </p:pic>
    </p:spTree>
    <p:extLst>
      <p:ext uri="{BB962C8B-B14F-4D97-AF65-F5344CB8AC3E}">
        <p14:creationId xmlns:p14="http://schemas.microsoft.com/office/powerpoint/2010/main" val="38133048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Differential methylation</a:t>
            </a:r>
            <a:endParaRPr lang="en-US" dirty="0"/>
          </a:p>
        </p:txBody>
      </p:sp>
      <p:sp>
        <p:nvSpPr>
          <p:cNvPr id="3" name="Content Placeholder 2"/>
          <p:cNvSpPr>
            <a:spLocks noGrp="1"/>
          </p:cNvSpPr>
          <p:nvPr>
            <p:ph idx="1"/>
          </p:nvPr>
        </p:nvSpPr>
        <p:spPr/>
        <p:txBody>
          <a:bodyPr/>
          <a:lstStyle/>
          <a:p>
            <a:r>
              <a:rPr lang="en-US" sz="3200" dirty="0" smtClean="0"/>
              <a:t>Majority of differentially methylated loci are found within transposable elements</a:t>
            </a:r>
          </a:p>
          <a:p>
            <a:endParaRPr lang="en-US" dirty="0"/>
          </a:p>
        </p:txBody>
      </p:sp>
      <p:pic>
        <p:nvPicPr>
          <p:cNvPr id="39" name="Picture 38" descr="transposons_275x275.jpg"/>
          <p:cNvPicPr>
            <a:picLocks noChangeAspect="1"/>
          </p:cNvPicPr>
          <p:nvPr/>
        </p:nvPicPr>
        <p:blipFill rotWithShape="1">
          <a:blip r:embed="rId3">
            <a:extLst>
              <a:ext uri="{28A0092B-C50C-407E-A947-70E740481C1C}">
                <a14:useLocalDpi xmlns:a14="http://schemas.microsoft.com/office/drawing/2010/main" val="0"/>
              </a:ext>
            </a:extLst>
          </a:blip>
          <a:srcRect b="14467"/>
          <a:stretch/>
        </p:blipFill>
        <p:spPr>
          <a:xfrm>
            <a:off x="3065340" y="3462052"/>
            <a:ext cx="3492383" cy="2987163"/>
          </a:xfrm>
          <a:prstGeom prst="rect">
            <a:avLst/>
          </a:prstGeom>
          <a:ln>
            <a:solidFill>
              <a:srgbClr val="2F5897"/>
            </a:solidFill>
          </a:ln>
        </p:spPr>
      </p:pic>
      <p:sp>
        <p:nvSpPr>
          <p:cNvPr id="40" name="Rectangle 39"/>
          <p:cNvSpPr/>
          <p:nvPr/>
        </p:nvSpPr>
        <p:spPr>
          <a:xfrm>
            <a:off x="3141976" y="4161823"/>
            <a:ext cx="1472380" cy="3683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3152924" y="3578000"/>
            <a:ext cx="1626512" cy="646331"/>
          </a:xfrm>
          <a:prstGeom prst="rect">
            <a:avLst/>
          </a:prstGeom>
          <a:noFill/>
        </p:spPr>
        <p:txBody>
          <a:bodyPr wrap="square" rtlCol="0">
            <a:spAutoFit/>
          </a:bodyPr>
          <a:lstStyle/>
          <a:p>
            <a:r>
              <a:rPr lang="en-US" b="1" dirty="0" smtClean="0"/>
              <a:t>Transposable element</a:t>
            </a:r>
            <a:endParaRPr lang="en-US" b="1" dirty="0"/>
          </a:p>
        </p:txBody>
      </p:sp>
    </p:spTree>
    <p:extLst>
      <p:ext uri="{BB962C8B-B14F-4D97-AF65-F5344CB8AC3E}">
        <p14:creationId xmlns:p14="http://schemas.microsoft.com/office/powerpoint/2010/main" val="3058435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2401655"/>
          </a:xfrm>
        </p:spPr>
        <p:txBody>
          <a:bodyPr>
            <a:normAutofit/>
          </a:bodyPr>
          <a:lstStyle/>
          <a:p>
            <a:r>
              <a:rPr lang="en-US" dirty="0" smtClean="0"/>
              <a:t>Research suggests epigenetic inheritance</a:t>
            </a:r>
          </a:p>
          <a:p>
            <a:r>
              <a:rPr lang="en-US" dirty="0" smtClean="0"/>
              <a:t>Presence of lineage-specific methylation patterns</a:t>
            </a:r>
          </a:p>
          <a:p>
            <a:r>
              <a:rPr lang="en-US" dirty="0" smtClean="0"/>
              <a:t>Majority of differentially methylated loci found within transposable elements</a:t>
            </a:r>
            <a:endParaRPr lang="en-US" dirty="0"/>
          </a:p>
        </p:txBody>
      </p:sp>
      <p:pic>
        <p:nvPicPr>
          <p:cNvPr id="4" name="Picture 3" descr="Taylorfarm.jpg"/>
          <p:cNvPicPr>
            <a:picLocks noChangeAspect="1"/>
          </p:cNvPicPr>
          <p:nvPr/>
        </p:nvPicPr>
        <p:blipFill rotWithShape="1">
          <a:blip r:embed="rId3">
            <a:extLst>
              <a:ext uri="{28A0092B-C50C-407E-A947-70E740481C1C}">
                <a14:useLocalDpi xmlns:a14="http://schemas.microsoft.com/office/drawing/2010/main" val="0"/>
              </a:ext>
            </a:extLst>
          </a:blip>
          <a:srcRect t="10644"/>
          <a:stretch/>
        </p:blipFill>
        <p:spPr>
          <a:xfrm>
            <a:off x="1802195" y="3424901"/>
            <a:ext cx="5623154" cy="33478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712584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a:xfrm>
            <a:off x="457200" y="1600201"/>
            <a:ext cx="8229600" cy="1240474"/>
          </a:xfrm>
        </p:spPr>
        <p:txBody>
          <a:bodyPr>
            <a:normAutofit/>
          </a:bodyPr>
          <a:lstStyle/>
          <a:p>
            <a:r>
              <a:rPr lang="en-US" dirty="0" smtClean="0"/>
              <a:t>Preliminary </a:t>
            </a:r>
            <a:r>
              <a:rPr lang="en-US" dirty="0"/>
              <a:t>evidence that environment can influence oyster </a:t>
            </a:r>
            <a:r>
              <a:rPr lang="en-US" dirty="0" err="1"/>
              <a:t>epigenome</a:t>
            </a:r>
            <a:endParaRPr lang="en-US" dirty="0"/>
          </a:p>
          <a:p>
            <a:pPr lvl="1"/>
            <a:r>
              <a:rPr lang="en-US" dirty="0"/>
              <a:t>Different methylation patterns among oysters experiencing heat shock</a:t>
            </a:r>
          </a:p>
          <a:p>
            <a:endParaRPr lang="en-US" dirty="0"/>
          </a:p>
        </p:txBody>
      </p:sp>
      <p:pic>
        <p:nvPicPr>
          <p:cNvPr id="4" name="Picture 3"/>
          <p:cNvPicPr>
            <a:picLocks noChangeAspect="1"/>
          </p:cNvPicPr>
          <p:nvPr/>
        </p:nvPicPr>
        <p:blipFill rotWithShape="1">
          <a:blip r:embed="rId3"/>
          <a:srcRect l="991" t="-14758" r="63520" b="16497"/>
          <a:stretch/>
        </p:blipFill>
        <p:spPr>
          <a:xfrm>
            <a:off x="2776421" y="2268436"/>
            <a:ext cx="2820763" cy="4535658"/>
          </a:xfrm>
          <a:prstGeom prst="rect">
            <a:avLst/>
          </a:prstGeom>
        </p:spPr>
      </p:pic>
      <p:sp>
        <p:nvSpPr>
          <p:cNvPr id="5" name="TextBox 4"/>
          <p:cNvSpPr txBox="1"/>
          <p:nvPr/>
        </p:nvSpPr>
        <p:spPr>
          <a:xfrm>
            <a:off x="3687628" y="2762468"/>
            <a:ext cx="1728392" cy="646331"/>
          </a:xfrm>
          <a:prstGeom prst="rect">
            <a:avLst/>
          </a:prstGeom>
          <a:solidFill>
            <a:srgbClr val="FFFFFF"/>
          </a:solidFill>
        </p:spPr>
        <p:txBody>
          <a:bodyPr wrap="square" rtlCol="0">
            <a:spAutoFit/>
          </a:bodyPr>
          <a:lstStyle/>
          <a:p>
            <a:pPr algn="ctr"/>
            <a:r>
              <a:rPr lang="en-US" dirty="0" smtClean="0">
                <a:latin typeface="Baskerville"/>
                <a:cs typeface="Baskerville"/>
              </a:rPr>
              <a:t>Pre-exposure sampling</a:t>
            </a:r>
            <a:endParaRPr lang="en-US" dirty="0">
              <a:latin typeface="Baskerville"/>
              <a:cs typeface="Baskerville"/>
            </a:endParaRPr>
          </a:p>
        </p:txBody>
      </p:sp>
      <p:sp>
        <p:nvSpPr>
          <p:cNvPr id="7" name="TextBox 6"/>
          <p:cNvSpPr txBox="1"/>
          <p:nvPr/>
        </p:nvSpPr>
        <p:spPr>
          <a:xfrm>
            <a:off x="3998651" y="6215389"/>
            <a:ext cx="1728392" cy="646331"/>
          </a:xfrm>
          <a:prstGeom prst="rect">
            <a:avLst/>
          </a:prstGeom>
          <a:solidFill>
            <a:srgbClr val="FFFFFF"/>
          </a:solidFill>
        </p:spPr>
        <p:txBody>
          <a:bodyPr wrap="square" rtlCol="0">
            <a:spAutoFit/>
          </a:bodyPr>
          <a:lstStyle/>
          <a:p>
            <a:pPr algn="ctr"/>
            <a:r>
              <a:rPr lang="en-US" dirty="0" smtClean="0">
                <a:latin typeface="Baskerville"/>
                <a:cs typeface="Baskerville"/>
              </a:rPr>
              <a:t>Post-exposure sampling</a:t>
            </a:r>
            <a:endParaRPr lang="en-US" dirty="0">
              <a:latin typeface="Baskerville"/>
              <a:cs typeface="Baskerville"/>
            </a:endParaRPr>
          </a:p>
        </p:txBody>
      </p:sp>
      <p:sp>
        <p:nvSpPr>
          <p:cNvPr id="8" name="TextBox 7"/>
          <p:cNvSpPr txBox="1"/>
          <p:nvPr/>
        </p:nvSpPr>
        <p:spPr>
          <a:xfrm>
            <a:off x="2371446" y="4759118"/>
            <a:ext cx="787667" cy="584776"/>
          </a:xfrm>
          <a:prstGeom prst="rect">
            <a:avLst/>
          </a:prstGeom>
          <a:solidFill>
            <a:srgbClr val="FFFFFF"/>
          </a:solidFill>
        </p:spPr>
        <p:txBody>
          <a:bodyPr wrap="square" rtlCol="0">
            <a:spAutoFit/>
          </a:bodyPr>
          <a:lstStyle/>
          <a:p>
            <a:pPr algn="ctr"/>
            <a:r>
              <a:rPr lang="en-US" sz="1600" dirty="0" smtClean="0">
                <a:latin typeface="Baskerville"/>
                <a:cs typeface="Baskerville"/>
              </a:rPr>
              <a:t>Heat Shock</a:t>
            </a:r>
          </a:p>
        </p:txBody>
      </p:sp>
      <p:pic>
        <p:nvPicPr>
          <p:cNvPr id="9" name="Picture 8" descr="FULL_PROPOSAL.pdf.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716" y="4064113"/>
            <a:ext cx="1225135" cy="1211053"/>
          </a:xfrm>
          <a:prstGeom prst="rect">
            <a:avLst/>
          </a:prstGeom>
        </p:spPr>
      </p:pic>
      <p:sp>
        <p:nvSpPr>
          <p:cNvPr id="10" name="TextBox 9"/>
          <p:cNvSpPr txBox="1"/>
          <p:nvPr/>
        </p:nvSpPr>
        <p:spPr>
          <a:xfrm>
            <a:off x="5519382" y="3424188"/>
            <a:ext cx="1362001" cy="646331"/>
          </a:xfrm>
          <a:prstGeom prst="rect">
            <a:avLst/>
          </a:prstGeom>
          <a:solidFill>
            <a:srgbClr val="FFFFFF"/>
          </a:solidFill>
        </p:spPr>
        <p:txBody>
          <a:bodyPr wrap="square" rtlCol="0">
            <a:spAutoFit/>
          </a:bodyPr>
          <a:lstStyle/>
          <a:p>
            <a:pPr algn="ctr"/>
            <a:r>
              <a:rPr lang="en-US" b="1" dirty="0" smtClean="0">
                <a:latin typeface="Baskerville"/>
                <a:cs typeface="Baskerville"/>
              </a:rPr>
              <a:t>MBD-Chip</a:t>
            </a:r>
          </a:p>
          <a:p>
            <a:pPr algn="ctr"/>
            <a:r>
              <a:rPr lang="en-US" dirty="0" smtClean="0">
                <a:latin typeface="Baskerville"/>
                <a:cs typeface="Baskerville"/>
              </a:rPr>
              <a:t>Tiling arrays</a:t>
            </a:r>
            <a:endParaRPr lang="en-US" dirty="0">
              <a:latin typeface="Baskerville"/>
              <a:cs typeface="Baskerville"/>
            </a:endParaRPr>
          </a:p>
        </p:txBody>
      </p:sp>
      <p:sp>
        <p:nvSpPr>
          <p:cNvPr id="11" name="TextBox 10"/>
          <p:cNvSpPr txBox="1"/>
          <p:nvPr/>
        </p:nvSpPr>
        <p:spPr>
          <a:xfrm>
            <a:off x="5593212" y="5290945"/>
            <a:ext cx="1226572" cy="523220"/>
          </a:xfrm>
          <a:prstGeom prst="rect">
            <a:avLst/>
          </a:prstGeom>
          <a:solidFill>
            <a:srgbClr val="FFFFFF"/>
          </a:solidFill>
        </p:spPr>
        <p:txBody>
          <a:bodyPr wrap="square" rtlCol="0">
            <a:spAutoFit/>
          </a:bodyPr>
          <a:lstStyle/>
          <a:p>
            <a:r>
              <a:rPr lang="en-US" sz="1400" dirty="0" smtClean="0">
                <a:latin typeface="Baskerville"/>
                <a:cs typeface="Baskerville"/>
              </a:rPr>
              <a:t>compare</a:t>
            </a:r>
          </a:p>
          <a:p>
            <a:r>
              <a:rPr lang="en-US" sz="1400" b="1" i="1" dirty="0" smtClean="0">
                <a:latin typeface="Baskerville"/>
                <a:cs typeface="Baskerville"/>
              </a:rPr>
              <a:t>methylation</a:t>
            </a:r>
            <a:endParaRPr lang="en-US" sz="1400" b="1" i="1" dirty="0">
              <a:latin typeface="Baskerville"/>
              <a:cs typeface="Baskerville"/>
            </a:endParaRPr>
          </a:p>
        </p:txBody>
      </p:sp>
      <p:sp>
        <p:nvSpPr>
          <p:cNvPr id="13" name="Rectangle 12"/>
          <p:cNvSpPr/>
          <p:nvPr/>
        </p:nvSpPr>
        <p:spPr>
          <a:xfrm>
            <a:off x="2974655" y="3219431"/>
            <a:ext cx="512487" cy="50129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308886" y="3219431"/>
            <a:ext cx="397982" cy="32305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308886" y="3542488"/>
            <a:ext cx="289667" cy="17823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97745" y="4393760"/>
            <a:ext cx="1726859" cy="79743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888219" y="4277721"/>
            <a:ext cx="467924" cy="11603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ightning Bolt 17"/>
          <p:cNvSpPr/>
          <p:nvPr/>
        </p:nvSpPr>
        <p:spPr>
          <a:xfrm rot="20610347">
            <a:off x="2706074" y="5617231"/>
            <a:ext cx="552108" cy="393867"/>
          </a:xfrm>
          <a:prstGeom prst="lightningBolt">
            <a:avLst/>
          </a:prstGeom>
          <a:solidFill>
            <a:srgbClr val="FFFF66"/>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19" name="Lightning Bolt 18"/>
          <p:cNvSpPr/>
          <p:nvPr/>
        </p:nvSpPr>
        <p:spPr>
          <a:xfrm rot="995050">
            <a:off x="2894200" y="5361546"/>
            <a:ext cx="552108" cy="393867"/>
          </a:xfrm>
          <a:prstGeom prst="lightningBolt">
            <a:avLst/>
          </a:prstGeom>
          <a:solidFill>
            <a:srgbClr val="FFFF66"/>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75000"/>
                </a:schemeClr>
              </a:solidFill>
            </a:endParaRPr>
          </a:p>
        </p:txBody>
      </p:sp>
      <p:sp>
        <p:nvSpPr>
          <p:cNvPr id="22" name="Lightning Bolt 21"/>
          <p:cNvSpPr/>
          <p:nvPr/>
        </p:nvSpPr>
        <p:spPr>
          <a:xfrm rot="17536816" flipH="1">
            <a:off x="3143921" y="5146961"/>
            <a:ext cx="552108" cy="393867"/>
          </a:xfrm>
          <a:prstGeom prst="lightningBolt">
            <a:avLst/>
          </a:prstGeom>
          <a:solidFill>
            <a:srgbClr val="FFFF66"/>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lumMod val="75000"/>
                </a:schemeClr>
              </a:solidFill>
            </a:endParaRPr>
          </a:p>
        </p:txBody>
      </p:sp>
    </p:spTree>
    <p:extLst>
      <p:ext uri="{BB962C8B-B14F-4D97-AF65-F5344CB8AC3E}">
        <p14:creationId xmlns:p14="http://schemas.microsoft.com/office/powerpoint/2010/main" val="37951252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976453"/>
            <a:ext cx="3857120" cy="4525963"/>
          </a:xfrm>
        </p:spPr>
        <p:txBody>
          <a:bodyPr/>
          <a:lstStyle/>
          <a:p>
            <a:pPr>
              <a:buFont typeface="Wingdings" charset="2"/>
              <a:buChar char="u"/>
            </a:pPr>
            <a:r>
              <a:rPr lang="en-US" dirty="0" smtClean="0"/>
              <a:t>Background: epigenetics and DNA methylation</a:t>
            </a:r>
          </a:p>
          <a:p>
            <a:pPr>
              <a:buFont typeface="Wingdings" charset="2"/>
              <a:buChar char="u"/>
            </a:pPr>
            <a:r>
              <a:rPr lang="en-US" dirty="0" smtClean="0"/>
              <a:t>Results: characterizing DNA methylation and examining degree of heritability</a:t>
            </a:r>
          </a:p>
          <a:p>
            <a:pPr>
              <a:buFont typeface="Wingdings" charset="2"/>
              <a:buChar char="u"/>
            </a:pPr>
            <a:r>
              <a:rPr lang="en-US" dirty="0" smtClean="0"/>
              <a:t>Implications</a:t>
            </a:r>
          </a:p>
          <a:p>
            <a:pPr>
              <a:buFont typeface="Wingdings" charset="2"/>
              <a:buChar char="u"/>
            </a:pPr>
            <a:r>
              <a:rPr lang="en-US" dirty="0" smtClean="0"/>
              <a:t>Future work</a:t>
            </a:r>
          </a:p>
        </p:txBody>
      </p:sp>
      <p:pic>
        <p:nvPicPr>
          <p:cNvPr id="4" name="Picture 3" descr="DSCF047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4320" y="2002469"/>
            <a:ext cx="4829680" cy="36222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1535338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pic>
        <p:nvPicPr>
          <p:cNvPr id="4" name="Picture 3" descr="2011-11-10 at 16.21.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2415" y="2351069"/>
            <a:ext cx="3974385" cy="2968522"/>
          </a:xfrm>
          <a:prstGeom prst="rect">
            <a:avLst/>
          </a:prstGeom>
          <a:ln w="9525" cap="sq" cmpd="sng">
            <a:solidFill>
              <a:schemeClr val="tx1"/>
            </a:solidFill>
            <a:prstDash val="solid"/>
            <a:miter lim="800000"/>
          </a:ln>
          <a:effectLst/>
        </p:spPr>
      </p:pic>
      <p:sp>
        <p:nvSpPr>
          <p:cNvPr id="5" name="Content Placeholder 4"/>
          <p:cNvSpPr>
            <a:spLocks noGrp="1"/>
          </p:cNvSpPr>
          <p:nvPr>
            <p:ph idx="1"/>
          </p:nvPr>
        </p:nvSpPr>
        <p:spPr>
          <a:xfrm>
            <a:off x="457200" y="1970634"/>
            <a:ext cx="4255215" cy="4525963"/>
          </a:xfrm>
        </p:spPr>
        <p:txBody>
          <a:bodyPr/>
          <a:lstStyle/>
          <a:p>
            <a:r>
              <a:rPr lang="en-US" dirty="0"/>
              <a:t>If future investigations confirm that DNA methylation is:</a:t>
            </a:r>
          </a:p>
          <a:p>
            <a:pPr lvl="1"/>
            <a:r>
              <a:rPr lang="en-US" dirty="0"/>
              <a:t>Heritable</a:t>
            </a:r>
          </a:p>
          <a:p>
            <a:pPr lvl="1"/>
            <a:r>
              <a:rPr lang="en-US" dirty="0"/>
              <a:t>Affected by environment</a:t>
            </a:r>
          </a:p>
          <a:p>
            <a:pPr lvl="1"/>
            <a:r>
              <a:rPr lang="en-US" dirty="0"/>
              <a:t>Different from </a:t>
            </a:r>
            <a:r>
              <a:rPr lang="en-US" dirty="0" smtClean="0"/>
              <a:t>genetic variation</a:t>
            </a:r>
            <a:endParaRPr lang="en-US" dirty="0"/>
          </a:p>
          <a:p>
            <a:r>
              <a:rPr lang="en-US" dirty="0" smtClean="0"/>
              <a:t>Implications:</a:t>
            </a:r>
          </a:p>
          <a:p>
            <a:pPr lvl="1"/>
            <a:r>
              <a:rPr lang="en-US" dirty="0" smtClean="0"/>
              <a:t>Selective breeding programs</a:t>
            </a:r>
          </a:p>
          <a:p>
            <a:pPr lvl="1"/>
            <a:r>
              <a:rPr lang="en-US" dirty="0" smtClean="0"/>
              <a:t>Aquaculture</a:t>
            </a:r>
          </a:p>
        </p:txBody>
      </p:sp>
    </p:spTree>
    <p:extLst>
      <p:ext uri="{BB962C8B-B14F-4D97-AF65-F5344CB8AC3E}">
        <p14:creationId xmlns:p14="http://schemas.microsoft.com/office/powerpoint/2010/main" val="41778691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a:xfrm>
            <a:off x="457200" y="1600200"/>
            <a:ext cx="8229600" cy="4869051"/>
          </a:xfrm>
        </p:spPr>
        <p:txBody>
          <a:bodyPr/>
          <a:lstStyle/>
          <a:p>
            <a:r>
              <a:rPr lang="en-US" dirty="0"/>
              <a:t>Roberts Lab</a:t>
            </a:r>
          </a:p>
          <a:p>
            <a:pPr lvl="1"/>
            <a:r>
              <a:rPr lang="en-US" dirty="0"/>
              <a:t>Steven Roberts</a:t>
            </a:r>
          </a:p>
          <a:p>
            <a:pPr lvl="1"/>
            <a:r>
              <a:rPr lang="en-US" dirty="0"/>
              <a:t>Sam </a:t>
            </a:r>
            <a:r>
              <a:rPr lang="en-US" dirty="0" smtClean="0"/>
              <a:t>White</a:t>
            </a:r>
          </a:p>
          <a:p>
            <a:pPr lvl="1"/>
            <a:r>
              <a:rPr lang="en-US" dirty="0"/>
              <a:t>Brent </a:t>
            </a:r>
            <a:r>
              <a:rPr lang="en-US" dirty="0" err="1"/>
              <a:t>Vadopalas</a:t>
            </a:r>
            <a:r>
              <a:rPr lang="en-US" dirty="0"/>
              <a:t> </a:t>
            </a:r>
            <a:endParaRPr lang="en-US" dirty="0"/>
          </a:p>
          <a:p>
            <a:pPr lvl="1"/>
            <a:r>
              <a:rPr lang="en-US" dirty="0"/>
              <a:t>Mackenzie </a:t>
            </a:r>
            <a:r>
              <a:rPr lang="en-US" dirty="0" err="1"/>
              <a:t>Gavery</a:t>
            </a:r>
            <a:endParaRPr lang="en-US" dirty="0"/>
          </a:p>
          <a:p>
            <a:pPr lvl="1"/>
            <a:r>
              <a:rPr lang="en-US" dirty="0"/>
              <a:t>Emma Timmins-</a:t>
            </a:r>
            <a:r>
              <a:rPr lang="en-US" dirty="0" err="1"/>
              <a:t>Schiffman</a:t>
            </a:r>
            <a:endParaRPr lang="en-US" dirty="0"/>
          </a:p>
          <a:p>
            <a:pPr lvl="1"/>
            <a:r>
              <a:rPr lang="en-US" dirty="0"/>
              <a:t>Jake </a:t>
            </a:r>
            <a:r>
              <a:rPr lang="en-US" dirty="0" err="1"/>
              <a:t>Heare</a:t>
            </a:r>
            <a:endParaRPr lang="en-US" dirty="0"/>
          </a:p>
          <a:p>
            <a:r>
              <a:rPr lang="en-US" dirty="0" smtClean="0"/>
              <a:t>Taylor </a:t>
            </a:r>
            <a:r>
              <a:rPr lang="en-US" dirty="0"/>
              <a:t>Shellfish</a:t>
            </a:r>
          </a:p>
          <a:p>
            <a:pPr lvl="1"/>
            <a:r>
              <a:rPr lang="en-US" dirty="0"/>
              <a:t>Molly Jackson </a:t>
            </a:r>
            <a:endParaRPr lang="en-US" dirty="0" smtClean="0"/>
          </a:p>
          <a:p>
            <a:r>
              <a:rPr lang="en-US" dirty="0" smtClean="0"/>
              <a:t>NSF</a:t>
            </a:r>
          </a:p>
          <a:p>
            <a:r>
              <a:rPr lang="en-US" dirty="0" smtClean="0"/>
              <a:t>NSA-PCS</a:t>
            </a:r>
          </a:p>
          <a:p>
            <a:pPr lvl="1"/>
            <a:endParaRPr lang="en-US" dirty="0"/>
          </a:p>
        </p:txBody>
      </p:sp>
      <p:pic>
        <p:nvPicPr>
          <p:cNvPr id="4" name="Picture 3" descr="nsf_-_Google_Sear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838" y="4546039"/>
            <a:ext cx="2102998" cy="2102998"/>
          </a:xfrm>
          <a:prstGeom prst="rect">
            <a:avLst/>
          </a:prstGeom>
          <a:ln>
            <a:noFill/>
          </a:ln>
        </p:spPr>
      </p:pic>
      <p:pic>
        <p:nvPicPr>
          <p:cNvPr id="5" name="Picture 4" descr="SAFS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097" y="1600200"/>
            <a:ext cx="1731555" cy="2869980"/>
          </a:xfrm>
          <a:prstGeom prst="rect">
            <a:avLst/>
          </a:prstGeom>
          <a:ln>
            <a:noFill/>
          </a:ln>
        </p:spPr>
      </p:pic>
    </p:spTree>
    <p:extLst>
      <p:ext uri="{BB962C8B-B14F-4D97-AF65-F5344CB8AC3E}">
        <p14:creationId xmlns:p14="http://schemas.microsoft.com/office/powerpoint/2010/main" val="39158118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Epigenetics</a:t>
            </a:r>
            <a:endParaRPr lang="en-US" dirty="0"/>
          </a:p>
        </p:txBody>
      </p:sp>
      <p:sp>
        <p:nvSpPr>
          <p:cNvPr id="3" name="Content Placeholder 2"/>
          <p:cNvSpPr>
            <a:spLocks noGrp="1"/>
          </p:cNvSpPr>
          <p:nvPr>
            <p:ph idx="1"/>
          </p:nvPr>
        </p:nvSpPr>
        <p:spPr>
          <a:xfrm>
            <a:off x="349700" y="2213034"/>
            <a:ext cx="3245122" cy="4525963"/>
          </a:xfrm>
        </p:spPr>
        <p:txBody>
          <a:bodyPr/>
          <a:lstStyle/>
          <a:p>
            <a:r>
              <a:rPr lang="en-US" dirty="0" err="1" smtClean="0"/>
              <a:t>Epi</a:t>
            </a:r>
            <a:r>
              <a:rPr lang="en-US" dirty="0" smtClean="0"/>
              <a:t> = “at, upon”</a:t>
            </a:r>
          </a:p>
          <a:p>
            <a:r>
              <a:rPr lang="en-US" b="1" dirty="0" smtClean="0"/>
              <a:t>Epigenetics</a:t>
            </a:r>
            <a:r>
              <a:rPr lang="en-US" dirty="0" smtClean="0"/>
              <a:t> describes modifications to our genetic material that changes the way genes are expressed</a:t>
            </a:r>
            <a:endParaRPr lang="en-US" dirty="0"/>
          </a:p>
        </p:txBody>
      </p:sp>
      <p:sp>
        <p:nvSpPr>
          <p:cNvPr id="5" name="TextBox 4"/>
          <p:cNvSpPr txBox="1"/>
          <p:nvPr/>
        </p:nvSpPr>
        <p:spPr>
          <a:xfrm>
            <a:off x="3506808" y="5788343"/>
            <a:ext cx="5549178" cy="246221"/>
          </a:xfrm>
          <a:prstGeom prst="rect">
            <a:avLst/>
          </a:prstGeom>
          <a:noFill/>
        </p:spPr>
        <p:txBody>
          <a:bodyPr wrap="square" rtlCol="0">
            <a:spAutoFit/>
          </a:bodyPr>
          <a:lstStyle/>
          <a:p>
            <a:r>
              <a:rPr lang="en-US" sz="1000" dirty="0"/>
              <a:t>Source: http://</a:t>
            </a:r>
            <a:r>
              <a:rPr lang="en-US" sz="1000" dirty="0" err="1"/>
              <a:t>episona.com</a:t>
            </a:r>
            <a:r>
              <a:rPr lang="en-US" sz="1000" dirty="0"/>
              <a:t>/short-introduction-epigenetics/</a:t>
            </a:r>
          </a:p>
        </p:txBody>
      </p:sp>
      <p:pic>
        <p:nvPicPr>
          <p:cNvPr id="6" name="Picture 5" descr="Mechanisms-of-epigeneti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808" y="2011972"/>
            <a:ext cx="5472008" cy="3800481"/>
          </a:xfrm>
          <a:prstGeom prst="rect">
            <a:avLst/>
          </a:prstGeom>
          <a:ln>
            <a:solidFill>
              <a:srgbClr val="6076B4"/>
            </a:solidFill>
          </a:ln>
        </p:spPr>
      </p:pic>
    </p:spTree>
    <p:extLst>
      <p:ext uri="{BB962C8B-B14F-4D97-AF65-F5344CB8AC3E}">
        <p14:creationId xmlns:p14="http://schemas.microsoft.com/office/powerpoint/2010/main" val="3953394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methylation</a:t>
            </a:r>
            <a:endParaRPr lang="en-US" dirty="0"/>
          </a:p>
        </p:txBody>
      </p:sp>
      <p:sp>
        <p:nvSpPr>
          <p:cNvPr id="3" name="Content Placeholder 2"/>
          <p:cNvSpPr>
            <a:spLocks noGrp="1"/>
          </p:cNvSpPr>
          <p:nvPr>
            <p:ph idx="1"/>
          </p:nvPr>
        </p:nvSpPr>
        <p:spPr>
          <a:xfrm>
            <a:off x="457200" y="2179023"/>
            <a:ext cx="3774219" cy="4525963"/>
          </a:xfrm>
        </p:spPr>
        <p:txBody>
          <a:bodyPr/>
          <a:lstStyle/>
          <a:p>
            <a:r>
              <a:rPr lang="en-US" b="1" dirty="0" smtClean="0"/>
              <a:t>DNA methylation </a:t>
            </a:r>
            <a:r>
              <a:rPr lang="en-US" dirty="0" smtClean="0"/>
              <a:t>in organisms is diverse, variable among species, and can change genome function under external influences</a:t>
            </a:r>
            <a:endParaRPr lang="en-US" dirty="0"/>
          </a:p>
        </p:txBody>
      </p:sp>
      <p:pic>
        <p:nvPicPr>
          <p:cNvPr id="4" name="Picture 3" descr="DNA.jpg"/>
          <p:cNvPicPr>
            <a:picLocks noChangeAspect="1"/>
          </p:cNvPicPr>
          <p:nvPr/>
        </p:nvPicPr>
        <p:blipFill>
          <a:blip r:embed="rId3"/>
          <a:stretch>
            <a:fillRect/>
          </a:stretch>
        </p:blipFill>
        <p:spPr>
          <a:xfrm>
            <a:off x="4231419" y="2313554"/>
            <a:ext cx="3240913" cy="3240913"/>
          </a:xfrm>
          <a:prstGeom prst="rect">
            <a:avLst/>
          </a:prstGeom>
        </p:spPr>
      </p:pic>
      <p:cxnSp>
        <p:nvCxnSpPr>
          <p:cNvPr id="6" name="Straight Connector 5"/>
          <p:cNvCxnSpPr/>
          <p:nvPr/>
        </p:nvCxnSpPr>
        <p:spPr>
          <a:xfrm>
            <a:off x="6698025" y="4680778"/>
            <a:ext cx="967235" cy="184341"/>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7639860" y="4617278"/>
            <a:ext cx="907424" cy="737131"/>
          </a:xfrm>
          <a:prstGeom prst="ellipse">
            <a:avLst/>
          </a:prstGeom>
          <a:solidFill>
            <a:srgbClr val="80008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665895" y="4680880"/>
            <a:ext cx="911164" cy="523220"/>
          </a:xfrm>
          <a:prstGeom prst="rect">
            <a:avLst/>
          </a:prstGeom>
          <a:noFill/>
        </p:spPr>
        <p:txBody>
          <a:bodyPr wrap="square" rtlCol="0">
            <a:spAutoFit/>
          </a:bodyPr>
          <a:lstStyle/>
          <a:p>
            <a:r>
              <a:rPr lang="en-US" sz="2800" b="1" dirty="0" smtClean="0"/>
              <a:t>CH</a:t>
            </a:r>
            <a:r>
              <a:rPr lang="en-US" sz="2800" b="1" baseline="-25000" dirty="0" smtClean="0"/>
              <a:t>3</a:t>
            </a:r>
            <a:endParaRPr lang="en-US" sz="2800" b="1" baseline="-25000" dirty="0"/>
          </a:p>
        </p:txBody>
      </p:sp>
      <p:sp>
        <p:nvSpPr>
          <p:cNvPr id="9" name="TextBox 8"/>
          <p:cNvSpPr txBox="1"/>
          <p:nvPr/>
        </p:nvSpPr>
        <p:spPr>
          <a:xfrm>
            <a:off x="6318643" y="4442005"/>
            <a:ext cx="911164" cy="523220"/>
          </a:xfrm>
          <a:prstGeom prst="rect">
            <a:avLst/>
          </a:prstGeom>
          <a:noFill/>
        </p:spPr>
        <p:txBody>
          <a:bodyPr wrap="square" rtlCol="0">
            <a:spAutoFit/>
          </a:bodyPr>
          <a:lstStyle/>
          <a:p>
            <a:r>
              <a:rPr lang="en-US" sz="2800" b="1" dirty="0" smtClean="0"/>
              <a:t>C</a:t>
            </a:r>
            <a:endParaRPr lang="en-US" sz="2800" b="1" baseline="-25000" dirty="0"/>
          </a:p>
        </p:txBody>
      </p:sp>
      <p:sp>
        <p:nvSpPr>
          <p:cNvPr id="11" name="TextBox 10"/>
          <p:cNvSpPr txBox="1"/>
          <p:nvPr/>
        </p:nvSpPr>
        <p:spPr>
          <a:xfrm>
            <a:off x="5653017" y="4394156"/>
            <a:ext cx="911164" cy="523220"/>
          </a:xfrm>
          <a:prstGeom prst="rect">
            <a:avLst/>
          </a:prstGeom>
          <a:noFill/>
        </p:spPr>
        <p:txBody>
          <a:bodyPr wrap="square" rtlCol="0">
            <a:spAutoFit/>
          </a:bodyPr>
          <a:lstStyle/>
          <a:p>
            <a:r>
              <a:rPr lang="en-US" sz="2800" b="1" dirty="0" smtClean="0"/>
              <a:t>G</a:t>
            </a:r>
            <a:endParaRPr lang="en-US" sz="2800" b="1" baseline="-25000" dirty="0"/>
          </a:p>
        </p:txBody>
      </p:sp>
    </p:spTree>
    <p:extLst>
      <p:ext uri="{BB962C8B-B14F-4D97-AF65-F5344CB8AC3E}">
        <p14:creationId xmlns:p14="http://schemas.microsoft.com/office/powerpoint/2010/main" val="4896988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methylation</a:t>
            </a:r>
            <a:endParaRPr lang="en-US" dirty="0"/>
          </a:p>
        </p:txBody>
      </p:sp>
      <p:sp>
        <p:nvSpPr>
          <p:cNvPr id="3" name="Content Placeholder 2"/>
          <p:cNvSpPr>
            <a:spLocks noGrp="1"/>
          </p:cNvSpPr>
          <p:nvPr>
            <p:ph idx="1"/>
          </p:nvPr>
        </p:nvSpPr>
        <p:spPr>
          <a:xfrm>
            <a:off x="457200" y="1600200"/>
            <a:ext cx="3850340" cy="4525963"/>
          </a:xfrm>
        </p:spPr>
        <p:txBody>
          <a:bodyPr/>
          <a:lstStyle/>
          <a:p>
            <a:endParaRPr lang="en-US" dirty="0" smtClean="0"/>
          </a:p>
          <a:p>
            <a:r>
              <a:rPr lang="en-US" dirty="0" smtClean="0"/>
              <a:t>Epigenetics affected by nutrition and environment</a:t>
            </a:r>
          </a:p>
          <a:p>
            <a:r>
              <a:rPr lang="en-US" dirty="0" smtClean="0"/>
              <a:t>Genetically identical mice</a:t>
            </a:r>
          </a:p>
          <a:p>
            <a:r>
              <a:rPr lang="en-US" dirty="0" smtClean="0"/>
              <a:t>Agouti gene is differentially methylated</a:t>
            </a:r>
          </a:p>
        </p:txBody>
      </p:sp>
      <p:pic>
        <p:nvPicPr>
          <p:cNvPr id="4" name="Picture 3" descr="agoutimice4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540" y="2099998"/>
            <a:ext cx="4666842" cy="3360126"/>
          </a:xfrm>
          <a:prstGeom prst="rect">
            <a:avLst/>
          </a:prstGeom>
          <a:ln w="9525" cap="sq" cmpd="sng">
            <a:solidFill>
              <a:schemeClr val="tx2"/>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307540" y="5442589"/>
            <a:ext cx="4271053" cy="276999"/>
          </a:xfrm>
          <a:prstGeom prst="rect">
            <a:avLst/>
          </a:prstGeom>
          <a:noFill/>
        </p:spPr>
        <p:txBody>
          <a:bodyPr wrap="square" rtlCol="0">
            <a:spAutoFit/>
          </a:bodyPr>
          <a:lstStyle/>
          <a:p>
            <a:r>
              <a:rPr lang="en-US" sz="1200" dirty="0" smtClean="0"/>
              <a:t>Source: </a:t>
            </a:r>
            <a:r>
              <a:rPr lang="en-US" sz="1200" dirty="0" err="1" smtClean="0"/>
              <a:t>Waterland</a:t>
            </a:r>
            <a:r>
              <a:rPr lang="en-US" sz="1200" dirty="0" smtClean="0"/>
              <a:t> and </a:t>
            </a:r>
            <a:r>
              <a:rPr lang="en-US" sz="1200" dirty="0" err="1" smtClean="0"/>
              <a:t>Jirtle</a:t>
            </a:r>
            <a:r>
              <a:rPr lang="en-US" sz="1200" dirty="0" smtClean="0"/>
              <a:t> 2003</a:t>
            </a:r>
            <a:endParaRPr lang="en-US" sz="1200" dirty="0"/>
          </a:p>
        </p:txBody>
      </p:sp>
    </p:spTree>
    <p:extLst>
      <p:ext uri="{BB962C8B-B14F-4D97-AF65-F5344CB8AC3E}">
        <p14:creationId xmlns:p14="http://schemas.microsoft.com/office/powerpoint/2010/main" val="21561727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methylation</a:t>
            </a:r>
            <a:endParaRPr lang="en-US" dirty="0"/>
          </a:p>
        </p:txBody>
      </p:sp>
      <p:sp>
        <p:nvSpPr>
          <p:cNvPr id="3" name="Content Placeholder 2"/>
          <p:cNvSpPr>
            <a:spLocks noGrp="1"/>
          </p:cNvSpPr>
          <p:nvPr>
            <p:ph idx="1"/>
          </p:nvPr>
        </p:nvSpPr>
        <p:spPr>
          <a:xfrm>
            <a:off x="457200" y="2340503"/>
            <a:ext cx="4172673" cy="4525963"/>
          </a:xfrm>
        </p:spPr>
        <p:txBody>
          <a:bodyPr/>
          <a:lstStyle/>
          <a:p>
            <a:r>
              <a:rPr lang="en-US" dirty="0" smtClean="0"/>
              <a:t>Regulation of castes for honey bee queen and workers</a:t>
            </a:r>
          </a:p>
          <a:p>
            <a:r>
              <a:rPr lang="en-US" dirty="0" smtClean="0"/>
              <a:t>Diet of royal jelly during larval development generates queen bees</a:t>
            </a:r>
            <a:endParaRPr lang="en-US" dirty="0"/>
          </a:p>
        </p:txBody>
      </p:sp>
      <p:pic>
        <p:nvPicPr>
          <p:cNvPr id="5" name="Picture 4" descr="honeybee3.jpg"/>
          <p:cNvPicPr>
            <a:picLocks noChangeAspect="1"/>
          </p:cNvPicPr>
          <p:nvPr/>
        </p:nvPicPr>
        <p:blipFill rotWithShape="1">
          <a:blip r:embed="rId3">
            <a:extLst>
              <a:ext uri="{28A0092B-C50C-407E-A947-70E740481C1C}">
                <a14:useLocalDpi xmlns:a14="http://schemas.microsoft.com/office/drawing/2010/main" val="0"/>
              </a:ext>
            </a:extLst>
          </a:blip>
          <a:srcRect r="34662" b="6676"/>
          <a:stretch/>
        </p:blipFill>
        <p:spPr>
          <a:xfrm>
            <a:off x="5000263" y="2221174"/>
            <a:ext cx="3862637" cy="3229505"/>
          </a:xfrm>
          <a:prstGeom prst="rect">
            <a:avLst/>
          </a:prstGeom>
        </p:spPr>
      </p:pic>
      <p:sp>
        <p:nvSpPr>
          <p:cNvPr id="6" name="Rectangle 5"/>
          <p:cNvSpPr/>
          <p:nvPr/>
        </p:nvSpPr>
        <p:spPr>
          <a:xfrm>
            <a:off x="8532195" y="3598507"/>
            <a:ext cx="330705" cy="6879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8532195" y="4762729"/>
            <a:ext cx="330705" cy="6879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9543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methylation</a:t>
            </a:r>
            <a:endParaRPr lang="en-US" dirty="0"/>
          </a:p>
        </p:txBody>
      </p:sp>
      <p:sp>
        <p:nvSpPr>
          <p:cNvPr id="3" name="Content Placeholder 2"/>
          <p:cNvSpPr>
            <a:spLocks noGrp="1"/>
          </p:cNvSpPr>
          <p:nvPr>
            <p:ph idx="1"/>
          </p:nvPr>
        </p:nvSpPr>
        <p:spPr>
          <a:xfrm>
            <a:off x="457200" y="1600200"/>
            <a:ext cx="5089429" cy="4525963"/>
          </a:xfrm>
        </p:spPr>
        <p:txBody>
          <a:bodyPr/>
          <a:lstStyle/>
          <a:p>
            <a:r>
              <a:rPr lang="en-US" dirty="0" smtClean="0"/>
              <a:t>Vertebrates: global methylation</a:t>
            </a:r>
          </a:p>
          <a:p>
            <a:r>
              <a:rPr lang="en-US" dirty="0"/>
              <a:t>Invertebrates: limited methylation</a:t>
            </a:r>
          </a:p>
          <a:p>
            <a:pPr lvl="1"/>
            <a:r>
              <a:rPr lang="en-US" dirty="0"/>
              <a:t>Model invertebrates lack DNA methylation</a:t>
            </a:r>
          </a:p>
          <a:p>
            <a:pPr lvl="2"/>
            <a:r>
              <a:rPr lang="en-US" dirty="0"/>
              <a:t>E.g. </a:t>
            </a:r>
            <a:r>
              <a:rPr lang="en-US" i="1" dirty="0"/>
              <a:t>Drosophila </a:t>
            </a:r>
            <a:r>
              <a:rPr lang="en-US" dirty="0"/>
              <a:t>and </a:t>
            </a:r>
            <a:r>
              <a:rPr lang="en-US" i="1" dirty="0"/>
              <a:t>C. </a:t>
            </a:r>
            <a:r>
              <a:rPr lang="en-US" i="1" dirty="0" err="1"/>
              <a:t>elegans</a:t>
            </a:r>
            <a:endParaRPr lang="en-US" dirty="0"/>
          </a:p>
          <a:p>
            <a:pPr lvl="1"/>
            <a:r>
              <a:rPr lang="en-US" dirty="0"/>
              <a:t>Non-model invertebrates have mosaic methylation</a:t>
            </a:r>
          </a:p>
          <a:p>
            <a:pPr lvl="2"/>
            <a:r>
              <a:rPr lang="en-US" dirty="0"/>
              <a:t>E.g. Oysters and </a:t>
            </a:r>
            <a:r>
              <a:rPr lang="en-US" dirty="0" smtClean="0"/>
              <a:t>sea squirts</a:t>
            </a:r>
            <a:endParaRPr lang="en-US" dirty="0"/>
          </a:p>
          <a:p>
            <a:pPr lvl="1"/>
            <a:r>
              <a:rPr lang="en-US" dirty="0" smtClean="0"/>
              <a:t>Distribution </a:t>
            </a:r>
            <a:r>
              <a:rPr lang="en-US" dirty="0"/>
              <a:t>and function is uncertain</a:t>
            </a:r>
          </a:p>
          <a:p>
            <a:pPr lvl="1"/>
            <a:endParaRPr lang="en-US" dirty="0" smtClean="0"/>
          </a:p>
          <a:p>
            <a:endParaRPr lang="en-US" dirty="0" smtClean="0"/>
          </a:p>
        </p:txBody>
      </p:sp>
      <p:pic>
        <p:nvPicPr>
          <p:cNvPr id="5" name="Picture 4" descr="c._elegans_-_Google_Sear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7291" y="4061432"/>
            <a:ext cx="3597371" cy="2670441"/>
          </a:xfrm>
          <a:prstGeom prst="rect">
            <a:avLst/>
          </a:prstGeom>
          <a:ln>
            <a:solidFill>
              <a:schemeClr val="tx2"/>
            </a:solidFill>
          </a:ln>
        </p:spPr>
      </p:pic>
      <p:pic>
        <p:nvPicPr>
          <p:cNvPr id="6" name="Picture 5" descr="Drosophila3.JPG"/>
          <p:cNvPicPr>
            <a:picLocks noChangeAspect="1"/>
          </p:cNvPicPr>
          <p:nvPr/>
        </p:nvPicPr>
        <p:blipFill rotWithShape="1">
          <a:blip r:embed="rId4" cstate="print">
            <a:extLst>
              <a:ext uri="{28A0092B-C50C-407E-A947-70E740481C1C}">
                <a14:useLocalDpi xmlns:a14="http://schemas.microsoft.com/office/drawing/2010/main" val="0"/>
              </a:ext>
            </a:extLst>
          </a:blip>
          <a:srcRect b="6103"/>
          <a:stretch/>
        </p:blipFill>
        <p:spPr>
          <a:xfrm>
            <a:off x="5534504" y="1727631"/>
            <a:ext cx="3609496" cy="2315962"/>
          </a:xfrm>
          <a:prstGeom prst="rect">
            <a:avLst/>
          </a:prstGeom>
          <a:ln>
            <a:solidFill>
              <a:schemeClr val="tx2"/>
            </a:solidFill>
          </a:ln>
        </p:spPr>
      </p:pic>
    </p:spTree>
    <p:extLst>
      <p:ext uri="{BB962C8B-B14F-4D97-AF65-F5344CB8AC3E}">
        <p14:creationId xmlns:p14="http://schemas.microsoft.com/office/powerpoint/2010/main" val="28891207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methylation in </a:t>
            </a:r>
            <a:br>
              <a:rPr lang="en-US" dirty="0" smtClean="0"/>
            </a:br>
            <a:r>
              <a:rPr lang="en-US" i="1" dirty="0" smtClean="0"/>
              <a:t>C. </a:t>
            </a:r>
            <a:r>
              <a:rPr lang="en-US" i="1" dirty="0" err="1" smtClean="0"/>
              <a:t>gigas</a:t>
            </a:r>
            <a:endParaRPr lang="en-US" dirty="0"/>
          </a:p>
        </p:txBody>
      </p:sp>
      <p:sp>
        <p:nvSpPr>
          <p:cNvPr id="3" name="Content Placeholder 2"/>
          <p:cNvSpPr>
            <a:spLocks noGrp="1"/>
          </p:cNvSpPr>
          <p:nvPr>
            <p:ph idx="1"/>
          </p:nvPr>
        </p:nvSpPr>
        <p:spPr>
          <a:xfrm>
            <a:off x="650082" y="1962442"/>
            <a:ext cx="8229600" cy="4525963"/>
          </a:xfrm>
        </p:spPr>
        <p:txBody>
          <a:bodyPr/>
          <a:lstStyle/>
          <a:p>
            <a:r>
              <a:rPr lang="en-US" dirty="0"/>
              <a:t>Why oysters?</a:t>
            </a:r>
          </a:p>
          <a:p>
            <a:pPr lvl="1"/>
            <a:r>
              <a:rPr lang="en-US" dirty="0"/>
              <a:t>Important aquaculture resources</a:t>
            </a:r>
          </a:p>
          <a:p>
            <a:pPr lvl="1"/>
            <a:r>
              <a:rPr lang="en-US" dirty="0"/>
              <a:t>Genomic resources</a:t>
            </a:r>
          </a:p>
          <a:p>
            <a:pPr lvl="1"/>
            <a:r>
              <a:rPr lang="en-US" dirty="0"/>
              <a:t>Sessile</a:t>
            </a:r>
          </a:p>
          <a:p>
            <a:endParaRPr lang="en-US" dirty="0"/>
          </a:p>
        </p:txBody>
      </p:sp>
      <p:pic>
        <p:nvPicPr>
          <p:cNvPr id="4" name="Picture 3" descr="DSCF048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3866" y="1619150"/>
            <a:ext cx="2999416" cy="2249561"/>
          </a:xfrm>
          <a:prstGeom prst="rect">
            <a:avLst/>
          </a:prstGeom>
          <a:ln>
            <a:solidFill>
              <a:srgbClr val="000000"/>
            </a:solidFill>
          </a:ln>
        </p:spPr>
      </p:pic>
      <p:pic>
        <p:nvPicPr>
          <p:cNvPr id="6" name="Picture 5" descr="2011-11-10 at 16.31.1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3866" y="4222250"/>
            <a:ext cx="2999416" cy="2240305"/>
          </a:xfrm>
          <a:prstGeom prst="rect">
            <a:avLst/>
          </a:prstGeom>
          <a:ln>
            <a:solidFill>
              <a:schemeClr val="tx1"/>
            </a:solidFill>
          </a:ln>
        </p:spPr>
      </p:pic>
      <p:pic>
        <p:nvPicPr>
          <p:cNvPr id="8" name="Picture 7" descr="sampling.jpg"/>
          <p:cNvPicPr>
            <a:picLocks noChangeAspect="1"/>
          </p:cNvPicPr>
          <p:nvPr/>
        </p:nvPicPr>
        <p:blipFill>
          <a:blip r:embed="rId5"/>
          <a:stretch>
            <a:fillRect/>
          </a:stretch>
        </p:blipFill>
        <p:spPr>
          <a:xfrm>
            <a:off x="1786698" y="4239843"/>
            <a:ext cx="2978184" cy="2222712"/>
          </a:xfrm>
          <a:prstGeom prst="rect">
            <a:avLst/>
          </a:prstGeom>
          <a:ln>
            <a:solidFill>
              <a:srgbClr val="000000"/>
            </a:solidFill>
          </a:ln>
        </p:spPr>
      </p:pic>
    </p:spTree>
    <p:extLst>
      <p:ext uri="{BB962C8B-B14F-4D97-AF65-F5344CB8AC3E}">
        <p14:creationId xmlns:p14="http://schemas.microsoft.com/office/powerpoint/2010/main" val="8296938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Characterizing DNA methylation in </a:t>
            </a:r>
            <a:r>
              <a:rPr lang="en-US" i="1" dirty="0"/>
              <a:t>C. </a:t>
            </a:r>
            <a:r>
              <a:rPr lang="en-US" i="1" dirty="0" err="1"/>
              <a:t>gigas</a:t>
            </a:r>
            <a:endParaRPr lang="en-US" dirty="0"/>
          </a:p>
        </p:txBody>
      </p:sp>
      <p:sp>
        <p:nvSpPr>
          <p:cNvPr id="3" name="Content Placeholder 2"/>
          <p:cNvSpPr>
            <a:spLocks noGrp="1"/>
          </p:cNvSpPr>
          <p:nvPr>
            <p:ph idx="1"/>
          </p:nvPr>
        </p:nvSpPr>
        <p:spPr/>
        <p:txBody>
          <a:bodyPr/>
          <a:lstStyle/>
          <a:p>
            <a:r>
              <a:rPr lang="en-US" dirty="0"/>
              <a:t>Mosaic methylation associated with </a:t>
            </a:r>
            <a:r>
              <a:rPr lang="en-US" dirty="0" smtClean="0"/>
              <a:t>gene bodies</a:t>
            </a:r>
          </a:p>
          <a:p>
            <a:r>
              <a:rPr lang="en-US" dirty="0"/>
              <a:t>Overall 15% genome </a:t>
            </a:r>
            <a:r>
              <a:rPr lang="en-US" dirty="0" smtClean="0"/>
              <a:t>methylation</a:t>
            </a:r>
          </a:p>
          <a:p>
            <a:r>
              <a:rPr lang="en-US" dirty="0"/>
              <a:t>No methylation in mitochondrial </a:t>
            </a:r>
            <a:r>
              <a:rPr lang="en-US" dirty="0" smtClean="0"/>
              <a:t>genome</a:t>
            </a:r>
          </a:p>
          <a:p>
            <a:r>
              <a:rPr lang="en-US" dirty="0"/>
              <a:t>Positive relationship between methylation and gene expression</a:t>
            </a:r>
          </a:p>
          <a:p>
            <a:endParaRPr lang="en-US" dirty="0"/>
          </a:p>
          <a:p>
            <a:endParaRPr lang="en-US" dirty="0"/>
          </a:p>
          <a:p>
            <a:endParaRPr lang="en-US" dirty="0"/>
          </a:p>
          <a:p>
            <a:endParaRPr lang="en-US" dirty="0"/>
          </a:p>
        </p:txBody>
      </p:sp>
      <p:sp>
        <p:nvSpPr>
          <p:cNvPr id="19" name="TextBox 18"/>
          <p:cNvSpPr txBox="1"/>
          <p:nvPr/>
        </p:nvSpPr>
        <p:spPr>
          <a:xfrm>
            <a:off x="6626748" y="5890166"/>
            <a:ext cx="4120104" cy="276999"/>
          </a:xfrm>
          <a:prstGeom prst="rect">
            <a:avLst/>
          </a:prstGeom>
          <a:noFill/>
        </p:spPr>
        <p:txBody>
          <a:bodyPr wrap="square" rtlCol="0">
            <a:spAutoFit/>
          </a:bodyPr>
          <a:lstStyle/>
          <a:p>
            <a:r>
              <a:rPr lang="en-US" sz="1200" dirty="0" smtClean="0"/>
              <a:t>Source: Olson and Roberts, 2014</a:t>
            </a:r>
            <a:endParaRPr lang="en-US" sz="1200" dirty="0"/>
          </a:p>
        </p:txBody>
      </p:sp>
      <p:pic>
        <p:nvPicPr>
          <p:cNvPr id="4" name="Picture 3" descr="Sr320_presenta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01899"/>
            <a:ext cx="9144000" cy="1647265"/>
          </a:xfrm>
          <a:prstGeom prst="rect">
            <a:avLst/>
          </a:prstGeom>
        </p:spPr>
      </p:pic>
    </p:spTree>
    <p:extLst>
      <p:ext uri="{BB962C8B-B14F-4D97-AF65-F5344CB8AC3E}">
        <p14:creationId xmlns:p14="http://schemas.microsoft.com/office/powerpoint/2010/main" val="269253087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4135</TotalTime>
  <Words>1981</Words>
  <Application>Microsoft Macintosh PowerPoint</Application>
  <PresentationFormat>On-screen Show (4:3)</PresentationFormat>
  <Paragraphs>223</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Executive</vt:lpstr>
      <vt:lpstr>Evidence for lineage-specific DNA methylation patterns in the Pacific oyster</vt:lpstr>
      <vt:lpstr>Outline</vt:lpstr>
      <vt:lpstr>Epigenetics</vt:lpstr>
      <vt:lpstr>DNA methylation</vt:lpstr>
      <vt:lpstr>DNA methylation</vt:lpstr>
      <vt:lpstr>DNA methylation</vt:lpstr>
      <vt:lpstr>DNA methylation</vt:lpstr>
      <vt:lpstr>DNA methylation in  C. gigas</vt:lpstr>
      <vt:lpstr>Characterizing DNA methylation in C. gigas</vt:lpstr>
      <vt:lpstr>PowerPoint Presentation</vt:lpstr>
      <vt:lpstr>Experimental Design</vt:lpstr>
      <vt:lpstr>Experimental Design</vt:lpstr>
      <vt:lpstr>Results: Whole genome</vt:lpstr>
      <vt:lpstr>Results: Whole genome</vt:lpstr>
      <vt:lpstr>Results: Hierarchical clustering</vt:lpstr>
      <vt:lpstr>Results: Hierarchical clustering</vt:lpstr>
      <vt:lpstr>Results: Differential methylation</vt:lpstr>
      <vt:lpstr>Conclusions</vt:lpstr>
      <vt:lpstr>Future Work</vt:lpstr>
      <vt:lpstr>Implications</vt:lpstr>
      <vt:lpstr>Acknowledgments</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Characterizing genome-wide DNA methylation patterns to increase understanding of epigenetic variation in the Pacific oyster </dc:title>
  <dc:creator>Claire Olson</dc:creator>
  <cp:lastModifiedBy>Claire Olson</cp:lastModifiedBy>
  <cp:revision>238</cp:revision>
  <dcterms:created xsi:type="dcterms:W3CDTF">2014-09-11T16:01:54Z</dcterms:created>
  <dcterms:modified xsi:type="dcterms:W3CDTF">2014-09-22T21:32:31Z</dcterms:modified>
</cp:coreProperties>
</file>