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58" r:id="rId4"/>
    <p:sldId id="265" r:id="rId5"/>
    <p:sldId id="268" r:id="rId6"/>
    <p:sldId id="269" r:id="rId7"/>
    <p:sldId id="270" r:id="rId8"/>
    <p:sldId id="271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8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A2F93-1C56-9D49-8D8A-B5A353DBC15B}" type="datetimeFigureOut">
              <a:rPr lang="en-US" smtClean="0"/>
              <a:t>3/19/14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4BEC6E-E729-094A-BAB0-4739573A5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0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DNA topoisomerase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4BEC6E-E729-094A-BAB0-4739573A512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604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1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8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5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5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18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9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20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3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54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544A9-EBA5-0847-8C5E-675A7475A913}" type="datetimeFigureOut">
              <a:rPr lang="en-US" smtClean="0"/>
              <a:t>3/19/14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D78A-DE5D-C84E-9669-FA63887E8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0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evernote.com/shard/s74/sh/3ba960d0-9ad0-4a17-a2e5-7c5700bb5fd4/62f6d0b108325c23e7bcc2178044b3a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MBD-Chip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Bioinformatics - Fish 546</a:t>
            </a:r>
          </a:p>
          <a:p>
            <a:r>
              <a:rPr lang="en-US" dirty="0" smtClean="0"/>
              <a:t>Winter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33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Question: Is the oyster’s response to estrogen (EE2) mediated by DNA methylation</a:t>
            </a:r>
          </a:p>
          <a:p>
            <a:r>
              <a:rPr lang="en-US" dirty="0" smtClean="0"/>
              <a:t>Approach: MBD-Chip</a:t>
            </a:r>
          </a:p>
          <a:p>
            <a:r>
              <a:rPr lang="en-US" dirty="0" smtClean="0"/>
              <a:t>Bioinformatics:</a:t>
            </a:r>
          </a:p>
          <a:p>
            <a:pPr lvl="1"/>
            <a:r>
              <a:rPr lang="en-US" dirty="0" smtClean="0"/>
              <a:t>R packages: </a:t>
            </a:r>
            <a:r>
              <a:rPr lang="en-US" dirty="0" err="1" smtClean="0"/>
              <a:t>Ringo</a:t>
            </a:r>
            <a:r>
              <a:rPr lang="en-US" dirty="0" smtClean="0"/>
              <a:t>, </a:t>
            </a:r>
            <a:r>
              <a:rPr lang="en-US" dirty="0" err="1" smtClean="0"/>
              <a:t>ChipPeakAnno</a:t>
            </a:r>
            <a:endParaRPr lang="en-US" dirty="0" smtClean="0"/>
          </a:p>
          <a:p>
            <a:pPr lvl="1"/>
            <a:r>
              <a:rPr lang="en-US" dirty="0" err="1" smtClean="0"/>
              <a:t>Bedtools</a:t>
            </a:r>
            <a:endParaRPr lang="en-US" dirty="0" smtClean="0"/>
          </a:p>
          <a:p>
            <a:pPr lvl="1"/>
            <a:r>
              <a:rPr lang="en-US" dirty="0" err="1" smtClean="0"/>
              <a:t>SQLshare</a:t>
            </a:r>
            <a:endParaRPr lang="en-US" dirty="0" smtClean="0"/>
          </a:p>
          <a:p>
            <a:pPr lvl="1"/>
            <a:r>
              <a:rPr lang="en-US" dirty="0" smtClean="0"/>
              <a:t>DAVID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09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lic-fig2.jpg (700×338)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88" y="956177"/>
            <a:ext cx="3227312" cy="5516452"/>
          </a:xfrm>
          <a:prstGeom prst="rect">
            <a:avLst/>
          </a:prstGeom>
        </p:spPr>
      </p:pic>
      <p:pic>
        <p:nvPicPr>
          <p:cNvPr id="7" name="Picture 6" descr="clic-fig2.jpg (700×338)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0" y="4773738"/>
            <a:ext cx="6223000" cy="15621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-1829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MBD-Chip Differential methylation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43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199" y="648128"/>
            <a:ext cx="9703230" cy="2340453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r>
              <a:rPr lang="en-US" dirty="0"/>
              <a:t>3 x 720k design</a:t>
            </a:r>
          </a:p>
          <a:p>
            <a:r>
              <a:rPr lang="en-US" dirty="0" smtClean="0"/>
              <a:t>Methylation changes in response to EE2</a:t>
            </a:r>
          </a:p>
          <a:p>
            <a:pPr lvl="1">
              <a:buFont typeface="Arial"/>
              <a:buChar char="•"/>
            </a:pPr>
            <a:r>
              <a:rPr lang="en-US" sz="3200" dirty="0" smtClean="0"/>
              <a:t>Day 7 </a:t>
            </a:r>
          </a:p>
          <a:p>
            <a:pPr lvl="2"/>
            <a:r>
              <a:rPr lang="en-US" sz="3200" dirty="0" smtClean="0"/>
              <a:t>Control Pool: 3 females </a:t>
            </a:r>
          </a:p>
          <a:p>
            <a:pPr lvl="2"/>
            <a:r>
              <a:rPr lang="en-US" sz="3200" dirty="0" smtClean="0"/>
              <a:t>EE2 Pool: 3 females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1521093" y="4829678"/>
            <a:ext cx="5805272" cy="167481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58328" y="5011116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66932" y="5011116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41145" y="5011116"/>
            <a:ext cx="1549003" cy="135380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83923" y="5466305"/>
            <a:ext cx="1423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red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green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24875" y="5539316"/>
            <a:ext cx="1465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green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red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05377" y="5539316"/>
            <a:ext cx="1410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EE2: green</a:t>
            </a:r>
          </a:p>
          <a:p>
            <a:r>
              <a:rPr lang="en-US" dirty="0" err="1" smtClean="0"/>
              <a:t>cntrl</a:t>
            </a:r>
            <a:r>
              <a:rPr lang="en-US" dirty="0" smtClean="0"/>
              <a:t>: red</a:t>
            </a:r>
          </a:p>
          <a:p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758328" y="4731954"/>
            <a:ext cx="3431820" cy="1395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580887" y="4716874"/>
            <a:ext cx="1549003" cy="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74694" y="4348710"/>
            <a:ext cx="2072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Pooled MBD (n=4)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25400" y="4322928"/>
            <a:ext cx="1465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Input</a:t>
            </a:r>
          </a:p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67082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67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Microarray Data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Read </a:t>
            </a:r>
            <a:r>
              <a:rPr lang="en-US" dirty="0" err="1" smtClean="0"/>
              <a:t>Nimblegen</a:t>
            </a:r>
            <a:r>
              <a:rPr lang="en-US" dirty="0" smtClean="0"/>
              <a:t> </a:t>
            </a:r>
            <a:r>
              <a:rPr lang="en-US" dirty="0"/>
              <a:t>files into R</a:t>
            </a:r>
          </a:p>
          <a:p>
            <a:r>
              <a:rPr lang="en-US" dirty="0" smtClean="0"/>
              <a:t>Remove </a:t>
            </a:r>
            <a:r>
              <a:rPr lang="en-US" dirty="0"/>
              <a:t>control probes</a:t>
            </a:r>
          </a:p>
          <a:p>
            <a:r>
              <a:rPr lang="en-US" dirty="0" smtClean="0"/>
              <a:t>Loess </a:t>
            </a:r>
            <a:r>
              <a:rPr lang="en-US" dirty="0"/>
              <a:t>normalize each array </a:t>
            </a:r>
          </a:p>
          <a:p>
            <a:r>
              <a:rPr lang="en-US" dirty="0" smtClean="0"/>
              <a:t>Smooth </a:t>
            </a:r>
            <a:r>
              <a:rPr lang="en-US" dirty="0"/>
              <a:t>log2 ratio values by computing a running </a:t>
            </a:r>
            <a:r>
              <a:rPr lang="en-US" dirty="0" smtClean="0"/>
              <a:t>median</a:t>
            </a:r>
          </a:p>
          <a:p>
            <a:r>
              <a:rPr lang="en-US" dirty="0" smtClean="0"/>
              <a:t>Set </a:t>
            </a:r>
            <a:r>
              <a:rPr lang="en-US" dirty="0"/>
              <a:t>a </a:t>
            </a:r>
            <a:r>
              <a:rPr lang="en-US" dirty="0" smtClean="0"/>
              <a:t>threshold for ‘enriched’ regions </a:t>
            </a:r>
          </a:p>
          <a:p>
            <a:r>
              <a:rPr lang="en-US" dirty="0" smtClean="0"/>
              <a:t>Identify </a:t>
            </a:r>
            <a:r>
              <a:rPr lang="en-US" dirty="0"/>
              <a:t>the overlap </a:t>
            </a:r>
            <a:r>
              <a:rPr lang="en-US" dirty="0" smtClean="0"/>
              <a:t>between replicates, and exclude regions where enrichment is present in control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67241" y="6112227"/>
            <a:ext cx="32958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err="1" smtClean="0">
                <a:hlinkClick r:id="rId2"/>
              </a:rPr>
              <a:t>Evernote</a:t>
            </a:r>
            <a:r>
              <a:rPr lang="nl-NL" sz="3000" dirty="0" smtClean="0">
                <a:hlinkClick r:id="rId2"/>
              </a:rPr>
              <a:t> link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71541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– IGV xml</a:t>
            </a:r>
            <a:endParaRPr lang="en-US" dirty="0"/>
          </a:p>
        </p:txBody>
      </p:sp>
      <p:pic>
        <p:nvPicPr>
          <p:cNvPr id="6" name="Content Placeholder 5" descr="IGV - Session_ _Volumes_web_bivalvia_array_2013.11.22.mgavery_array_MG_sessionURL.xml-1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41" b="14041"/>
          <a:stretch>
            <a:fillRect/>
          </a:stretch>
        </p:blipFill>
        <p:spPr>
          <a:xfrm>
            <a:off x="0" y="1348758"/>
            <a:ext cx="9144000" cy="5028847"/>
          </a:xfrm>
        </p:spPr>
      </p:pic>
    </p:spTree>
    <p:extLst>
      <p:ext uri="{BB962C8B-B14F-4D97-AF65-F5344CB8AC3E}">
        <p14:creationId xmlns:p14="http://schemas.microsoft.com/office/powerpoint/2010/main" val="89301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 Functional annotation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annotation of DMRs</a:t>
            </a:r>
          </a:p>
          <a:p>
            <a:pPr lvl="1"/>
            <a:r>
              <a:rPr lang="en-US" dirty="0" smtClean="0"/>
              <a:t>DAVID, - </a:t>
            </a:r>
            <a:r>
              <a:rPr lang="en-US" smtClean="0"/>
              <a:t>Conserved Domain BLAST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Conserved Domain BLAST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 descr="DAVID_ Database for Annotation, Visualization, and Integrated Discovery (Laboratory of Immunopathoge of Allergies and Infectious Diseases (NIAID); Science Applications International Corporation (SAIC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23489"/>
            <a:ext cx="9144000" cy="413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078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Stuff!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Microarray analysis – Ryan </a:t>
            </a:r>
            <a:r>
              <a:rPr lang="en-US" dirty="0" err="1" smtClean="0"/>
              <a:t>Basom</a:t>
            </a:r>
            <a:endParaRPr lang="en-US" dirty="0" smtClean="0"/>
          </a:p>
          <a:p>
            <a:r>
              <a:rPr lang="en-US" dirty="0" err="1" smtClean="0"/>
              <a:t>Rpubs</a:t>
            </a:r>
            <a:endParaRPr lang="en-US" dirty="0" smtClean="0"/>
          </a:p>
          <a:p>
            <a:r>
              <a:rPr lang="en-US" dirty="0" smtClean="0"/>
              <a:t>IGV – making links to specific locations</a:t>
            </a:r>
          </a:p>
          <a:p>
            <a:endParaRPr lang="en-US" dirty="0"/>
          </a:p>
        </p:txBody>
      </p:sp>
      <p:pic>
        <p:nvPicPr>
          <p:cNvPr id="4" name="Picture 3" descr="Microsoft Exc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3488"/>
            <a:ext cx="9144000" cy="90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802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832" y="26798"/>
            <a:ext cx="8229600" cy="1143000"/>
          </a:xfrm>
        </p:spPr>
        <p:txBody>
          <a:bodyPr/>
          <a:lstStyle/>
          <a:p>
            <a:r>
              <a:rPr lang="en-US" dirty="0" smtClean="0"/>
              <a:t>Bioinformatics though the ages…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3149" y="3803010"/>
            <a:ext cx="4579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2011 – no bisulfite aligners! 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0589" y="1199423"/>
            <a:ext cx="4762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2010 </a:t>
            </a:r>
            <a:r>
              <a:rPr lang="en-US" sz="2400" b="1" smtClean="0"/>
              <a:t>– MFG, </a:t>
            </a:r>
            <a:r>
              <a:rPr lang="en-US" sz="2400" b="1" dirty="0" err="1" smtClean="0"/>
              <a:t>GoogleDocs</a:t>
            </a:r>
            <a:r>
              <a:rPr lang="en-US" sz="2400" b="1" dirty="0" smtClean="0"/>
              <a:t>!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90044" y="1199423"/>
            <a:ext cx="4001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2013 – Galaxy, </a:t>
            </a:r>
            <a:r>
              <a:rPr lang="en-US" sz="2400" b="1" dirty="0" err="1" smtClean="0"/>
              <a:t>bedtools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18477" y="3796451"/>
            <a:ext cx="4628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2014 – R packages, reproducibility</a:t>
            </a:r>
            <a:endParaRPr lang="en-US" sz="2400" b="1" dirty="0"/>
          </a:p>
        </p:txBody>
      </p:sp>
      <p:pic>
        <p:nvPicPr>
          <p:cNvPr id="10" name="Picture 9" descr="Facilitating analysis of genomic variation in Olympia oyster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0044" y="1648470"/>
            <a:ext cx="3696756" cy="1419134"/>
          </a:xfrm>
          <a:prstGeom prst="rect">
            <a:avLst/>
          </a:prstGeom>
        </p:spPr>
      </p:pic>
      <p:pic>
        <p:nvPicPr>
          <p:cNvPr id="11" name="Picture 10" descr="RPubs - MG_Ringo_array.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382" y="4258116"/>
            <a:ext cx="4249646" cy="1827805"/>
          </a:xfrm>
          <a:prstGeom prst="rect">
            <a:avLst/>
          </a:prstGeom>
        </p:spPr>
      </p:pic>
      <p:pic>
        <p:nvPicPr>
          <p:cNvPr id="13" name="Picture 12" descr="Gavery Fish54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497023"/>
            <a:ext cx="3237307" cy="1273004"/>
          </a:xfrm>
          <a:prstGeom prst="rect">
            <a:avLst/>
          </a:prstGeom>
        </p:spPr>
      </p:pic>
      <p:pic>
        <p:nvPicPr>
          <p:cNvPr id="14" name="Picture 13" descr="Gavery-MFG - Google Drive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149" y="1738538"/>
            <a:ext cx="3045717" cy="120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686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</TotalTime>
  <Words>215</Words>
  <Application>Microsoft Macintosh PowerPoint</Application>
  <PresentationFormat>On-screen Show (4:3)</PresentationFormat>
  <Paragraphs>57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MBD-Chip Analysis</vt:lpstr>
      <vt:lpstr>Overview</vt:lpstr>
      <vt:lpstr>MBD-Chip Differential methylation</vt:lpstr>
      <vt:lpstr>Array Design</vt:lpstr>
      <vt:lpstr>Microarray Data Processing</vt:lpstr>
      <vt:lpstr>Product – IGV xml</vt:lpstr>
      <vt:lpstr>Next Steps: Functional annotation</vt:lpstr>
      <vt:lpstr>New Stuff!</vt:lpstr>
      <vt:lpstr>Bioinformatics though the ages…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MeDIP/MBD-Chip</dc:title>
  <dc:creator>Mackenzie Gavery</dc:creator>
  <cp:lastModifiedBy>Mackenzie Gavery</cp:lastModifiedBy>
  <cp:revision>21</cp:revision>
  <dcterms:created xsi:type="dcterms:W3CDTF">2013-04-12T19:06:58Z</dcterms:created>
  <dcterms:modified xsi:type="dcterms:W3CDTF">2014-03-19T17:20:20Z</dcterms:modified>
</cp:coreProperties>
</file>