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xml" ContentType="application/vnd.openxmlformats-officedocument.drawingml.chart+xml"/>
  <Override PartName="/ppt/notesSlides/notesSlide44.xml" ContentType="application/vnd.openxmlformats-officedocument.presentationml.notesSlide+xml"/>
  <Override PartName="/ppt/charts/chart3.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61"/>
  </p:notesMasterIdLst>
  <p:handoutMasterIdLst>
    <p:handoutMasterId r:id="rId62"/>
  </p:handoutMasterIdLst>
  <p:sldIdLst>
    <p:sldId id="257" r:id="rId2"/>
    <p:sldId id="783" r:id="rId3"/>
    <p:sldId id="742" r:id="rId4"/>
    <p:sldId id="500" r:id="rId5"/>
    <p:sldId id="501" r:id="rId6"/>
    <p:sldId id="502" r:id="rId7"/>
    <p:sldId id="751" r:id="rId8"/>
    <p:sldId id="760" r:id="rId9"/>
    <p:sldId id="764" r:id="rId10"/>
    <p:sldId id="762" r:id="rId11"/>
    <p:sldId id="778" r:id="rId12"/>
    <p:sldId id="763" r:id="rId13"/>
    <p:sldId id="761" r:id="rId14"/>
    <p:sldId id="765" r:id="rId15"/>
    <p:sldId id="766" r:id="rId16"/>
    <p:sldId id="779" r:id="rId17"/>
    <p:sldId id="757" r:id="rId18"/>
    <p:sldId id="723" r:id="rId19"/>
    <p:sldId id="739" r:id="rId20"/>
    <p:sldId id="735" r:id="rId21"/>
    <p:sldId id="736" r:id="rId22"/>
    <p:sldId id="737" r:id="rId23"/>
    <p:sldId id="738" r:id="rId24"/>
    <p:sldId id="709" r:id="rId25"/>
    <p:sldId id="697" r:id="rId26"/>
    <p:sldId id="696" r:id="rId27"/>
    <p:sldId id="445" r:id="rId28"/>
    <p:sldId id="443" r:id="rId29"/>
    <p:sldId id="484" r:id="rId30"/>
    <p:sldId id="486" r:id="rId31"/>
    <p:sldId id="487" r:id="rId32"/>
    <p:sldId id="444" r:id="rId33"/>
    <p:sldId id="409" r:id="rId34"/>
    <p:sldId id="780" r:id="rId35"/>
    <p:sldId id="781" r:id="rId36"/>
    <p:sldId id="715" r:id="rId37"/>
    <p:sldId id="714" r:id="rId38"/>
    <p:sldId id="716" r:id="rId39"/>
    <p:sldId id="603" r:id="rId40"/>
    <p:sldId id="604" r:id="rId41"/>
    <p:sldId id="719" r:id="rId42"/>
    <p:sldId id="744" r:id="rId43"/>
    <p:sldId id="721" r:id="rId44"/>
    <p:sldId id="782" r:id="rId45"/>
    <p:sldId id="741" r:id="rId46"/>
    <p:sldId id="734" r:id="rId47"/>
    <p:sldId id="725" r:id="rId48"/>
    <p:sldId id="726" r:id="rId49"/>
    <p:sldId id="727" r:id="rId50"/>
    <p:sldId id="728" r:id="rId51"/>
    <p:sldId id="768" r:id="rId52"/>
    <p:sldId id="772" r:id="rId53"/>
    <p:sldId id="775" r:id="rId54"/>
    <p:sldId id="776" r:id="rId55"/>
    <p:sldId id="777" r:id="rId56"/>
    <p:sldId id="774" r:id="rId57"/>
    <p:sldId id="650" r:id="rId58"/>
    <p:sldId id="649" r:id="rId59"/>
    <p:sldId id="517"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D2C5C"/>
    <a:srgbClr val="123A78"/>
    <a:srgbClr val="007000"/>
    <a:srgbClr val="AA2E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8" autoAdjust="0"/>
    <p:restoredTop sz="81720" autoAdjust="0"/>
  </p:normalViewPr>
  <p:slideViewPr>
    <p:cSldViewPr snapToGrid="0" snapToObjects="1">
      <p:cViewPr>
        <p:scale>
          <a:sx n="100" d="100"/>
          <a:sy n="100" d="100"/>
        </p:scale>
        <p:origin x="-162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eb:bivalvia:wholegenomefiles_MBDbsSeq_gill:summarystats_v9_MBDbsSeqGill.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olddata!$G$4</c:f>
              <c:strCache>
                <c:ptCount val="1"/>
                <c:pt idx="0">
                  <c:v>mCG</c:v>
                </c:pt>
              </c:strCache>
            </c:strRef>
          </c:tx>
          <c:dLbls>
            <c:showLegendKey val="0"/>
            <c:showVal val="0"/>
            <c:showCatName val="1"/>
            <c:showSerName val="0"/>
            <c:showPercent val="1"/>
            <c:showBubbleSize val="0"/>
            <c:showLeaderLines val="1"/>
          </c:dLbls>
          <c:cat>
            <c:strRef>
              <c:f>olddata!$E$5:$E$9</c:f>
              <c:strCache>
                <c:ptCount val="5"/>
                <c:pt idx="0">
                  <c:v>Exon</c:v>
                </c:pt>
                <c:pt idx="1">
                  <c:v>Intron</c:v>
                </c:pt>
                <c:pt idx="2">
                  <c:v>Promoter</c:v>
                </c:pt>
                <c:pt idx="3">
                  <c:v>TE</c:v>
                </c:pt>
                <c:pt idx="4">
                  <c:v>Other</c:v>
                </c:pt>
              </c:strCache>
            </c:strRef>
          </c:cat>
          <c:val>
            <c:numRef>
              <c:f>olddata!$G$5:$G$9</c:f>
              <c:numCache>
                <c:formatCode>General</c:formatCode>
                <c:ptCount val="5"/>
                <c:pt idx="0">
                  <c:v>356323.0</c:v>
                </c:pt>
                <c:pt idx="1">
                  <c:v>651253.0</c:v>
                </c:pt>
                <c:pt idx="2">
                  <c:v>57498.0</c:v>
                </c:pt>
                <c:pt idx="3">
                  <c:v>73083.0</c:v>
                </c:pt>
                <c:pt idx="4">
                  <c:v>315596.0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E2751D"/>
              </a:solidFill>
              <a:ln>
                <a:solidFill>
                  <a:schemeClr val="accent3"/>
                </a:solidFill>
              </a:ln>
            </c:spPr>
          </c:dPt>
          <c:dPt>
            <c:idx val="1"/>
            <c:bubble3D val="0"/>
            <c:spPr>
              <a:solidFill>
                <a:schemeClr val="accent1"/>
              </a:solidFill>
              <a:ln>
                <a:solidFill>
                  <a:schemeClr val="accent1"/>
                </a:solidFill>
              </a:ln>
            </c:spPr>
          </c:dPt>
          <c:dLbls>
            <c:dLbl>
              <c:idx val="0"/>
              <c:layout/>
              <c:tx>
                <c:rich>
                  <a:bodyPr/>
                  <a:lstStyle/>
                  <a:p>
                    <a:r>
                      <a:rPr lang="en-US" smtClean="0"/>
                      <a:t>DM</a:t>
                    </a:r>
                  </a:p>
                  <a:p>
                    <a:r>
                      <a:rPr lang="en-US" smtClean="0"/>
                      <a:t>7</a:t>
                    </a:r>
                    <a:r>
                      <a:rPr lang="en-US" dirty="0"/>
                      <a:t>%</a:t>
                    </a:r>
                  </a:p>
                </c:rich>
              </c:tx>
              <c:showLegendKey val="0"/>
              <c:showVal val="0"/>
              <c:showCatName val="1"/>
              <c:showSerName val="0"/>
              <c:showPercent val="1"/>
              <c:showBubbleSize val="0"/>
            </c:dLbl>
            <c:dLbl>
              <c:idx val="1"/>
              <c:layout>
                <c:manualLayout>
                  <c:x val="0.125866234521109"/>
                  <c:y val="-0.18842105263157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DMR</c:v>
                </c:pt>
                <c:pt idx="1">
                  <c:v>methylation same across tissues</c:v>
                </c:pt>
              </c:strCache>
            </c:strRef>
          </c:cat>
          <c:val>
            <c:numRef>
              <c:f>Sheet1!$B$2:$B$3</c:f>
              <c:numCache>
                <c:formatCode>General</c:formatCode>
                <c:ptCount val="2"/>
                <c:pt idx="0">
                  <c:v>7.0</c:v>
                </c:pt>
                <c:pt idx="1">
                  <c:v>93.0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E2751D"/>
              </a:solidFill>
              <a:ln>
                <a:solidFill>
                  <a:schemeClr val="accent3"/>
                </a:solidFill>
              </a:ln>
            </c:spPr>
          </c:dPt>
          <c:dPt>
            <c:idx val="1"/>
            <c:bubble3D val="0"/>
            <c:spPr>
              <a:solidFill>
                <a:schemeClr val="accent1"/>
              </a:solidFill>
              <a:ln>
                <a:solidFill>
                  <a:schemeClr val="accent1"/>
                </a:solidFill>
              </a:ln>
            </c:spPr>
          </c:dPt>
          <c:dLbls>
            <c:dLbl>
              <c:idx val="0"/>
              <c:layout/>
              <c:tx>
                <c:rich>
                  <a:bodyPr/>
                  <a:lstStyle/>
                  <a:p>
                    <a:r>
                      <a:rPr lang="en-US" smtClean="0"/>
                      <a:t>DM</a:t>
                    </a:r>
                  </a:p>
                  <a:p>
                    <a:r>
                      <a:rPr lang="en-US" smtClean="0"/>
                      <a:t>7</a:t>
                    </a:r>
                    <a:r>
                      <a:rPr lang="en-US" dirty="0"/>
                      <a:t>%</a:t>
                    </a:r>
                  </a:p>
                </c:rich>
              </c:tx>
              <c:showLegendKey val="0"/>
              <c:showVal val="0"/>
              <c:showCatName val="1"/>
              <c:showSerName val="0"/>
              <c:showPercent val="1"/>
              <c:showBubbleSize val="0"/>
            </c:dLbl>
            <c:dLbl>
              <c:idx val="1"/>
              <c:layout>
                <c:manualLayout>
                  <c:x val="0.125866234521109"/>
                  <c:y val="-0.18842105263157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DMR</c:v>
                </c:pt>
                <c:pt idx="1">
                  <c:v>methylation same across tissues</c:v>
                </c:pt>
              </c:strCache>
            </c:strRef>
          </c:cat>
          <c:val>
            <c:numRef>
              <c:f>Sheet1!$B$2:$B$3</c:f>
              <c:numCache>
                <c:formatCode>General</c:formatCode>
                <c:ptCount val="2"/>
                <c:pt idx="0">
                  <c:v>7.0</c:v>
                </c:pt>
                <c:pt idx="1">
                  <c:v>93.0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4264B-E3EC-D043-8274-5145E6C14478}" type="datetimeFigureOut">
              <a:rPr lang="en-US" smtClean="0"/>
              <a:t>9/5/13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86D0C0-7D23-C245-86DA-B387A2A6D1F0}" type="slidenum">
              <a:rPr lang="en-US" smtClean="0"/>
              <a:t>‹#›</a:t>
            </a:fld>
            <a:endParaRPr lang="en-US"/>
          </a:p>
        </p:txBody>
      </p:sp>
    </p:spTree>
    <p:extLst>
      <p:ext uri="{BB962C8B-B14F-4D97-AF65-F5344CB8AC3E}">
        <p14:creationId xmlns:p14="http://schemas.microsoft.com/office/powerpoint/2010/main" val="567489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A2A0B-41BC-7543-B67A-782E36291BA2}" type="datetimeFigureOut">
              <a:rPr lang="en-US" smtClean="0"/>
              <a:t>9/5/13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89ED1-3F39-8E4B-9AEE-94207FA9EE40}" type="slidenum">
              <a:rPr lang="en-US" smtClean="0"/>
              <a:t>‹#›</a:t>
            </a:fld>
            <a:endParaRPr lang="en-US"/>
          </a:p>
        </p:txBody>
      </p:sp>
    </p:spTree>
    <p:extLst>
      <p:ext uri="{BB962C8B-B14F-4D97-AF65-F5344CB8AC3E}">
        <p14:creationId xmlns:p14="http://schemas.microsoft.com/office/powerpoint/2010/main" val="501885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89ED1-3F39-8E4B-9AEE-94207FA9EE40}" type="slidenum">
              <a:rPr lang="en-US" smtClean="0"/>
              <a:t>1</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10</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in fact, there is much less known about this mechanism in invertebrates</a:t>
            </a:r>
          </a:p>
          <a:p>
            <a:endParaRPr lang="en-US" baseline="0" dirty="0" smtClean="0"/>
          </a:p>
          <a:p>
            <a:r>
              <a:rPr lang="en-US" baseline="0" dirty="0" smtClean="0"/>
              <a:t>One of the first problems, when looking at invertebrates is that our model species: drosophila, c. </a:t>
            </a:r>
            <a:r>
              <a:rPr lang="en-US" baseline="0" dirty="0" err="1" smtClean="0"/>
              <a:t>elegans</a:t>
            </a:r>
            <a:r>
              <a:rPr lang="en-US" baseline="0" dirty="0" smtClean="0"/>
              <a:t> lack methylation in their genomes</a:t>
            </a:r>
          </a:p>
          <a:p>
            <a:endParaRPr lang="en-US" baseline="0" dirty="0" smtClean="0"/>
          </a:p>
          <a:p>
            <a:r>
              <a:rPr lang="en-US" baseline="0" dirty="0" smtClean="0"/>
              <a:t>What we’ve discovered since then, primarily from studies done in </a:t>
            </a:r>
            <a:r>
              <a:rPr lang="en-US" baseline="0" dirty="0" err="1" smtClean="0"/>
              <a:t>instects</a:t>
            </a:r>
            <a:r>
              <a:rPr lang="en-US" baseline="0" dirty="0" smtClean="0"/>
              <a:t>..</a:t>
            </a:r>
          </a:p>
        </p:txBody>
      </p:sp>
      <p:sp>
        <p:nvSpPr>
          <p:cNvPr id="4" name="Slide Number Placeholder 3"/>
          <p:cNvSpPr>
            <a:spLocks noGrp="1"/>
          </p:cNvSpPr>
          <p:nvPr>
            <p:ph type="sldNum" sz="quarter" idx="10"/>
          </p:nvPr>
        </p:nvSpPr>
        <p:spPr/>
        <p:txBody>
          <a:bodyPr/>
          <a:lstStyle/>
          <a:p>
            <a:fld id="{F7889ED1-3F39-8E4B-9AEE-94207FA9EE40}" type="slidenum">
              <a:rPr lang="en-US" smtClean="0"/>
              <a:t>11</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 that most invertebrate genomes DO contain </a:t>
            </a:r>
            <a:r>
              <a:rPr lang="en-US" baseline="0" dirty="0" err="1" smtClean="0"/>
              <a:t>dna</a:t>
            </a:r>
            <a:r>
              <a:rPr lang="en-US" baseline="0" dirty="0" smtClean="0"/>
              <a:t> methylation, </a:t>
            </a:r>
          </a:p>
          <a:p>
            <a:r>
              <a:rPr lang="en-US" baseline="0" dirty="0" smtClean="0"/>
              <a:t>But when they it’s primarily found within gene bodies</a:t>
            </a:r>
          </a:p>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12</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 it’s regulatory role remains unclear</a:t>
            </a:r>
          </a:p>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13</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paint the whole picture, Vertebrates have a lot of gene body methylation too.</a:t>
            </a:r>
          </a:p>
        </p:txBody>
      </p:sp>
      <p:sp>
        <p:nvSpPr>
          <p:cNvPr id="4" name="Slide Number Placeholder 3"/>
          <p:cNvSpPr>
            <a:spLocks noGrp="1"/>
          </p:cNvSpPr>
          <p:nvPr>
            <p:ph type="sldNum" sz="quarter" idx="10"/>
          </p:nvPr>
        </p:nvSpPr>
        <p:spPr/>
        <p:txBody>
          <a:bodyPr/>
          <a:lstStyle/>
          <a:p>
            <a:fld id="{F7889ED1-3F39-8E4B-9AEE-94207FA9EE40}" type="slidenum">
              <a:rPr lang="en-US" smtClean="0"/>
              <a:t>14</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emerging is that gene body methylation is the ancestral pattern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invertebrate pattern can serve as a simplified model to understand what gene body methylation may be doing in all taxa</a:t>
            </a:r>
          </a:p>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15</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from some really interesting studies done in honeybees, we know that this type of methylation is an important regulator of </a:t>
            </a:r>
            <a:r>
              <a:rPr lang="en-US" baseline="0" dirty="0" err="1" smtClean="0"/>
              <a:t>phenotye</a:t>
            </a:r>
            <a:endParaRPr lang="en-US" baseline="0" dirty="0" smtClean="0"/>
          </a:p>
          <a:p>
            <a:endParaRPr lang="en-US" baseline="0" dirty="0" smtClean="0"/>
          </a:p>
          <a:p>
            <a:endParaRPr lang="en-US" baseline="0" dirty="0" smtClean="0"/>
          </a:p>
          <a:p>
            <a:endParaRPr lang="en-US" baseline="0" dirty="0" smtClean="0"/>
          </a:p>
          <a:p>
            <a:r>
              <a:rPr lang="en-US" baseline="0" dirty="0" smtClean="0"/>
              <a:t>..</a:t>
            </a:r>
            <a:r>
              <a:rPr lang="en-US" baseline="0" dirty="0" smtClean="0"/>
              <a:t>but, when I started this characterization, </a:t>
            </a:r>
            <a:r>
              <a:rPr lang="en-US" baseline="0" dirty="0" smtClean="0"/>
              <a:t>we still had no information about DNA methylation in </a:t>
            </a:r>
            <a:r>
              <a:rPr lang="en-US" baseline="0" dirty="0" err="1" smtClean="0"/>
              <a:t>molluscs</a:t>
            </a:r>
            <a:r>
              <a:rPr lang="en-US" baseline="0" dirty="0" smtClean="0"/>
              <a:t>..</a:t>
            </a:r>
          </a:p>
        </p:txBody>
      </p:sp>
      <p:sp>
        <p:nvSpPr>
          <p:cNvPr id="4" name="Slide Number Placeholder 3"/>
          <p:cNvSpPr>
            <a:spLocks noGrp="1"/>
          </p:cNvSpPr>
          <p:nvPr>
            <p:ph type="sldNum" sz="quarter" idx="10"/>
          </p:nvPr>
        </p:nvSpPr>
        <p:spPr/>
        <p:txBody>
          <a:bodyPr/>
          <a:lstStyle/>
          <a:p>
            <a:fld id="{F7889ED1-3F39-8E4B-9AEE-94207FA9EE40}" type="slidenum">
              <a:rPr lang="en-US" smtClean="0"/>
              <a:t>16</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objectives of my research are to..</a:t>
            </a:r>
          </a:p>
          <a:p>
            <a:endParaRPr lang="en-US" i="1" baseline="0" dirty="0" smtClean="0"/>
          </a:p>
          <a:p>
            <a:r>
              <a:rPr lang="en-US" i="1" baseline="0" dirty="0" smtClean="0"/>
              <a:t>And this characterization has been a progression and so today I’ll be presenting the results of this research in 3 parts,  with each experiment is building on the results of our previous finding</a:t>
            </a: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So the first part of this characterization..</a:t>
            </a: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included 2 analyses an in </a:t>
            </a:r>
            <a:r>
              <a:rPr lang="en-US" b="0" baseline="0" dirty="0" err="1" smtClean="0"/>
              <a:t>silico</a:t>
            </a:r>
            <a:r>
              <a:rPr lang="en-US" b="0" baseline="0" dirty="0" smtClean="0"/>
              <a:t> analysis and an experimental analysis  - these data have been published, so I won’t go over the methods, but I’d like to briefly summarize the results.</a:t>
            </a: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begin I’d like to note that our lab follow</a:t>
            </a:r>
            <a:r>
              <a:rPr lang="en-US" baseline="0" dirty="0" smtClean="0"/>
              <a:t> open science practices..</a:t>
            </a:r>
          </a:p>
          <a:p>
            <a:endParaRPr lang="en-US" baseline="0" dirty="0" smtClean="0"/>
          </a:p>
          <a:p>
            <a:r>
              <a:rPr lang="en-US" baseline="0" dirty="0" smtClean="0"/>
              <a:t>So all the slide and a majority of the data can be found at this link ..</a:t>
            </a:r>
            <a:endParaRPr lang="en-US" dirty="0"/>
          </a:p>
        </p:txBody>
      </p:sp>
      <p:sp>
        <p:nvSpPr>
          <p:cNvPr id="4" name="Slide Number Placeholder 3"/>
          <p:cNvSpPr>
            <a:spLocks noGrp="1"/>
          </p:cNvSpPr>
          <p:nvPr>
            <p:ph type="sldNum" sz="quarter" idx="10"/>
          </p:nvPr>
        </p:nvSpPr>
        <p:spPr/>
        <p:txBody>
          <a:bodyPr/>
          <a:lstStyle/>
          <a:p>
            <a:fld id="{F7889ED1-3F39-8E4B-9AEE-94207FA9EE40}" type="slidenum">
              <a:rPr lang="en-US" smtClean="0"/>
              <a:t>2</a:t>
            </a:fld>
            <a:endParaRPr lang="en-US"/>
          </a:p>
        </p:txBody>
      </p:sp>
    </p:spTree>
    <p:extLst>
      <p:ext uri="{BB962C8B-B14F-4D97-AF65-F5344CB8AC3E}">
        <p14:creationId xmlns:p14="http://schemas.microsoft.com/office/powerpoint/2010/main" val="51028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1200"/>
              </a:spcAft>
            </a:pPr>
            <a:r>
              <a:rPr lang="en-US" dirty="0" smtClean="0">
                <a:ea typeface="ＭＳ Ｐゴシック" pitchFamily="32" charset="-128"/>
                <a:cs typeface="ＭＳ Ｐゴシック" pitchFamily="32" charset="-128"/>
              </a:rPr>
              <a:t>Through this</a:t>
            </a:r>
            <a:r>
              <a:rPr lang="en-US" baseline="0" dirty="0" smtClean="0">
                <a:ea typeface="ＭＳ Ｐゴシック" pitchFamily="32" charset="-128"/>
                <a:cs typeface="ＭＳ Ｐゴシック" pitchFamily="32" charset="-128"/>
              </a:rPr>
              <a:t> initial research we found patterns in DNA methylation that were associated with gene function…</a:t>
            </a:r>
            <a:endParaRPr lang="en-US" dirty="0" smtClean="0">
              <a:ea typeface="ＭＳ Ｐゴシック" pitchFamily="32" charset="-128"/>
              <a:cs typeface="ＭＳ Ｐゴシック" pitchFamily="32" charset="-128"/>
            </a:endParaRPr>
          </a:p>
          <a:p>
            <a:pPr eaLnBrk="1" hangingPunct="1">
              <a:spcAft>
                <a:spcPts val="1200"/>
              </a:spcAft>
            </a:pPr>
            <a:endParaRPr lang="en-US" dirty="0" smtClean="0">
              <a:ea typeface="ＭＳ Ｐゴシック" pitchFamily="32" charset="-128"/>
              <a:cs typeface="ＭＳ Ｐゴシック" pitchFamily="32" charset="-128"/>
            </a:endParaRPr>
          </a:p>
          <a:p>
            <a:pPr eaLnBrk="1" hangingPunct="1">
              <a:spcAft>
                <a:spcPts val="1200"/>
              </a:spcAft>
            </a:pPr>
            <a:r>
              <a:rPr lang="en-US" dirty="0" smtClean="0">
                <a:ea typeface="ＭＳ Ｐゴシック" pitchFamily="32" charset="-128"/>
                <a:cs typeface="ＭＳ Ｐゴシック" pitchFamily="32" charset="-128"/>
              </a:rPr>
              <a:t>And we</a:t>
            </a:r>
            <a:r>
              <a:rPr lang="en-US" baseline="0" dirty="0" smtClean="0">
                <a:ea typeface="ＭＳ Ｐゴシック" pitchFamily="32" charset="-128"/>
                <a:cs typeface="ＭＳ Ｐゴシック" pitchFamily="32" charset="-128"/>
              </a:rPr>
              <a:t> were able to show</a:t>
            </a:r>
            <a:r>
              <a:rPr lang="en-US" dirty="0" smtClean="0">
                <a:ea typeface="ＭＳ Ｐゴシック" pitchFamily="32" charset="-128"/>
                <a:cs typeface="ＭＳ Ｐゴシック" pitchFamily="32" charset="-128"/>
              </a:rPr>
              <a:t>, through both the </a:t>
            </a:r>
            <a:r>
              <a:rPr lang="en-US" baseline="0" dirty="0" smtClean="0">
                <a:ea typeface="ＭＳ Ｐゴシック" pitchFamily="32" charset="-128"/>
                <a:cs typeface="ＭＳ Ｐゴシック" pitchFamily="32" charset="-128"/>
              </a:rPr>
              <a:t> in </a:t>
            </a:r>
            <a:r>
              <a:rPr lang="en-US" baseline="0" dirty="0" err="1" smtClean="0">
                <a:ea typeface="ＭＳ Ｐゴシック" pitchFamily="32" charset="-128"/>
                <a:cs typeface="ＭＳ Ｐゴシック" pitchFamily="32" charset="-128"/>
              </a:rPr>
              <a:t>silico</a:t>
            </a:r>
            <a:r>
              <a:rPr lang="en-US" baseline="0" dirty="0" smtClean="0">
                <a:ea typeface="ＭＳ Ｐゴシック" pitchFamily="32" charset="-128"/>
                <a:cs typeface="ＭＳ Ｐゴシック" pitchFamily="32" charset="-128"/>
              </a:rPr>
              <a:t> and experimental analysis is - </a:t>
            </a:r>
            <a:r>
              <a:rPr lang="en-US" sz="1200" dirty="0" smtClean="0">
                <a:solidFill>
                  <a:schemeClr val="tx1">
                    <a:lumMod val="85000"/>
                    <a:lumOff val="15000"/>
                  </a:schemeClr>
                </a:solidFill>
                <a:ea typeface="ＭＳ Ｐゴシック" pitchFamily="32" charset="-128"/>
                <a:cs typeface="ＭＳ Ｐゴシック" pitchFamily="32" charset="-128"/>
              </a:rPr>
              <a:t>Genes with differing regulatory requirements have different levels of DNA methylation</a:t>
            </a:r>
          </a:p>
          <a:p>
            <a:endParaRPr lang="en-US" baseline="0" dirty="0" smtClean="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20</a:t>
            </a:fld>
            <a:endParaRPr lang="en-US"/>
          </a:p>
        </p:txBody>
      </p:sp>
    </p:spTree>
    <p:extLst>
      <p:ext uri="{BB962C8B-B14F-4D97-AF65-F5344CB8AC3E}">
        <p14:creationId xmlns:p14="http://schemas.microsoft.com/office/powerpoint/2010/main" val="196149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aseline="0" dirty="0" smtClean="0">
                <a:ea typeface="ＭＳ Ｐゴシック" pitchFamily="32" charset="-128"/>
                <a:cs typeface="ＭＳ Ｐゴシック" pitchFamily="32" charset="-128"/>
              </a:rPr>
              <a:t>Specifically that – we found housekeeping genes, such as those involved in basic metabolic functions such as … show a high degree of methylation</a:t>
            </a:r>
          </a:p>
          <a:p>
            <a:endParaRPr lang="en-US" baseline="0" dirty="0" smtClean="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21</a:t>
            </a:fld>
            <a:endParaRPr lang="en-US"/>
          </a:p>
        </p:txBody>
      </p:sp>
    </p:spTree>
    <p:extLst>
      <p:ext uri="{BB962C8B-B14F-4D97-AF65-F5344CB8AC3E}">
        <p14:creationId xmlns:p14="http://schemas.microsoft.com/office/powerpoint/2010/main" val="1961491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aseline="0" dirty="0" smtClean="0">
                <a:ea typeface="ＭＳ Ｐゴシック" pitchFamily="32" charset="-128"/>
                <a:cs typeface="ＭＳ Ｐゴシック" pitchFamily="32" charset="-128"/>
              </a:rPr>
              <a:t>While inducible genes, many of which are involved in environmental response pathways such as .. have the lowest methylation</a:t>
            </a:r>
          </a:p>
          <a:p>
            <a:endParaRPr lang="en-US" baseline="0" dirty="0" smtClean="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22</a:t>
            </a:fld>
            <a:endParaRPr lang="en-US"/>
          </a:p>
        </p:txBody>
      </p:sp>
    </p:spTree>
    <p:extLst>
      <p:ext uri="{BB962C8B-B14F-4D97-AF65-F5344CB8AC3E}">
        <p14:creationId xmlns:p14="http://schemas.microsoft.com/office/powerpoint/2010/main" val="196149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a typeface="ＭＳ Ｐゴシック" pitchFamily="32" charset="-128"/>
                <a:cs typeface="ＭＳ Ｐゴシック" pitchFamily="32" charset="-128"/>
              </a:rPr>
              <a:t>What</a:t>
            </a:r>
            <a:r>
              <a:rPr lang="en-US" baseline="0" dirty="0" smtClean="0">
                <a:ea typeface="ＭＳ Ｐゴシック" pitchFamily="32" charset="-128"/>
                <a:cs typeface="ＭＳ Ｐゴシック" pitchFamily="32" charset="-128"/>
              </a:rPr>
              <a:t> we learned from these analyses is that gene bodies were methylated in pacific oysters </a:t>
            </a:r>
          </a:p>
          <a:p>
            <a:pPr eaLnBrk="1" hangingPunct="1">
              <a:spcBef>
                <a:spcPct val="0"/>
              </a:spcBef>
            </a:pPr>
            <a:r>
              <a:rPr lang="en-US" baseline="0" dirty="0" smtClean="0">
                <a:ea typeface="ＭＳ Ｐゴシック" pitchFamily="32" charset="-128"/>
                <a:cs typeface="ＭＳ Ｐゴシック" pitchFamily="32" charset="-128"/>
              </a:rPr>
              <a:t>and more than that we learned  that this type of </a:t>
            </a:r>
            <a:r>
              <a:rPr lang="en-US" baseline="0" dirty="0" err="1" smtClean="0">
                <a:ea typeface="ＭＳ Ｐゴシック" pitchFamily="32" charset="-128"/>
                <a:cs typeface="ＭＳ Ｐゴシック" pitchFamily="32" charset="-128"/>
              </a:rPr>
              <a:t>mehtylation</a:t>
            </a:r>
            <a:r>
              <a:rPr lang="en-US" baseline="0" dirty="0" smtClean="0">
                <a:ea typeface="ＭＳ Ｐゴシック" pitchFamily="32" charset="-128"/>
                <a:cs typeface="ＭＳ Ｐゴシック" pitchFamily="32" charset="-128"/>
              </a:rPr>
              <a:t> was functionally important</a:t>
            </a:r>
          </a:p>
          <a:p>
            <a:pPr eaLnBrk="1" hangingPunct="1">
              <a:spcBef>
                <a:spcPct val="0"/>
              </a:spcBef>
            </a:pPr>
            <a:endParaRPr lang="en-US" baseline="0" dirty="0" smtClean="0">
              <a:ea typeface="ＭＳ Ｐゴシック" pitchFamily="32" charset="-128"/>
              <a:cs typeface="ＭＳ Ｐゴシック" pitchFamily="32" charset="-128"/>
            </a:endParaRPr>
          </a:p>
          <a:p>
            <a:pPr eaLnBrk="1" hangingPunct="1">
              <a:spcBef>
                <a:spcPct val="0"/>
              </a:spcBef>
            </a:pPr>
            <a:r>
              <a:rPr lang="en-US" baseline="0" dirty="0" smtClean="0">
                <a:ea typeface="ＭＳ Ｐゴシック" pitchFamily="32" charset="-128"/>
                <a:cs typeface="ＭＳ Ｐゴシック" pitchFamily="32" charset="-128"/>
              </a:rPr>
              <a:t>But, beyond this we still didn’t know was where the methylation was within the gene (whether is was in an exon or intron), or if methylation was present in other parts of the genome</a:t>
            </a:r>
          </a:p>
          <a:p>
            <a:pPr eaLnBrk="1" hangingPunct="1">
              <a:spcBef>
                <a:spcPct val="0"/>
              </a:spcBef>
            </a:pPr>
            <a:endParaRPr lang="en-US" baseline="0" dirty="0" smtClean="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23</a:t>
            </a:fld>
            <a:endParaRPr lang="en-US"/>
          </a:p>
        </p:txBody>
      </p:sp>
    </p:spTree>
    <p:extLst>
      <p:ext uri="{BB962C8B-B14F-4D97-AF65-F5344CB8AC3E}">
        <p14:creationId xmlns:p14="http://schemas.microsoft.com/office/powerpoint/2010/main" val="1961491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1200"/>
              </a:spcAft>
              <a:buClrTx/>
              <a:buSzTx/>
              <a:buFontTx/>
              <a:buNone/>
              <a:tabLst/>
              <a:defRPr/>
            </a:pPr>
            <a:endParaRPr lang="en-US" sz="2100" baseline="0" dirty="0" smtClean="0">
              <a:solidFill>
                <a:schemeClr val="tx1">
                  <a:lumMod val="85000"/>
                  <a:lumOff val="15000"/>
                </a:schemeClr>
              </a:solidFill>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1200"/>
              </a:spcAft>
              <a:buClrTx/>
              <a:buSzTx/>
              <a:buFontTx/>
              <a:buNone/>
              <a:tabLst/>
              <a:defRPr/>
            </a:pPr>
            <a:r>
              <a:rPr lang="en-US" sz="2100" dirty="0" smtClean="0">
                <a:solidFill>
                  <a:schemeClr val="tx1">
                    <a:lumMod val="85000"/>
                    <a:lumOff val="15000"/>
                  </a:schemeClr>
                </a:solidFill>
                <a:ea typeface="ＭＳ Ｐゴシック" pitchFamily="32" charset="-128"/>
                <a:cs typeface="ＭＳ Ｐゴシック" pitchFamily="32" charset="-128"/>
              </a:rPr>
              <a:t>We used </a:t>
            </a:r>
            <a:r>
              <a:rPr lang="en-US" sz="2100" dirty="0" err="1" smtClean="0">
                <a:solidFill>
                  <a:schemeClr val="tx1">
                    <a:lumMod val="85000"/>
                    <a:lumOff val="15000"/>
                  </a:schemeClr>
                </a:solidFill>
                <a:ea typeface="ＭＳ Ｐゴシック" pitchFamily="32" charset="-128"/>
                <a:cs typeface="ＭＳ Ｐゴシック" pitchFamily="32" charset="-128"/>
              </a:rPr>
              <a:t>htbs</a:t>
            </a:r>
            <a:r>
              <a:rPr lang="en-US" sz="2100" dirty="0" smtClean="0">
                <a:solidFill>
                  <a:schemeClr val="tx1">
                    <a:lumMod val="85000"/>
                    <a:lumOff val="15000"/>
                  </a:schemeClr>
                </a:solidFill>
                <a:ea typeface="ＭＳ Ｐゴシック" pitchFamily="32" charset="-128"/>
                <a:cs typeface="ＭＳ Ｐゴシック" pitchFamily="32" charset="-128"/>
              </a:rPr>
              <a:t> to analyze </a:t>
            </a:r>
            <a:r>
              <a:rPr lang="en-US" sz="2100" dirty="0" err="1" smtClean="0">
                <a:solidFill>
                  <a:schemeClr val="tx1">
                    <a:lumMod val="85000"/>
                    <a:lumOff val="15000"/>
                  </a:schemeClr>
                </a:solidFill>
                <a:ea typeface="ＭＳ Ｐゴシック" pitchFamily="32" charset="-128"/>
                <a:cs typeface="ＭＳ Ｐゴシック" pitchFamily="32" charset="-128"/>
              </a:rPr>
              <a:t>dna</a:t>
            </a:r>
            <a:r>
              <a:rPr lang="en-US" sz="2100" dirty="0" smtClean="0">
                <a:solidFill>
                  <a:schemeClr val="tx1">
                    <a:lumMod val="85000"/>
                    <a:lumOff val="15000"/>
                  </a:schemeClr>
                </a:solidFill>
                <a:ea typeface="ＭＳ Ｐゴシック" pitchFamily="32" charset="-128"/>
                <a:cs typeface="ＭＳ Ｐゴシック" pitchFamily="32" charset="-128"/>
              </a:rPr>
              <a:t> methylation in the gill tissue..</a:t>
            </a:r>
          </a:p>
          <a:p>
            <a:pPr marL="457200" marR="0" lvl="1" indent="0" algn="l" defTabSz="457200" rtl="0" eaLnBrk="1" fontAlgn="auto" latinLnBrk="0" hangingPunct="1">
              <a:lnSpc>
                <a:spcPct val="100000"/>
              </a:lnSpc>
              <a:spcBef>
                <a:spcPts val="0"/>
              </a:spcBef>
              <a:spcAft>
                <a:spcPts val="1200"/>
              </a:spcAft>
              <a:buClrTx/>
              <a:buSzTx/>
              <a:buFontTx/>
              <a:buNone/>
              <a:tabLst/>
              <a:defRPr/>
            </a:pPr>
            <a:endParaRPr lang="en-US" sz="2100" baseline="0" dirty="0" smtClean="0">
              <a:solidFill>
                <a:schemeClr val="tx1">
                  <a:lumMod val="85000"/>
                  <a:lumOff val="15000"/>
                </a:schemeClr>
              </a:solidFill>
              <a:ea typeface="ＭＳ Ｐゴシック" pitchFamily="32" charset="-128"/>
              <a:cs typeface="ＭＳ Ｐゴシック" pitchFamily="32" charset="-128"/>
            </a:endParaRPr>
          </a:p>
          <a:p>
            <a:pPr marL="457200" marR="0" lvl="1" indent="0" algn="l" defTabSz="457200" rtl="0" eaLnBrk="1" fontAlgn="auto" latinLnBrk="0" hangingPunct="1">
              <a:lnSpc>
                <a:spcPct val="100000"/>
              </a:lnSpc>
              <a:spcBef>
                <a:spcPts val="0"/>
              </a:spcBef>
              <a:spcAft>
                <a:spcPts val="1200"/>
              </a:spcAft>
              <a:buClrTx/>
              <a:buSzTx/>
              <a:buFontTx/>
              <a:buNone/>
              <a:tabLst/>
              <a:defRPr/>
            </a:pPr>
            <a:r>
              <a:rPr lang="en-US" sz="2100" baseline="0" dirty="0" smtClean="0">
                <a:solidFill>
                  <a:schemeClr val="tx1">
                    <a:lumMod val="85000"/>
                    <a:lumOff val="15000"/>
                  </a:schemeClr>
                </a:solidFill>
                <a:ea typeface="ＭＳ Ｐゴシック" pitchFamily="32" charset="-128"/>
                <a:cs typeface="ＭＳ Ｐゴシック" pitchFamily="32" charset="-128"/>
              </a:rPr>
              <a:t>For this method, we prepare a genomic </a:t>
            </a:r>
            <a:r>
              <a:rPr lang="en-US" sz="2100" baseline="0" dirty="0" err="1" smtClean="0">
                <a:solidFill>
                  <a:schemeClr val="tx1">
                    <a:lumMod val="85000"/>
                    <a:lumOff val="15000"/>
                  </a:schemeClr>
                </a:solidFill>
                <a:ea typeface="ＭＳ Ｐゴシック" pitchFamily="32" charset="-128"/>
                <a:cs typeface="ＭＳ Ｐゴシック" pitchFamily="32" charset="-128"/>
              </a:rPr>
              <a:t>dna</a:t>
            </a:r>
            <a:r>
              <a:rPr lang="en-US" sz="2100" baseline="0" dirty="0" smtClean="0">
                <a:solidFill>
                  <a:schemeClr val="tx1">
                    <a:lumMod val="85000"/>
                    <a:lumOff val="15000"/>
                  </a:schemeClr>
                </a:solidFill>
                <a:ea typeface="ＭＳ Ｐゴシック" pitchFamily="32" charset="-128"/>
                <a:cs typeface="ＭＳ Ｐゴシック" pitchFamily="32" charset="-128"/>
              </a:rPr>
              <a:t> library for gill tissue, but prior to sequencing we treat the </a:t>
            </a:r>
            <a:r>
              <a:rPr lang="en-US" sz="2100" baseline="0" dirty="0" err="1" smtClean="0">
                <a:solidFill>
                  <a:schemeClr val="tx1">
                    <a:lumMod val="85000"/>
                    <a:lumOff val="15000"/>
                  </a:schemeClr>
                </a:solidFill>
                <a:ea typeface="ＭＳ Ｐゴシック" pitchFamily="32" charset="-128"/>
                <a:cs typeface="ＭＳ Ｐゴシック" pitchFamily="32" charset="-128"/>
              </a:rPr>
              <a:t>dna</a:t>
            </a:r>
            <a:r>
              <a:rPr lang="en-US" sz="2100" baseline="0" dirty="0" smtClean="0">
                <a:solidFill>
                  <a:schemeClr val="tx1">
                    <a:lumMod val="85000"/>
                    <a:lumOff val="15000"/>
                  </a:schemeClr>
                </a:solidFill>
                <a:ea typeface="ＭＳ Ｐゴシック" pitchFamily="32" charset="-128"/>
                <a:cs typeface="ＭＳ Ｐゴシック" pitchFamily="32" charset="-128"/>
              </a:rPr>
              <a:t> with sodium bisulfite and this allows us</a:t>
            </a: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1200"/>
              </a:spcAft>
              <a:buClrTx/>
              <a:buSzTx/>
              <a:buFontTx/>
              <a:buNone/>
              <a:tabLst/>
              <a:defRPr/>
            </a:pPr>
            <a:r>
              <a:rPr lang="en-US" sz="2100" baseline="0" dirty="0" smtClean="0">
                <a:solidFill>
                  <a:schemeClr val="tx1">
                    <a:lumMod val="85000"/>
                    <a:lumOff val="15000"/>
                  </a:schemeClr>
                </a:solidFill>
                <a:ea typeface="ＭＳ Ｐゴシック" pitchFamily="32" charset="-128"/>
                <a:cs typeface="ＭＳ Ｐゴシック" pitchFamily="32" charset="-128"/>
              </a:rPr>
              <a:t>To quantitatively “see” where the </a:t>
            </a:r>
            <a:r>
              <a:rPr lang="en-US" sz="2100" baseline="0" dirty="0" err="1" smtClean="0">
                <a:solidFill>
                  <a:schemeClr val="tx1">
                    <a:lumMod val="85000"/>
                    <a:lumOff val="15000"/>
                  </a:schemeClr>
                </a:solidFill>
                <a:ea typeface="ＭＳ Ｐゴシック" pitchFamily="32" charset="-128"/>
                <a:cs typeface="ＭＳ Ｐゴシック" pitchFamily="32" charset="-128"/>
              </a:rPr>
              <a:t>metylation</a:t>
            </a:r>
            <a:r>
              <a:rPr lang="en-US" sz="2100" baseline="0" dirty="0" smtClean="0">
                <a:solidFill>
                  <a:schemeClr val="tx1">
                    <a:lumMod val="85000"/>
                    <a:lumOff val="15000"/>
                  </a:schemeClr>
                </a:solidFill>
                <a:ea typeface="ＭＳ Ｐゴシック" pitchFamily="32" charset="-128"/>
                <a:cs typeface="ＭＳ Ｐゴシック" pitchFamily="32" charset="-128"/>
              </a:rPr>
              <a:t> is when the reads are mapped back to a reference</a:t>
            </a:r>
          </a:p>
          <a:p>
            <a:pPr marL="457200" marR="0" lvl="1" indent="0" algn="l" defTabSz="457200" rtl="0" eaLnBrk="1" fontAlgn="auto" latinLnBrk="0" hangingPunct="1">
              <a:lnSpc>
                <a:spcPct val="100000"/>
              </a:lnSpc>
              <a:spcBef>
                <a:spcPts val="0"/>
              </a:spcBef>
              <a:spcAft>
                <a:spcPts val="1200"/>
              </a:spcAft>
              <a:buClrTx/>
              <a:buSzTx/>
              <a:buFontTx/>
              <a:buNone/>
              <a:tabLst/>
              <a:defRPr/>
            </a:pPr>
            <a:endParaRPr lang="en-US" sz="2100" baseline="0" dirty="0" smtClean="0">
              <a:solidFill>
                <a:schemeClr val="tx1">
                  <a:lumMod val="85000"/>
                  <a:lumOff val="15000"/>
                </a:schemeClr>
              </a:solidFill>
              <a:ea typeface="ＭＳ Ｐゴシック" pitchFamily="32" charset="-128"/>
              <a:cs typeface="ＭＳ Ｐゴシック" pitchFamily="32" charset="-128"/>
            </a:endParaRPr>
          </a:p>
          <a:p>
            <a:pPr marL="457200" marR="0" lvl="1" indent="0" algn="l" defTabSz="457200" rtl="0" eaLnBrk="1" fontAlgn="auto" latinLnBrk="0" hangingPunct="1">
              <a:lnSpc>
                <a:spcPct val="100000"/>
              </a:lnSpc>
              <a:spcBef>
                <a:spcPts val="0"/>
              </a:spcBef>
              <a:spcAft>
                <a:spcPts val="1200"/>
              </a:spcAft>
              <a:buClrTx/>
              <a:buSzTx/>
              <a:buFontTx/>
              <a:buNone/>
              <a:tabLst/>
              <a:defRPr/>
            </a:pPr>
            <a:r>
              <a:rPr lang="en-US" sz="2100" baseline="0" dirty="0" smtClean="0">
                <a:solidFill>
                  <a:schemeClr val="tx1">
                    <a:lumMod val="85000"/>
                    <a:lumOff val="15000"/>
                  </a:schemeClr>
                </a:solidFill>
                <a:ea typeface="ＭＳ Ｐゴシック" pitchFamily="32" charset="-128"/>
                <a:cs typeface="ＭＳ Ｐゴシック" pitchFamily="32" charset="-128"/>
              </a:rPr>
              <a:t>We also took advantage of a publicly  available RNA-</a:t>
            </a:r>
            <a:r>
              <a:rPr lang="en-US" sz="2100" baseline="0" dirty="0" err="1" smtClean="0">
                <a:solidFill>
                  <a:schemeClr val="tx1">
                    <a:lumMod val="85000"/>
                    <a:lumOff val="15000"/>
                  </a:schemeClr>
                </a:solidFill>
                <a:ea typeface="ＭＳ Ｐゴシック" pitchFamily="32" charset="-128"/>
                <a:cs typeface="ＭＳ Ｐゴシック" pitchFamily="32" charset="-128"/>
              </a:rPr>
              <a:t>seq</a:t>
            </a:r>
            <a:r>
              <a:rPr lang="en-US" sz="2100" baseline="0" dirty="0" smtClean="0">
                <a:solidFill>
                  <a:schemeClr val="tx1">
                    <a:lumMod val="85000"/>
                    <a:lumOff val="15000"/>
                  </a:schemeClr>
                </a:solidFill>
                <a:ea typeface="ＭＳ Ｐゴシック" pitchFamily="32" charset="-128"/>
                <a:cs typeface="ＭＳ Ｐゴシック" pitchFamily="32" charset="-128"/>
              </a:rPr>
              <a:t> data set for gill tissue to examine relationships between methylation, and expression.</a:t>
            </a:r>
          </a:p>
          <a:p>
            <a:pPr marL="457200" marR="0" lvl="1" indent="0" algn="l" defTabSz="457200" rtl="0" eaLnBrk="1" fontAlgn="auto" latinLnBrk="0" hangingPunct="1">
              <a:lnSpc>
                <a:spcPct val="100000"/>
              </a:lnSpc>
              <a:spcBef>
                <a:spcPts val="0"/>
              </a:spcBef>
              <a:spcAft>
                <a:spcPts val="1200"/>
              </a:spcAft>
              <a:buClrTx/>
              <a:buSzTx/>
              <a:buFontTx/>
              <a:buNone/>
              <a:tabLst/>
              <a:defRPr/>
            </a:pPr>
            <a:endParaRPr lang="en-US" sz="2100" baseline="0" dirty="0" smtClean="0">
              <a:solidFill>
                <a:schemeClr val="tx1">
                  <a:lumMod val="85000"/>
                  <a:lumOff val="15000"/>
                </a:schemeClr>
              </a:solidFill>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Doing this analysis we have </a:t>
            </a:r>
            <a:r>
              <a:rPr lang="en-US" baseline="0" dirty="0" err="1" smtClean="0"/>
              <a:t>quanitative</a:t>
            </a:r>
            <a:r>
              <a:rPr lang="en-US" baseline="0" dirty="0" smtClean="0"/>
              <a:t> methylation data for over 2.5k CG sites throughout the genome </a:t>
            </a:r>
          </a:p>
          <a:p>
            <a:r>
              <a:rPr lang="en-US" baseline="0" dirty="0" smtClean="0"/>
              <a:t>..and one way we could look at how the methylation was distributed is by using genome visualization tools</a:t>
            </a:r>
          </a:p>
        </p:txBody>
      </p:sp>
      <p:sp>
        <p:nvSpPr>
          <p:cNvPr id="4" name="Slide Number Placeholder 3"/>
          <p:cNvSpPr>
            <a:spLocks noGrp="1"/>
          </p:cNvSpPr>
          <p:nvPr>
            <p:ph type="sldNum" sz="quarter" idx="10"/>
          </p:nvPr>
        </p:nvSpPr>
        <p:spPr/>
        <p:txBody>
          <a:bodyPr/>
          <a:lstStyle/>
          <a:p>
            <a:fld id="{F7889ED1-3F39-8E4B-9AEE-94207FA9EE40}" type="slidenum">
              <a:rPr lang="en-US" smtClean="0"/>
              <a:t>27</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an snapshot of a </a:t>
            </a:r>
            <a:r>
              <a:rPr lang="en-US" baseline="0" dirty="0" err="1" smtClean="0"/>
              <a:t>visualizion</a:t>
            </a:r>
            <a:r>
              <a:rPr lang="en-US" baseline="0" dirty="0" smtClean="0"/>
              <a:t> done on the Galaxy showing a 200kb region of the oyster genome</a:t>
            </a:r>
          </a:p>
          <a:p>
            <a:r>
              <a:rPr lang="en-US" baseline="0" dirty="0" smtClean="0"/>
              <a:t>The first track shows all the CG loci, these are all the potentially </a:t>
            </a:r>
            <a:r>
              <a:rPr lang="en-US" baseline="0" dirty="0" err="1" smtClean="0"/>
              <a:t>methylatedable</a:t>
            </a:r>
            <a:r>
              <a:rPr lang="en-US" baseline="0" dirty="0" smtClean="0"/>
              <a:t> sites</a:t>
            </a:r>
          </a:p>
          <a:p>
            <a:r>
              <a:rPr lang="en-US" baseline="0" dirty="0" smtClean="0"/>
              <a:t>The next track shows location of genes, and below that the exons</a:t>
            </a:r>
          </a:p>
          <a:p>
            <a:r>
              <a:rPr lang="en-US" baseline="0" dirty="0" smtClean="0"/>
              <a:t>The final track is showing </a:t>
            </a:r>
            <a:r>
              <a:rPr lang="en-US" baseline="0" dirty="0" err="1" smtClean="0"/>
              <a:t>Quantitive</a:t>
            </a:r>
            <a:r>
              <a:rPr lang="en-US" baseline="0" dirty="0" smtClean="0"/>
              <a:t> </a:t>
            </a:r>
            <a:r>
              <a:rPr lang="en-US" baseline="0" dirty="0" err="1" smtClean="0"/>
              <a:t>methylatio</a:t>
            </a:r>
            <a:r>
              <a:rPr lang="en-US" baseline="0" dirty="0" smtClean="0"/>
              <a:t> data:</a:t>
            </a:r>
          </a:p>
          <a:p>
            <a:pPr marL="171450" indent="-171450">
              <a:buFontTx/>
              <a:buChar char="-"/>
            </a:pPr>
            <a:r>
              <a:rPr lang="en-US" baseline="0" dirty="0" smtClean="0"/>
              <a:t>Where each bar represents % methylation (between 0 -100%) of a particular CG locus</a:t>
            </a:r>
          </a:p>
          <a:p>
            <a:pPr marL="171450" indent="-171450">
              <a:buFontTx/>
              <a:buChar char="-"/>
            </a:pPr>
            <a:r>
              <a:rPr lang="en-US" baseline="0" dirty="0" smtClean="0"/>
              <a:t>Now by scrolling through these different scaffolds we begin to see certain patterns..</a:t>
            </a:r>
          </a:p>
        </p:txBody>
      </p:sp>
      <p:sp>
        <p:nvSpPr>
          <p:cNvPr id="4" name="Slide Number Placeholder 3"/>
          <p:cNvSpPr>
            <a:spLocks noGrp="1"/>
          </p:cNvSpPr>
          <p:nvPr>
            <p:ph type="sldNum" sz="quarter" idx="10"/>
          </p:nvPr>
        </p:nvSpPr>
        <p:spPr/>
        <p:txBody>
          <a:bodyPr/>
          <a:lstStyle/>
          <a:p>
            <a:fld id="{F7889ED1-3F39-8E4B-9AEE-94207FA9EE40}" type="slidenum">
              <a:rPr lang="en-US" smtClean="0"/>
              <a:t>28</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genes are heavily methylated</a:t>
            </a:r>
          </a:p>
        </p:txBody>
      </p:sp>
      <p:sp>
        <p:nvSpPr>
          <p:cNvPr id="4" name="Slide Number Placeholder 3"/>
          <p:cNvSpPr>
            <a:spLocks noGrp="1"/>
          </p:cNvSpPr>
          <p:nvPr>
            <p:ph type="sldNum" sz="quarter" idx="10"/>
          </p:nvPr>
        </p:nvSpPr>
        <p:spPr/>
        <p:txBody>
          <a:bodyPr/>
          <a:lstStyle/>
          <a:p>
            <a:fld id="{F7889ED1-3F39-8E4B-9AEE-94207FA9EE40}" type="slidenum">
              <a:rPr lang="en-US" smtClean="0"/>
              <a:t>29</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0" baseline="0" dirty="0" smtClean="0">
                <a:ea typeface="ＭＳ Ｐゴシック" pitchFamily="-112" charset="-128"/>
                <a:cs typeface="ＭＳ Ｐゴシック" pitchFamily="-112" charset="-128"/>
              </a:rPr>
              <a:t>Today I’ll be presenting..   ..using </a:t>
            </a:r>
            <a:r>
              <a:rPr lang="en-US" b="0" baseline="0" dirty="0" err="1" smtClean="0">
                <a:ea typeface="ＭＳ Ｐゴシック" pitchFamily="-112" charset="-128"/>
                <a:cs typeface="ＭＳ Ｐゴシック" pitchFamily="-112" charset="-128"/>
              </a:rPr>
              <a:t>htbs</a:t>
            </a:r>
            <a:endParaRPr lang="en-US" b="0" baseline="0" dirty="0" smtClean="0">
              <a:ea typeface="ＭＳ Ｐゴシック" pitchFamily="-112" charset="-128"/>
              <a:cs typeface="ＭＳ Ｐゴシック" pitchFamily="-112" charset="-128"/>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0" baseline="0" dirty="0" smtClean="0">
              <a:ea typeface="ＭＳ Ｐゴシック" pitchFamily="-112" charset="-128"/>
              <a:cs typeface="ＭＳ Ｐゴシック" pitchFamily="-112"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0" baseline="0" dirty="0" smtClean="0">
                <a:ea typeface="ＭＳ Ｐゴシック" pitchFamily="-112" charset="-128"/>
                <a:cs typeface="ＭＳ Ｐゴシック" pitchFamily="-112" charset="-128"/>
              </a:rPr>
              <a:t>But before I talk about results, I</a:t>
            </a:r>
            <a:r>
              <a:rPr lang="fr-FR" b="0" baseline="0" dirty="0" smtClean="0">
                <a:ea typeface="ＭＳ Ｐゴシック" pitchFamily="-112" charset="-128"/>
                <a:cs typeface="ＭＳ Ｐゴシック" pitchFamily="-112" charset="-128"/>
              </a:rPr>
              <a:t>’</a:t>
            </a:r>
            <a:r>
              <a:rPr lang="en-US" b="0" baseline="0" dirty="0" smtClean="0">
                <a:ea typeface="ＭＳ Ｐゴシック" pitchFamily="-112" charset="-128"/>
                <a:cs typeface="ＭＳ Ｐゴシック" pitchFamily="-112" charset="-128"/>
              </a:rPr>
              <a:t>d like to present some background specifically about DNA methylation in invertebrates…</a:t>
            </a:r>
          </a:p>
        </p:txBody>
      </p:sp>
      <p:sp>
        <p:nvSpPr>
          <p:cNvPr id="22532" name="Slide Number Placeholder 3"/>
          <p:cNvSpPr>
            <a:spLocks noGrp="1"/>
          </p:cNvSpPr>
          <p:nvPr>
            <p:ph type="sldNum" sz="quarter" idx="5"/>
          </p:nvPr>
        </p:nvSpPr>
        <p:spPr bwMode="auto">
          <a:noFill/>
          <a:ln>
            <a:miter lim="800000"/>
            <a:headEnd/>
            <a:tailEnd/>
          </a:ln>
        </p:spPr>
        <p:txBody>
          <a:bodyPr/>
          <a:lstStyle/>
          <a:p>
            <a:fld id="{3EBD718F-90E5-0844-941A-6B19F5BE2365}" type="slidenum">
              <a:rPr lang="en-US">
                <a:latin typeface="Calibri" pitchFamily="-112" charset="0"/>
                <a:ea typeface="ＭＳ Ｐゴシック" pitchFamily="-112" charset="-128"/>
                <a:cs typeface="ＭＳ Ｐゴシック" pitchFamily="-112" charset="-128"/>
              </a:rPr>
              <a:pPr/>
              <a:t>3</a:t>
            </a:fld>
            <a:endParaRPr lang="en-US">
              <a:latin typeface="Calibri" pitchFamily="-112" charset="0"/>
              <a:ea typeface="ＭＳ Ｐゴシック" pitchFamily="-112" charset="-128"/>
              <a:cs typeface="ＭＳ Ｐゴシック" pitchFamily="-11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adjacent genes that show little to no methylation</a:t>
            </a:r>
          </a:p>
        </p:txBody>
      </p:sp>
      <p:sp>
        <p:nvSpPr>
          <p:cNvPr id="4" name="Slide Number Placeholder 3"/>
          <p:cNvSpPr>
            <a:spLocks noGrp="1"/>
          </p:cNvSpPr>
          <p:nvPr>
            <p:ph type="sldNum" sz="quarter" idx="10"/>
          </p:nvPr>
        </p:nvSpPr>
        <p:spPr/>
        <p:txBody>
          <a:bodyPr/>
          <a:lstStyle/>
          <a:p>
            <a:fld id="{F7889ED1-3F39-8E4B-9AEE-94207FA9EE40}" type="slidenum">
              <a:rPr lang="en-US" smtClean="0"/>
              <a:t>30</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now, with the release of the genome – we can see for the first time that DNA methylation is present in </a:t>
            </a:r>
            <a:r>
              <a:rPr lang="en-US" baseline="0" dirty="0" err="1" smtClean="0"/>
              <a:t>intergenic</a:t>
            </a:r>
            <a:r>
              <a:rPr lang="en-US" baseline="0" dirty="0" smtClean="0"/>
              <a:t> regions.</a:t>
            </a:r>
          </a:p>
        </p:txBody>
      </p:sp>
      <p:sp>
        <p:nvSpPr>
          <p:cNvPr id="4" name="Slide Number Placeholder 3"/>
          <p:cNvSpPr>
            <a:spLocks noGrp="1"/>
          </p:cNvSpPr>
          <p:nvPr>
            <p:ph type="sldNum" sz="quarter" idx="10"/>
          </p:nvPr>
        </p:nvSpPr>
        <p:spPr/>
        <p:txBody>
          <a:bodyPr/>
          <a:lstStyle/>
          <a:p>
            <a:fld id="{F7889ED1-3F39-8E4B-9AEE-94207FA9EE40}" type="slidenum">
              <a:rPr lang="en-US" smtClean="0"/>
              <a:t>31</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summarize</a:t>
            </a:r>
            <a:r>
              <a:rPr lang="en-US" baseline="0" dirty="0" smtClean="0"/>
              <a:t> </a:t>
            </a:r>
            <a:r>
              <a:rPr lang="en-US" dirty="0" smtClean="0"/>
              <a:t>where the methylated </a:t>
            </a:r>
            <a:r>
              <a:rPr lang="en-US" dirty="0" err="1" smtClean="0"/>
              <a:t>cytosines</a:t>
            </a:r>
            <a:r>
              <a:rPr lang="en-US" dirty="0" smtClean="0"/>
              <a:t> were</a:t>
            </a:r>
            <a:r>
              <a:rPr lang="en-US" baseline="0" dirty="0" smtClean="0"/>
              <a:t> distributed in the gill tissue</a:t>
            </a:r>
            <a:endParaRPr lang="en-US" dirty="0"/>
          </a:p>
        </p:txBody>
      </p:sp>
      <p:sp>
        <p:nvSpPr>
          <p:cNvPr id="4" name="Slide Number Placeholder 3"/>
          <p:cNvSpPr>
            <a:spLocks noGrp="1"/>
          </p:cNvSpPr>
          <p:nvPr>
            <p:ph type="sldNum" sz="quarter" idx="10"/>
          </p:nvPr>
        </p:nvSpPr>
        <p:spPr/>
        <p:txBody>
          <a:bodyPr/>
          <a:lstStyle/>
          <a:p>
            <a:fld id="{F7889ED1-3F39-8E4B-9AEE-94207FA9EE40}" type="slidenum">
              <a:rPr lang="en-US" smtClean="0"/>
              <a:t>32</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70% of the methylation was in regions in gene bodies, </a:t>
            </a:r>
          </a:p>
          <a:p>
            <a:r>
              <a:rPr lang="en-US" baseline="0" dirty="0" smtClean="0"/>
              <a:t>24% in exons, another 45% in introns (one interesting thing here is that oysters have a comparatively high amount of </a:t>
            </a:r>
            <a:r>
              <a:rPr lang="en-US" baseline="0" dirty="0" err="1" smtClean="0"/>
              <a:t>methylaiton</a:t>
            </a:r>
            <a:r>
              <a:rPr lang="en-US" baseline="0" dirty="0" smtClean="0"/>
              <a:t> in introns compared to other invertebrates)</a:t>
            </a:r>
          </a:p>
          <a:p>
            <a:r>
              <a:rPr lang="en-US" baseline="0" dirty="0" smtClean="0"/>
              <a:t>4% in putative promoters</a:t>
            </a:r>
          </a:p>
          <a:p>
            <a:r>
              <a:rPr lang="en-US" baseline="0" dirty="0" smtClean="0"/>
              <a:t>5% in TE – this is lower than expected, at least in vertebrates DNA meth used to silence </a:t>
            </a:r>
            <a:r>
              <a:rPr lang="en-US" baseline="0" dirty="0" err="1" smtClean="0"/>
              <a:t>Tes</a:t>
            </a:r>
            <a:r>
              <a:rPr lang="en-US" baseline="0" dirty="0" smtClean="0"/>
              <a:t>, but here we found TE’s were not preferentially methylated</a:t>
            </a:r>
          </a:p>
          <a:p>
            <a:r>
              <a:rPr lang="en-US" baseline="0" dirty="0" smtClean="0"/>
              <a:t>22% he rest of the methylation was found in </a:t>
            </a:r>
            <a:r>
              <a:rPr lang="en-US" baseline="0" dirty="0" err="1" smtClean="0"/>
              <a:t>unannotated</a:t>
            </a:r>
            <a:r>
              <a:rPr lang="en-US" baseline="0" dirty="0" smtClean="0"/>
              <a:t> regions outside of genes. </a:t>
            </a:r>
          </a:p>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33</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were also Interested in using this data to identify relationship between gene body methylation and gene expression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following on our previous findings,  if methylation in gene bodies is important we would expect to see a relationship between methylation and expression</a:t>
            </a:r>
          </a:p>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34</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this analysis, gene expression values were </a:t>
            </a:r>
            <a:r>
              <a:rPr lang="en-US" baseline="0" dirty="0" err="1" smtClean="0"/>
              <a:t>dividied</a:t>
            </a:r>
            <a:r>
              <a:rPr lang="en-US" baseline="0" dirty="0" smtClean="0"/>
              <a:t> 10 groups - those genes showing lowest expression in gill are in </a:t>
            </a:r>
            <a:r>
              <a:rPr lang="en-US" baseline="0" dirty="0" err="1" smtClean="0"/>
              <a:t>decile</a:t>
            </a:r>
            <a:r>
              <a:rPr lang="en-US" baseline="0" dirty="0" smtClean="0"/>
              <a:t> 1 and those with the highest expression are in </a:t>
            </a:r>
            <a:r>
              <a:rPr lang="en-US" baseline="0" dirty="0" err="1" smtClean="0"/>
              <a:t>decile</a:t>
            </a:r>
            <a:r>
              <a:rPr lang="en-US" baseline="0" dirty="0" smtClean="0"/>
              <a:t> 10.  </a:t>
            </a:r>
          </a:p>
          <a:p>
            <a:r>
              <a:rPr lang="en-US" baseline="0" dirty="0" smtClean="0"/>
              <a:t>Then we calculated and average % methylation for genes within each </a:t>
            </a:r>
            <a:r>
              <a:rPr lang="en-US" baseline="0" dirty="0" err="1" smtClean="0"/>
              <a:t>decile</a:t>
            </a:r>
            <a:endParaRPr lang="en-US" baseline="0" dirty="0" smtClean="0"/>
          </a:p>
          <a:p>
            <a:r>
              <a:rPr lang="en-US" baseline="0" dirty="0" smtClean="0"/>
              <a:t>We found that genes with the lowest expression in the gill tissue have significantly less DNA methylation than genes that are  more abundantly expressed </a:t>
            </a:r>
          </a:p>
          <a:p>
            <a:r>
              <a:rPr lang="en-US" baseline="0" dirty="0" smtClean="0"/>
              <a:t>What’s interesting, is that DNA </a:t>
            </a:r>
            <a:r>
              <a:rPr lang="en-US" baseline="0" dirty="0" err="1" smtClean="0"/>
              <a:t>methylaiton</a:t>
            </a:r>
            <a:r>
              <a:rPr lang="en-US" baseline="0" dirty="0" smtClean="0"/>
              <a:t> is typically associated with transcriptional silencing</a:t>
            </a:r>
          </a:p>
          <a:p>
            <a:r>
              <a:rPr lang="en-US" baseline="0" dirty="0" smtClean="0"/>
              <a:t> – and what we are seeing with this analysis is that methylation within gene bodies is associated with transcriptional activity </a:t>
            </a:r>
          </a:p>
          <a:p>
            <a:r>
              <a:rPr lang="en-US" baseline="0" dirty="0" smtClean="0"/>
              <a:t>--and this pattern is consistent with what is now being reported for vertebrates, where highly transcribed genes have high degree gene body methylation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these data </a:t>
            </a:r>
            <a:r>
              <a:rPr lang="en-US" baseline="0" dirty="0" err="1" smtClean="0"/>
              <a:t>agaree</a:t>
            </a:r>
            <a:r>
              <a:rPr lang="en-US" baseline="0" dirty="0" smtClean="0"/>
              <a:t> our previous findings that gene body methylation is important in </a:t>
            </a:r>
            <a:r>
              <a:rPr lang="en-US" baseline="0" dirty="0" err="1" smtClean="0"/>
              <a:t>C.gigas</a:t>
            </a:r>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35</a:t>
            </a:fld>
            <a:endParaRPr lang="en-US"/>
          </a:p>
        </p:txBody>
      </p:sp>
    </p:spTree>
    <p:extLst>
      <p:ext uri="{BB962C8B-B14F-4D97-AF65-F5344CB8AC3E}">
        <p14:creationId xmlns:p14="http://schemas.microsoft.com/office/powerpoint/2010/main" val="3092526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1200"/>
              </a:spcAft>
              <a:buClrTx/>
              <a:buSzTx/>
              <a:buFontTx/>
              <a:buNone/>
              <a:tabLst/>
              <a:defRPr/>
            </a:pPr>
            <a:r>
              <a:rPr lang="en-US" sz="2100" baseline="0" dirty="0" smtClean="0">
                <a:solidFill>
                  <a:schemeClr val="tx1">
                    <a:lumMod val="85000"/>
                    <a:lumOff val="15000"/>
                  </a:schemeClr>
                </a:solidFill>
                <a:ea typeface="ＭＳ Ｐゴシック" pitchFamily="32" charset="-128"/>
                <a:cs typeface="ＭＳ Ｐゴシック" pitchFamily="32" charset="-128"/>
              </a:rPr>
              <a:t>The next thing we wanted to do was to evaluate tissue specific methylation – we hypothesized that if methylation was playing a regulatory role in maintaining tissue specific expression, that we would see differences in methylation between tissues. </a:t>
            </a: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1200"/>
              </a:spcAft>
              <a:buClrTx/>
              <a:buSzTx/>
              <a:buFontTx/>
              <a:buNone/>
              <a:tabLst/>
              <a:defRPr/>
            </a:pPr>
            <a:r>
              <a:rPr lang="en-US" sz="2100" baseline="0" dirty="0" smtClean="0">
                <a:solidFill>
                  <a:schemeClr val="tx1">
                    <a:lumMod val="85000"/>
                    <a:lumOff val="15000"/>
                  </a:schemeClr>
                </a:solidFill>
                <a:ea typeface="ＭＳ Ｐゴシック" pitchFamily="32" charset="-128"/>
                <a:cs typeface="ＭＳ Ｐゴシック" pitchFamily="32" charset="-128"/>
              </a:rPr>
              <a:t>So in addition to the </a:t>
            </a:r>
            <a:r>
              <a:rPr lang="en-US" sz="2100" baseline="0" dirty="0" err="1" smtClean="0">
                <a:solidFill>
                  <a:schemeClr val="tx1">
                    <a:lumMod val="85000"/>
                    <a:lumOff val="15000"/>
                  </a:schemeClr>
                </a:solidFill>
                <a:ea typeface="ＭＳ Ｐゴシック" pitchFamily="32" charset="-128"/>
                <a:cs typeface="ＭＳ Ｐゴシック" pitchFamily="32" charset="-128"/>
              </a:rPr>
              <a:t>htbs</a:t>
            </a:r>
            <a:r>
              <a:rPr lang="en-US" sz="2100" baseline="0" dirty="0" smtClean="0">
                <a:solidFill>
                  <a:schemeClr val="tx1">
                    <a:lumMod val="85000"/>
                    <a:lumOff val="15000"/>
                  </a:schemeClr>
                </a:solidFill>
                <a:ea typeface="ＭＳ Ｐゴシック" pitchFamily="32" charset="-128"/>
                <a:cs typeface="ＭＳ Ｐゴシック" pitchFamily="32" charset="-128"/>
              </a:rPr>
              <a:t> data we generated for the gill,,</a:t>
            </a:r>
            <a:endParaRPr lang="en-US" baseline="0" dirty="0" smtClean="0"/>
          </a:p>
          <a:p>
            <a:pPr marL="457200" marR="0" lvl="1" indent="0" algn="l" defTabSz="457200" rtl="0" eaLnBrk="1" fontAlgn="auto" latinLnBrk="0" hangingPunct="1">
              <a:lnSpc>
                <a:spcPct val="100000"/>
              </a:lnSpc>
              <a:spcBef>
                <a:spcPts val="0"/>
              </a:spcBef>
              <a:spcAft>
                <a:spcPts val="1200"/>
              </a:spcAft>
              <a:buClrTx/>
              <a:buSzTx/>
              <a:buFontTx/>
              <a:buNone/>
              <a:tabLst/>
              <a:defRPr/>
            </a:pPr>
            <a:endParaRPr lang="en-US" sz="2100" baseline="0" dirty="0" smtClean="0">
              <a:solidFill>
                <a:schemeClr val="tx1">
                  <a:lumMod val="85000"/>
                  <a:lumOff val="15000"/>
                </a:schemeClr>
              </a:solidFill>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1200"/>
              </a:spcAft>
              <a:buClrTx/>
              <a:buSzTx/>
              <a:buFontTx/>
              <a:buNone/>
              <a:tabLst/>
              <a:defRPr/>
            </a:pPr>
            <a:r>
              <a:rPr lang="en-US" sz="2100" baseline="0" dirty="0" smtClean="0">
                <a:solidFill>
                  <a:schemeClr val="tx1">
                    <a:lumMod val="85000"/>
                    <a:lumOff val="15000"/>
                  </a:schemeClr>
                </a:solidFill>
                <a:ea typeface="ＭＳ Ｐゴシック" pitchFamily="32" charset="-128"/>
                <a:cs typeface="ＭＳ Ｐゴシック" pitchFamily="32" charset="-128"/>
              </a:rPr>
              <a:t>We generated </a:t>
            </a:r>
            <a:r>
              <a:rPr lang="en-US" sz="2100" baseline="0" dirty="0" err="1" smtClean="0">
                <a:solidFill>
                  <a:schemeClr val="tx1">
                    <a:lumMod val="85000"/>
                    <a:lumOff val="15000"/>
                  </a:schemeClr>
                </a:solidFill>
                <a:ea typeface="ＭＳ Ｐゴシック" pitchFamily="32" charset="-128"/>
                <a:cs typeface="ＭＳ Ｐゴシック" pitchFamily="32" charset="-128"/>
              </a:rPr>
              <a:t>htbs</a:t>
            </a:r>
            <a:r>
              <a:rPr lang="en-US" sz="2100" baseline="0" dirty="0" smtClean="0">
                <a:solidFill>
                  <a:schemeClr val="tx1">
                    <a:lumMod val="85000"/>
                    <a:lumOff val="15000"/>
                  </a:schemeClr>
                </a:solidFill>
                <a:ea typeface="ＭＳ Ｐゴシック" pitchFamily="32" charset="-128"/>
                <a:cs typeface="ＭＳ Ｐゴシック" pitchFamily="32" charset="-128"/>
              </a:rPr>
              <a:t> data for male gametes</a:t>
            </a:r>
          </a:p>
          <a:p>
            <a:pPr marL="457200" marR="0" lvl="1" indent="0" algn="l" defTabSz="457200" rtl="0" eaLnBrk="1" fontAlgn="auto" latinLnBrk="0" hangingPunct="1">
              <a:lnSpc>
                <a:spcPct val="100000"/>
              </a:lnSpc>
              <a:spcBef>
                <a:spcPts val="0"/>
              </a:spcBef>
              <a:spcAft>
                <a:spcPts val="1200"/>
              </a:spcAft>
              <a:buClrTx/>
              <a:buSzTx/>
              <a:buFontTx/>
              <a:buNone/>
              <a:tabLst/>
              <a:defRPr/>
            </a:pPr>
            <a:endParaRPr lang="en-US" sz="2100" baseline="0" dirty="0" smtClean="0">
              <a:solidFill>
                <a:schemeClr val="tx1">
                  <a:lumMod val="85000"/>
                  <a:lumOff val="15000"/>
                </a:schemeClr>
              </a:solidFill>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Here is another visualization show methylation in the gill tissues</a:t>
            </a:r>
          </a:p>
          <a:p>
            <a:endParaRPr lang="en-US" i="0"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39</a:t>
            </a:fld>
            <a:endParaRPr lang="en-US"/>
          </a:p>
        </p:txBody>
      </p:sp>
    </p:spTree>
    <p:extLst>
      <p:ext uri="{BB962C8B-B14F-4D97-AF65-F5344CB8AC3E}">
        <p14:creationId xmlns:p14="http://schemas.microsoft.com/office/powerpoint/2010/main" val="208657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0" fontAlgn="base" latinLnBrk="0" hangingPunct="0">
              <a:lnSpc>
                <a:spcPct val="100000"/>
              </a:lnSpc>
              <a:spcBef>
                <a:spcPct val="30000"/>
              </a:spcBef>
              <a:spcAft>
                <a:spcPct val="0"/>
              </a:spcAft>
              <a:buClrTx/>
              <a:buSzTx/>
              <a:buFontTx/>
              <a:buNone/>
              <a:tabLst/>
              <a:defRPr/>
            </a:pPr>
            <a:r>
              <a:rPr lang="en-US" dirty="0" smtClean="0"/>
              <a:t>So first, why are we interested in epigenetics and DNA methylation in oysters….</a:t>
            </a:r>
          </a:p>
          <a:p>
            <a:pPr marL="228600" marR="0" indent="-228600" algn="l" defTabSz="457200" rtl="0" eaLnBrk="0" fontAlgn="base" latinLnBrk="0" hangingPunct="0">
              <a:lnSpc>
                <a:spcPct val="100000"/>
              </a:lnSpc>
              <a:spcBef>
                <a:spcPct val="30000"/>
              </a:spcBef>
              <a:spcAft>
                <a:spcPct val="0"/>
              </a:spcAft>
              <a:buClrTx/>
              <a:buSzTx/>
              <a:buFontTx/>
              <a:buNone/>
              <a:tabLst/>
              <a:defRPr/>
            </a:pPr>
            <a:endParaRPr lang="en-US" dirty="0" smtClean="0"/>
          </a:p>
          <a:p>
            <a:pPr marL="228600" marR="0" indent="-228600" algn="l" defTabSz="457200" rtl="0" eaLnBrk="0" fontAlgn="base" latinLnBrk="0" hangingPunct="0">
              <a:lnSpc>
                <a:spcPct val="100000"/>
              </a:lnSpc>
              <a:spcBef>
                <a:spcPct val="30000"/>
              </a:spcBef>
              <a:spcAft>
                <a:spcPct val="0"/>
              </a:spcAft>
              <a:buClrTx/>
              <a:buSzTx/>
              <a:buFontTx/>
              <a:buNone/>
              <a:tabLst/>
              <a:defRPr/>
            </a:pPr>
            <a:r>
              <a:rPr lang="en-US" dirty="0" smtClean="0"/>
              <a:t> and the answer</a:t>
            </a:r>
            <a:r>
              <a:rPr lang="en-US" baseline="0" dirty="0" smtClean="0"/>
              <a:t> is of course, </a:t>
            </a:r>
            <a:r>
              <a:rPr lang="en-US" dirty="0" smtClean="0"/>
              <a:t>because oysters are delicious, and because of this</a:t>
            </a:r>
            <a:r>
              <a:rPr lang="en-US" baseline="0" dirty="0" smtClean="0"/>
              <a:t> </a:t>
            </a:r>
            <a:r>
              <a:rPr lang="en-US" dirty="0" smtClean="0"/>
              <a:t>Pacific</a:t>
            </a:r>
            <a:r>
              <a:rPr lang="en-US" baseline="0" dirty="0" smtClean="0"/>
              <a:t> oysters are a widely cultured species</a:t>
            </a:r>
            <a:r>
              <a:rPr lang="en-US" sz="1200" b="0" i="0" u="none" strike="noStrike" kern="1200" baseline="0" dirty="0" smtClean="0">
                <a:solidFill>
                  <a:schemeClr val="tx1"/>
                </a:solidFill>
                <a:latin typeface="+mn-lt"/>
                <a:ea typeface="+mn-ea"/>
                <a:cs typeface="+mn-cs"/>
              </a:rPr>
              <a:t>– so it’s important to understand ALL of the factors contributing to their  traits</a:t>
            </a:r>
          </a:p>
          <a:p>
            <a:pPr marL="228600" marR="0" indent="-228600" algn="l" defTabSz="457200" rtl="0" eaLnBrk="0" fontAlgn="base" latinLnBrk="0" hangingPunct="0">
              <a:lnSpc>
                <a:spcPct val="100000"/>
              </a:lnSpc>
              <a:spcBef>
                <a:spcPct val="30000"/>
              </a:spcBef>
              <a:spcAft>
                <a:spcPct val="0"/>
              </a:spcAft>
              <a:buClrTx/>
              <a:buSzTx/>
              <a:buFontTx/>
              <a:buNone/>
              <a:tabLst/>
              <a:defRPr/>
            </a:pPr>
            <a:endParaRPr lang="en-US" dirty="0" smtClean="0"/>
          </a:p>
          <a:p>
            <a:pPr marL="228600" marR="0" indent="-228600" algn="l" defTabSz="4572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the past, we’ve</a:t>
            </a:r>
            <a:r>
              <a:rPr lang="en-US" dirty="0" smtClean="0"/>
              <a:t> typically considered 2 things influencing an organisms traits,</a:t>
            </a:r>
            <a:r>
              <a:rPr lang="en-US" baseline="0" dirty="0" smtClean="0"/>
              <a:t> genes and the environment..</a:t>
            </a:r>
            <a:endParaRPr lang="en-US" dirty="0" smtClean="0"/>
          </a:p>
          <a:p>
            <a:pPr marL="228600" marR="0" indent="-228600" algn="l" defTabSz="457200" rtl="0" eaLnBrk="0" fontAlgn="base" latinLnBrk="0" hangingPunct="0">
              <a:lnSpc>
                <a:spcPct val="100000"/>
              </a:lnSpc>
              <a:spcBef>
                <a:spcPct val="30000"/>
              </a:spcBef>
              <a:spcAft>
                <a:spcPct val="0"/>
              </a:spcAft>
              <a:buClrTx/>
              <a:buSzTx/>
              <a:buFontTx/>
              <a:buNone/>
              <a:tabLst/>
              <a:defRPr/>
            </a:pPr>
            <a:endParaRPr lang="en-US" dirty="0" smtClean="0"/>
          </a:p>
          <a:p>
            <a:pPr marL="228600" marR="0" indent="-22860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And now below that is methylation data for the sperm tissue, and overall we see that the patterns are pretty similar</a:t>
            </a:r>
          </a:p>
          <a:p>
            <a:endParaRPr lang="en-US" i="0"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40</a:t>
            </a:fld>
            <a:endParaRPr lang="en-US"/>
          </a:p>
        </p:txBody>
      </p:sp>
    </p:spTree>
    <p:extLst>
      <p:ext uri="{BB962C8B-B14F-4D97-AF65-F5344CB8AC3E}">
        <p14:creationId xmlns:p14="http://schemas.microsoft.com/office/powerpoint/2010/main" val="2086576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But we definitely see regions where the </a:t>
            </a:r>
            <a:r>
              <a:rPr lang="en-US" i="0" baseline="0" dirty="0" err="1" smtClean="0"/>
              <a:t>methylatin</a:t>
            </a:r>
            <a:r>
              <a:rPr lang="en-US" i="0" baseline="0" dirty="0" smtClean="0"/>
              <a:t> is tissue specific..</a:t>
            </a:r>
          </a:p>
        </p:txBody>
      </p:sp>
      <p:sp>
        <p:nvSpPr>
          <p:cNvPr id="4" name="Slide Number Placeholder 3"/>
          <p:cNvSpPr>
            <a:spLocks noGrp="1"/>
          </p:cNvSpPr>
          <p:nvPr>
            <p:ph type="sldNum" sz="quarter" idx="10"/>
          </p:nvPr>
        </p:nvSpPr>
        <p:spPr/>
        <p:txBody>
          <a:bodyPr/>
          <a:lstStyle/>
          <a:p>
            <a:fld id="{F7889ED1-3F39-8E4B-9AEE-94207FA9EE40}" type="slidenum">
              <a:rPr lang="en-US" smtClean="0"/>
              <a:t>41</a:t>
            </a:fld>
            <a:endParaRPr lang="en-US"/>
          </a:p>
        </p:txBody>
      </p:sp>
    </p:spTree>
    <p:extLst>
      <p:ext uri="{BB962C8B-B14F-4D97-AF65-F5344CB8AC3E}">
        <p14:creationId xmlns:p14="http://schemas.microsoft.com/office/powerpoint/2010/main" val="2086576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Then we used an </a:t>
            </a:r>
            <a:r>
              <a:rPr lang="en-US" sz="2400" baseline="0" dirty="0" smtClean="0"/>
              <a:t>R-package called </a:t>
            </a:r>
            <a:r>
              <a:rPr lang="en-US" sz="2400" baseline="0" dirty="0" err="1" smtClean="0"/>
              <a:t>methylkit</a:t>
            </a:r>
            <a:r>
              <a:rPr lang="en-US" sz="2400" baseline="0" dirty="0" smtClean="0"/>
              <a:t> to identify differential </a:t>
            </a:r>
            <a:r>
              <a:rPr lang="en-US" sz="2400" baseline="0" dirty="0" err="1" smtClean="0"/>
              <a:t>methyatlion</a:t>
            </a:r>
            <a:r>
              <a:rPr lang="en-US" sz="2400" baseline="0" dirty="0" smtClean="0"/>
              <a:t> quantitatively</a:t>
            </a:r>
          </a:p>
        </p:txBody>
      </p:sp>
      <p:sp>
        <p:nvSpPr>
          <p:cNvPr id="4" name="Slide Number Placeholder 3"/>
          <p:cNvSpPr>
            <a:spLocks noGrp="1"/>
          </p:cNvSpPr>
          <p:nvPr>
            <p:ph type="sldNum" sz="quarter" idx="10"/>
          </p:nvPr>
        </p:nvSpPr>
        <p:spPr/>
        <p:txBody>
          <a:bodyPr/>
          <a:lstStyle/>
          <a:p>
            <a:fld id="{F7889ED1-3F39-8E4B-9AEE-94207FA9EE40}" type="slidenum">
              <a:rPr lang="en-US" smtClean="0"/>
              <a:t>42</a:t>
            </a:fld>
            <a:endParaRPr lang="en-US"/>
          </a:p>
        </p:txBody>
      </p:sp>
    </p:spTree>
    <p:extLst>
      <p:ext uri="{BB962C8B-B14F-4D97-AF65-F5344CB8AC3E}">
        <p14:creationId xmlns:p14="http://schemas.microsoft.com/office/powerpoint/2010/main" val="2086576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We found that the majority of </a:t>
            </a:r>
            <a:r>
              <a:rPr lang="en-US" i="0" baseline="0" dirty="0" err="1" smtClean="0"/>
              <a:t>methylatin</a:t>
            </a:r>
            <a:r>
              <a:rPr lang="en-US" i="0" baseline="0" dirty="0" smtClean="0"/>
              <a:t> was conserved between the 2 tissue types, but </a:t>
            </a:r>
          </a:p>
          <a:p>
            <a:r>
              <a:rPr lang="en-US" i="0" baseline="0" dirty="0" smtClean="0"/>
              <a:t>7% of the CG loci are considered to be differentially methylated – </a:t>
            </a:r>
          </a:p>
        </p:txBody>
      </p:sp>
      <p:sp>
        <p:nvSpPr>
          <p:cNvPr id="4" name="Slide Number Placeholder 3"/>
          <p:cNvSpPr>
            <a:spLocks noGrp="1"/>
          </p:cNvSpPr>
          <p:nvPr>
            <p:ph type="sldNum" sz="quarter" idx="10"/>
          </p:nvPr>
        </p:nvSpPr>
        <p:spPr/>
        <p:txBody>
          <a:bodyPr/>
          <a:lstStyle/>
          <a:p>
            <a:fld id="{F7889ED1-3F39-8E4B-9AEE-94207FA9EE40}" type="slidenum">
              <a:rPr lang="en-US" smtClean="0"/>
              <a:t>43</a:t>
            </a:fld>
            <a:endParaRPr lang="en-US"/>
          </a:p>
        </p:txBody>
      </p:sp>
    </p:spTree>
    <p:extLst>
      <p:ext uri="{BB962C8B-B14F-4D97-AF65-F5344CB8AC3E}">
        <p14:creationId xmlns:p14="http://schemas.microsoft.com/office/powerpoint/2010/main" val="2086576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those were distributed throughout the genome, about 1/3 of genes had at least 1 DM</a:t>
            </a:r>
          </a:p>
          <a:p>
            <a:r>
              <a:rPr lang="en-US" i="0" baseline="0" dirty="0" smtClean="0"/>
              <a:t>..we’re still analyzing patterns here..</a:t>
            </a:r>
          </a:p>
        </p:txBody>
      </p:sp>
      <p:sp>
        <p:nvSpPr>
          <p:cNvPr id="4" name="Slide Number Placeholder 3"/>
          <p:cNvSpPr>
            <a:spLocks noGrp="1"/>
          </p:cNvSpPr>
          <p:nvPr>
            <p:ph type="sldNum" sz="quarter" idx="10"/>
          </p:nvPr>
        </p:nvSpPr>
        <p:spPr/>
        <p:txBody>
          <a:bodyPr/>
          <a:lstStyle/>
          <a:p>
            <a:fld id="{F7889ED1-3F39-8E4B-9AEE-94207FA9EE40}" type="slidenum">
              <a:rPr lang="en-US" smtClean="0"/>
              <a:t>44</a:t>
            </a:fld>
            <a:endParaRPr lang="en-US"/>
          </a:p>
        </p:txBody>
      </p:sp>
    </p:spTree>
    <p:extLst>
      <p:ext uri="{BB962C8B-B14F-4D97-AF65-F5344CB8AC3E}">
        <p14:creationId xmlns:p14="http://schemas.microsoft.com/office/powerpoint/2010/main" val="2086576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a typeface="ＭＳ Ｐゴシック" pitchFamily="32" charset="-128"/>
                <a:cs typeface="ＭＳ Ｐゴシック" pitchFamily="32" charset="-128"/>
              </a:rPr>
              <a:t>So to summarize  these data</a:t>
            </a:r>
            <a:endParaRPr lang="en-US" dirty="0"/>
          </a:p>
        </p:txBody>
      </p:sp>
      <p:sp>
        <p:nvSpPr>
          <p:cNvPr id="4" name="Slide Number Placeholder 3"/>
          <p:cNvSpPr>
            <a:spLocks noGrp="1"/>
          </p:cNvSpPr>
          <p:nvPr>
            <p:ph type="sldNum" sz="quarter" idx="10"/>
          </p:nvPr>
        </p:nvSpPr>
        <p:spPr/>
        <p:txBody>
          <a:bodyPr/>
          <a:lstStyle/>
          <a:p>
            <a:fld id="{F7889ED1-3F39-8E4B-9AEE-94207FA9EE40}" type="slidenum">
              <a:rPr lang="en-US" smtClean="0"/>
              <a:t>45</a:t>
            </a:fld>
            <a:endParaRPr lang="en-US"/>
          </a:p>
        </p:txBody>
      </p:sp>
    </p:spTree>
    <p:extLst>
      <p:ext uri="{BB962C8B-B14F-4D97-AF65-F5344CB8AC3E}">
        <p14:creationId xmlns:p14="http://schemas.microsoft.com/office/powerpoint/2010/main" val="699517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2" charset="-128"/>
                <a:cs typeface="ＭＳ Ｐゴシック" pitchFamily="32" charset="-128"/>
              </a:rPr>
              <a:t>We find that gene body methylation is important in oysters – and we’ve shown that there are differences between methylated and </a:t>
            </a:r>
            <a:r>
              <a:rPr lang="en-US" baseline="0" dirty="0" err="1" smtClean="0">
                <a:ea typeface="ＭＳ Ｐゴシック" pitchFamily="32" charset="-128"/>
                <a:cs typeface="ＭＳ Ｐゴシック" pitchFamily="32" charset="-128"/>
              </a:rPr>
              <a:t>unmethylated</a:t>
            </a:r>
            <a:r>
              <a:rPr lang="en-US" baseline="0" dirty="0" smtClean="0">
                <a:ea typeface="ＭＳ Ｐゴシック" pitchFamily="32" charset="-128"/>
                <a:cs typeface="ＭＳ Ｐゴシック" pitchFamily="32" charset="-128"/>
              </a:rPr>
              <a:t> genes and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pitchFamily="32" charset="-128"/>
              <a:cs typeface="ＭＳ Ｐゴシック" pitchFamily="32"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46</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2" charset="-128"/>
                <a:cs typeface="ＭＳ Ｐゴシック" pitchFamily="32" charset="-128"/>
              </a:rPr>
              <a:t>The first difference we were able to show  is that genes with differing regulatory requirements had different amounts of </a:t>
            </a:r>
            <a:r>
              <a:rPr lang="en-US" baseline="0" dirty="0" err="1" smtClean="0">
                <a:ea typeface="ＭＳ Ｐゴシック" pitchFamily="32" charset="-128"/>
                <a:cs typeface="ＭＳ Ｐゴシック" pitchFamily="32" charset="-128"/>
              </a:rPr>
              <a:t>dna</a:t>
            </a:r>
            <a:r>
              <a:rPr lang="en-US" baseline="0" dirty="0" smtClean="0">
                <a:ea typeface="ＭＳ Ｐゴシック" pitchFamily="32" charset="-128"/>
                <a:cs typeface="ＭＳ Ｐゴシック" pitchFamily="32" charset="-128"/>
              </a:rPr>
              <a:t> methylation</a:t>
            </a: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47</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2" charset="-128"/>
                <a:cs typeface="ＭＳ Ｐゴシック" pitchFamily="32" charset="-128"/>
              </a:rPr>
              <a:t>Specifically that methylated genes tended to be involved in housekeeping functions, whereas genes with inducible functions showed less methylation</a:t>
            </a: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48</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2" charset="-128"/>
                <a:cs typeface="ＭＳ Ｐゴシック" pitchFamily="32" charset="-128"/>
              </a:rPr>
              <a:t>Next we examined relationships between gene body methylation and expression where…</a:t>
            </a: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49</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what we now</a:t>
            </a:r>
            <a:r>
              <a:rPr lang="en-US" baseline="0" dirty="0" smtClean="0"/>
              <a:t> know </a:t>
            </a:r>
            <a:r>
              <a:rPr lang="en-US" dirty="0" smtClean="0"/>
              <a:t>Is that DNA isn’t everything….an</a:t>
            </a:r>
            <a:r>
              <a:rPr lang="en-US" baseline="0" dirty="0" smtClean="0"/>
              <a:t> organism also has an </a:t>
            </a:r>
            <a:r>
              <a:rPr lang="en-US" baseline="0" dirty="0" err="1" smtClean="0"/>
              <a:t>epigenome</a:t>
            </a:r>
            <a:r>
              <a:rPr lang="en-US" baseline="0" dirty="0" smtClean="0"/>
              <a:t>. And that these epigenetic marks, (such as DNA methylation) are important in gene regulation – meaning they can they can also affect TRAITS</a:t>
            </a:r>
            <a:endParaRPr lang="en-US" dirty="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We saw that Genes with the highest expression were heavily </a:t>
            </a:r>
            <a:r>
              <a:rPr lang="en-US" baseline="0" dirty="0" err="1" smtClean="0"/>
              <a:t>methyalted</a:t>
            </a:r>
            <a:r>
              <a:rPr lang="en-US" baseline="0" dirty="0" smtClean="0"/>
              <a:t> where genes that were expressed less had lower methylation</a:t>
            </a:r>
          </a:p>
          <a:p>
            <a:r>
              <a:rPr lang="en-US" baseline="0" dirty="0" smtClean="0">
                <a:ea typeface="ＭＳ Ｐゴシック" pitchFamily="32" charset="-128"/>
                <a:cs typeface="ＭＳ Ｐゴシック" pitchFamily="32" charset="-128"/>
              </a:rPr>
              <a:t>So by Summarizing this data, we can start to explore possible mechanisms of regulation</a:t>
            </a:r>
          </a:p>
          <a:p>
            <a:r>
              <a:rPr lang="en-US" baseline="0" dirty="0" smtClean="0">
                <a:ea typeface="ＭＳ Ｐゴシック" pitchFamily="32" charset="-128"/>
                <a:cs typeface="ＭＳ Ｐゴシック" pitchFamily="32" charset="-128"/>
              </a:rPr>
              <a:t>For example it’s possible that the reason highly expressed, housekeeping genes are heavily methylated is that it allows for efficient transcription of these core genes- and reduces transcriptional noise, by preventing initiation outside of traditional start sites.</a:t>
            </a:r>
          </a:p>
          <a:p>
            <a:r>
              <a:rPr lang="en-US" baseline="0" dirty="0" smtClean="0">
                <a:ea typeface="ＭＳ Ｐゴシック" pitchFamily="32" charset="-128"/>
                <a:cs typeface="ＭＳ Ｐゴシック" pitchFamily="32" charset="-128"/>
              </a:rPr>
              <a:t>While the lack of methylation in the inducible genes may promote variation in expression – possibly through transient methylation in response to different stimuli, or alt splicing mechanisms</a:t>
            </a:r>
          </a:p>
          <a:p>
            <a:endParaRPr lang="en-US" baseline="0" dirty="0" smtClean="0">
              <a:ea typeface="ＭＳ Ｐゴシック" pitchFamily="32" charset="-128"/>
              <a:cs typeface="ＭＳ Ｐゴシック" pitchFamily="32"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50</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2" charset="-128"/>
                <a:cs typeface="ＭＳ Ｐゴシック" pitchFamily="32" charset="-128"/>
              </a:rPr>
              <a:t>Finally we examined Methylation patterns between tissues</a:t>
            </a: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51</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2" charset="-128"/>
                <a:cs typeface="ＭＳ Ｐゴシック" pitchFamily="32" charset="-128"/>
              </a:rPr>
              <a:t>Patterns change at a fine scale.., many genes are affected – and we are still exploring what these tissue specific </a:t>
            </a:r>
            <a:r>
              <a:rPr lang="en-US" baseline="0" dirty="0" err="1" smtClean="0">
                <a:ea typeface="ＭＳ Ｐゴシック" pitchFamily="32" charset="-128"/>
                <a:cs typeface="ＭＳ Ｐゴシック" pitchFamily="32" charset="-128"/>
              </a:rPr>
              <a:t>differeneces</a:t>
            </a:r>
            <a:r>
              <a:rPr lang="en-US" baseline="0" dirty="0" smtClean="0">
                <a:ea typeface="ＭＳ Ｐゴシック" pitchFamily="32" charset="-128"/>
                <a:cs typeface="ＭＳ Ｐゴシック" pitchFamily="32" charset="-128"/>
              </a:rPr>
              <a:t> mean</a:t>
            </a: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52</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2" charset="-128"/>
                <a:cs typeface="ＭＳ Ｐゴシック" pitchFamily="32" charset="-128"/>
              </a:rPr>
              <a:t>Lots of methylation in introns..</a:t>
            </a:r>
          </a:p>
          <a:p>
            <a:endParaRPr lang="en-US" baseline="0" dirty="0" smtClean="0">
              <a:ea typeface="ＭＳ Ｐゴシック" pitchFamily="32" charset="-128"/>
              <a:cs typeface="ＭＳ Ｐゴシック" pitchFamily="32"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53</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2" charset="-128"/>
                <a:cs typeface="ＭＳ Ｐゴシック" pitchFamily="32" charset="-128"/>
              </a:rPr>
              <a:t>And while the function is unknown</a:t>
            </a:r>
          </a:p>
          <a:p>
            <a:r>
              <a:rPr lang="en-US" baseline="0" dirty="0" smtClean="0">
                <a:ea typeface="ＭＳ Ｐゴシック" pitchFamily="32" charset="-128"/>
                <a:cs typeface="ＭＳ Ｐゴシック" pitchFamily="32" charset="-128"/>
              </a:rPr>
              <a:t>One could speculate that the methylation state of an intron </a:t>
            </a:r>
            <a:r>
              <a:rPr lang="en-US" baseline="0" dirty="0" smtClean="0">
                <a:ea typeface="ＭＳ Ｐゴシック" pitchFamily="32" charset="-128"/>
                <a:cs typeface="ＭＳ Ｐゴシック" pitchFamily="32" charset="-128"/>
              </a:rPr>
              <a:t>could </a:t>
            </a:r>
            <a:r>
              <a:rPr lang="en-US" baseline="0" dirty="0" smtClean="0">
                <a:ea typeface="ＭＳ Ｐゴシック" pitchFamily="32" charset="-128"/>
                <a:cs typeface="ＭＳ Ｐゴシック" pitchFamily="32" charset="-128"/>
              </a:rPr>
              <a:t>promote the expression of alternative isoforms </a:t>
            </a:r>
            <a:r>
              <a:rPr lang="en-US" baseline="0" dirty="0" smtClean="0">
                <a:ea typeface="ＭＳ Ｐゴシック" pitchFamily="32" charset="-128"/>
                <a:cs typeface="ＭＳ Ｐゴシック" pitchFamily="32" charset="-128"/>
              </a:rPr>
              <a:t>– this could be especially important for the </a:t>
            </a:r>
            <a:r>
              <a:rPr lang="en-US" baseline="0" dirty="0" err="1" smtClean="0">
                <a:ea typeface="ＭＳ Ｐゴシック" pitchFamily="32" charset="-128"/>
                <a:cs typeface="ＭＳ Ｐゴシック" pitchFamily="32" charset="-128"/>
              </a:rPr>
              <a:t>unmethylated</a:t>
            </a:r>
            <a:r>
              <a:rPr lang="en-US" baseline="0" dirty="0" smtClean="0">
                <a:ea typeface="ＭＳ Ｐゴシック" pitchFamily="32" charset="-128"/>
                <a:cs typeface="ＭＳ Ｐゴシック" pitchFamily="32" charset="-128"/>
              </a:rPr>
              <a:t>, </a:t>
            </a:r>
            <a:r>
              <a:rPr lang="en-US" baseline="0" smtClean="0">
                <a:ea typeface="ＭＳ Ｐゴシック" pitchFamily="32" charset="-128"/>
                <a:cs typeface="ＭＳ Ｐゴシック" pitchFamily="32" charset="-128"/>
              </a:rPr>
              <a:t>induciblethis</a:t>
            </a:r>
            <a:r>
              <a:rPr lang="en-US" baseline="0" dirty="0" smtClean="0">
                <a:ea typeface="ＭＳ Ｐゴシック" pitchFamily="32" charset="-128"/>
                <a:cs typeface="ＭＳ Ｐゴシック" pitchFamily="32" charset="-128"/>
              </a:rPr>
              <a:t> </a:t>
            </a:r>
            <a:r>
              <a:rPr lang="en-US" baseline="0" dirty="0" smtClean="0">
                <a:ea typeface="ＭＳ Ｐゴシック" pitchFamily="32" charset="-128"/>
                <a:cs typeface="ＭＳ Ｐゴシック" pitchFamily="32" charset="-128"/>
              </a:rPr>
              <a:t>type of transcriptional variation could be beneficial in organisms such as the oyster that live in fluctuating environments.</a:t>
            </a: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54</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32" charset="-128"/>
                <a:cs typeface="ＭＳ Ｐゴシック" pitchFamily="32" charset="-128"/>
              </a:rPr>
              <a:t>Finally we identified 30% of methylation in inter-genic regions</a:t>
            </a: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55</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2" charset="-128"/>
                <a:cs typeface="ＭＳ Ｐゴシック" pitchFamily="32" charset="-128"/>
              </a:rPr>
              <a:t>While the function is unknown, it’s likely that oyster are using DNA methylation to regulate other </a:t>
            </a:r>
            <a:r>
              <a:rPr lang="en-US" baseline="0" dirty="0" err="1" smtClean="0">
                <a:ea typeface="ＭＳ Ｐゴシック" pitchFamily="32" charset="-128"/>
                <a:cs typeface="ＭＳ Ｐゴシック" pitchFamily="32" charset="-128"/>
              </a:rPr>
              <a:t>protions</a:t>
            </a:r>
            <a:r>
              <a:rPr lang="en-US" baseline="0" dirty="0" smtClean="0">
                <a:ea typeface="ＭＳ Ｐゴシック" pitchFamily="32" charset="-128"/>
                <a:cs typeface="ＭＳ Ｐゴシック" pitchFamily="32" charset="-128"/>
              </a:rPr>
              <a:t> of the genome as </a:t>
            </a:r>
            <a:r>
              <a:rPr lang="en-US" baseline="0" dirty="0" err="1" smtClean="0">
                <a:ea typeface="ＭＳ Ｐゴシック" pitchFamily="32" charset="-128"/>
                <a:cs typeface="ＭＳ Ｐゴシック" pitchFamily="32" charset="-128"/>
              </a:rPr>
              <a:t>wel</a:t>
            </a:r>
            <a:endParaRPr lang="en-US" baseline="0" dirty="0" smtClean="0">
              <a:ea typeface="ＭＳ Ｐゴシック" pitchFamily="32" charset="-128"/>
              <a:cs typeface="ＭＳ Ｐゴシック" pitchFamily="32"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54072F1-4948-724C-A85C-E09B77860C88}" type="slidenum">
              <a:rPr lang="en-US" smtClean="0">
                <a:latin typeface="Calibri" pitchFamily="32" charset="0"/>
                <a:ea typeface="ＭＳ Ｐゴシック" pitchFamily="32" charset="-128"/>
                <a:cs typeface="ＭＳ Ｐゴシック" pitchFamily="32" charset="-128"/>
              </a:rPr>
              <a:pPr/>
              <a:t>56</a:t>
            </a:fld>
            <a:endParaRPr lang="en-US" smtClean="0">
              <a:latin typeface="Calibri" pitchFamily="32" charset="0"/>
              <a:ea typeface="ＭＳ Ｐゴシック" pitchFamily="32" charset="-128"/>
              <a:cs typeface="ＭＳ Ｐゴシック" pitchFamily="32"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so to understand these potential mechanisms better the next</a:t>
            </a:r>
            <a:r>
              <a:rPr lang="en-US" baseline="0" dirty="0" smtClean="0"/>
              <a:t> steps of this research are to </a:t>
            </a:r>
            <a:endParaRPr lang="en-US" dirty="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do these comparative analyses we’ve developed an oyster DNA tiling array to perform </a:t>
            </a:r>
            <a:r>
              <a:rPr lang="en-US" baseline="0" dirty="0" err="1" smtClean="0"/>
              <a:t>MeDIP</a:t>
            </a:r>
            <a:r>
              <a:rPr lang="en-US" baseline="0" dirty="0" smtClean="0"/>
              <a:t>-chip</a:t>
            </a:r>
            <a:endParaRPr lang="en-US" dirty="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59</a:t>
            </a:fld>
            <a:endParaRPr lang="en-US"/>
          </a:p>
        </p:txBody>
      </p:sp>
    </p:spTree>
    <p:extLst>
      <p:ext uri="{BB962C8B-B14F-4D97-AF65-F5344CB8AC3E}">
        <p14:creationId xmlns:p14="http://schemas.microsoft.com/office/powerpoint/2010/main" val="256584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and, they can be directly</a:t>
            </a:r>
            <a:r>
              <a:rPr lang="en-US" baseline="0" dirty="0" smtClean="0"/>
              <a:t> impacted by the environment – and in some cases these changes can even be heritable..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BA5B0494-3FE8-824E-A010-1F812F9880C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DNA methylation refers to the addition of a methyl group to a cytosine,  In animals this occurs almost exclusively at CG loci, </a:t>
            </a:r>
          </a:p>
          <a:p>
            <a:r>
              <a:rPr lang="en-US" baseline="0" dirty="0" smtClean="0"/>
              <a:t>It has many important regulatory functions (that you’ve already heard about? Hopefully?)</a:t>
            </a:r>
          </a:p>
        </p:txBody>
      </p:sp>
      <p:sp>
        <p:nvSpPr>
          <p:cNvPr id="4" name="Slide Number Placeholder 3"/>
          <p:cNvSpPr>
            <a:spLocks noGrp="1"/>
          </p:cNvSpPr>
          <p:nvPr>
            <p:ph type="sldNum" sz="quarter" idx="10"/>
          </p:nvPr>
        </p:nvSpPr>
        <p:spPr/>
        <p:txBody>
          <a:bodyPr/>
          <a:lstStyle/>
          <a:p>
            <a:fld id="{F7889ED1-3F39-8E4B-9AEE-94207FA9EE40}" type="slidenum">
              <a:rPr lang="en-US" smtClean="0"/>
              <a:t>7</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Mechanistically, the presence of DNA methylation has been typically associated with transcriptional silencing – for example, methylation found in a promoter region can block access to TF binding sites</a:t>
            </a:r>
          </a:p>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8</a:t>
            </a:fld>
            <a:endParaRPr lang="en-US"/>
          </a:p>
        </p:txBody>
      </p:sp>
    </p:spTree>
    <p:extLst>
      <p:ext uri="{BB962C8B-B14F-4D97-AF65-F5344CB8AC3E}">
        <p14:creationId xmlns:p14="http://schemas.microsoft.com/office/powerpoint/2010/main" val="50163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when we talk about this model, we’re really talking about what is going on in vertebrates</a:t>
            </a:r>
          </a:p>
          <a:p>
            <a:endParaRPr lang="en-US" baseline="0" dirty="0" smtClean="0"/>
          </a:p>
        </p:txBody>
      </p:sp>
      <p:sp>
        <p:nvSpPr>
          <p:cNvPr id="4" name="Slide Number Placeholder 3"/>
          <p:cNvSpPr>
            <a:spLocks noGrp="1"/>
          </p:cNvSpPr>
          <p:nvPr>
            <p:ph type="sldNum" sz="quarter" idx="10"/>
          </p:nvPr>
        </p:nvSpPr>
        <p:spPr/>
        <p:txBody>
          <a:bodyPr/>
          <a:lstStyle/>
          <a:p>
            <a:fld id="{F7889ED1-3F39-8E4B-9AEE-94207FA9EE40}" type="slidenum">
              <a:rPr lang="en-US" smtClean="0"/>
              <a:t>9</a:t>
            </a:fld>
            <a:endParaRPr lang="en-US"/>
          </a:p>
        </p:txBody>
      </p:sp>
    </p:spTree>
    <p:extLst>
      <p:ext uri="{BB962C8B-B14F-4D97-AF65-F5344CB8AC3E}">
        <p14:creationId xmlns:p14="http://schemas.microsoft.com/office/powerpoint/2010/main" val="50163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AC00EDB-5DCD-8F49-BF00-78EAE8206C61}"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00EDB-5DCD-8F49-BF00-78EAE8206C61}" type="datetimeFigureOut">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4B28C-B585-EF4B-B225-98B7146C7AD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AC00EDB-5DCD-8F49-BF00-78EAE8206C61}"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AC00EDB-5DCD-8F49-BF00-78EAE8206C61}"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AC00EDB-5DCD-8F49-BF00-78EAE8206C61}"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AC00EDB-5DCD-8F49-BF00-78EAE8206C61}"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B28C-B585-EF4B-B225-98B7146C7AD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00EDB-5DCD-8F49-BF00-78EAE8206C61}"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AC00EDB-5DCD-8F49-BF00-78EAE8206C61}" type="datetimeFigureOut">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AC00EDB-5DCD-8F49-BF00-78EAE8206C61}" type="datetimeFigureOut">
              <a:rPr lang="en-US" smtClean="0"/>
              <a:t>9/5/13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AC00EDB-5DCD-8F49-BF00-78EAE8206C61}" type="datetimeFigureOut">
              <a:rPr lang="en-US" smtClean="0"/>
              <a:t>9/5/13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00EDB-5DCD-8F49-BF00-78EAE8206C61}" type="datetimeFigureOut">
              <a:rPr lang="en-US" smtClean="0"/>
              <a:t>9/5/13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00EDB-5DCD-8F49-BF00-78EAE8206C61}" type="datetimeFigureOut">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4B28C-B585-EF4B-B225-98B7146C7A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AC00EDB-5DCD-8F49-BF00-78EAE8206C61}" type="datetimeFigureOut">
              <a:rPr lang="en-US" smtClean="0"/>
              <a:t>9/5/13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AA4B28C-B585-EF4B-B225-98B7146C7A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2900" y="1956330"/>
            <a:ext cx="8496300" cy="3949171"/>
            <a:chOff x="342900" y="1046163"/>
            <a:chExt cx="8496300" cy="3949171"/>
          </a:xfrm>
        </p:grpSpPr>
        <p:sp>
          <p:nvSpPr>
            <p:cNvPr id="2" name="Title 1"/>
            <p:cNvSpPr txBox="1">
              <a:spLocks/>
            </p:cNvSpPr>
            <p:nvPr/>
          </p:nvSpPr>
          <p:spPr>
            <a:xfrm>
              <a:off x="342900" y="1046163"/>
              <a:ext cx="8496300" cy="1820862"/>
            </a:xfrm>
            <a:prstGeom prst="rect">
              <a:avLst/>
            </a:prstGeom>
          </p:spPr>
          <p:txBody>
            <a:bodyPr anchor="ctr">
              <a:noAutofit/>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r>
                <a:rPr lang="en-US" sz="3600" dirty="0" smtClean="0"/>
                <a:t>High-throughput bisulfite sequencing reveals relationships between gene expression and DNA methylation in the bivalve, </a:t>
              </a:r>
              <a:r>
                <a:rPr lang="en-US" sz="3600" i="1" dirty="0" err="1" smtClean="0"/>
                <a:t>Crassostrea</a:t>
              </a:r>
              <a:r>
                <a:rPr lang="en-US" sz="3600" i="1" dirty="0" smtClean="0"/>
                <a:t> </a:t>
              </a:r>
              <a:r>
                <a:rPr lang="en-US" sz="3600" i="1" dirty="0" err="1" smtClean="0"/>
                <a:t>gigas</a:t>
              </a:r>
              <a:endParaRPr lang="en-US" sz="3200" i="1" dirty="0"/>
            </a:p>
            <a:p>
              <a:r>
                <a:rPr lang="en-US" sz="3300" dirty="0" smtClean="0"/>
                <a:t>	</a:t>
              </a:r>
            </a:p>
          </p:txBody>
        </p:sp>
        <p:sp>
          <p:nvSpPr>
            <p:cNvPr id="3" name="Subtitle 2"/>
            <p:cNvSpPr txBox="1">
              <a:spLocks/>
            </p:cNvSpPr>
            <p:nvPr/>
          </p:nvSpPr>
          <p:spPr>
            <a:xfrm>
              <a:off x="342900" y="4077759"/>
              <a:ext cx="8377767" cy="917575"/>
            </a:xfrm>
            <a:prstGeom prst="rect">
              <a:avLst/>
            </a:prstGeom>
          </p:spPr>
          <p:txBody>
            <a:bodyPr anchor="ctr">
              <a:noAutofit/>
            </a:bodyPr>
            <a:lstStyle>
              <a:lvl1pPr marL="349250" indent="-349250" algn="l" rtl="0" eaLnBrk="0" fontAlgn="base" hangingPunct="0">
                <a:spcBef>
                  <a:spcPts val="2000"/>
                </a:spcBef>
                <a:spcAft>
                  <a:spcPct val="0"/>
                </a:spcAft>
                <a:buClr>
                  <a:srgbClr val="6FB7D7"/>
                </a:buClr>
                <a:buSzPct val="110000"/>
                <a:buFont typeface="Wingdings 2" pitchFamily="-112" charset="2"/>
                <a:buChar char=""/>
                <a:defRPr sz="2400" kern="1200">
                  <a:solidFill>
                    <a:srgbClr val="595959"/>
                  </a:solidFill>
                  <a:latin typeface="+mn-lt"/>
                  <a:ea typeface="ＭＳ Ｐゴシック" pitchFamily="-110" charset="-128"/>
                  <a:cs typeface="ＭＳ Ｐゴシック" pitchFamily="-110" charset="-128"/>
                </a:defRPr>
              </a:lvl1pPr>
              <a:lvl2pPr marL="685800" indent="-336550" algn="l" rtl="0" eaLnBrk="0" fontAlgn="base" hangingPunct="0">
                <a:spcBef>
                  <a:spcPts val="600"/>
                </a:spcBef>
                <a:spcAft>
                  <a:spcPct val="0"/>
                </a:spcAft>
                <a:buClr>
                  <a:srgbClr val="215D77"/>
                </a:buClr>
                <a:buSzPct val="110000"/>
                <a:buFont typeface="Wingdings 2" pitchFamily="-112" charset="2"/>
                <a:buChar char=""/>
                <a:defRPr sz="2200" kern="1200">
                  <a:solidFill>
                    <a:srgbClr val="595959"/>
                  </a:solidFill>
                  <a:latin typeface="+mn-lt"/>
                  <a:ea typeface="ＭＳ Ｐゴシック" pitchFamily="-110" charset="-128"/>
                  <a:cs typeface="+mn-cs"/>
                </a:defRPr>
              </a:lvl2pPr>
              <a:lvl3pPr marL="968375" indent="-282575" algn="l" rtl="0" eaLnBrk="0" fontAlgn="base" hangingPunct="0">
                <a:spcBef>
                  <a:spcPts val="600"/>
                </a:spcBef>
                <a:spcAft>
                  <a:spcPct val="0"/>
                </a:spcAft>
                <a:buClr>
                  <a:srgbClr val="6FB7D7"/>
                </a:buClr>
                <a:buSzPct val="110000"/>
                <a:buFont typeface="Wingdings 2" pitchFamily="-112" charset="2"/>
                <a:buChar char=""/>
                <a:defRPr sz="2000" kern="1200">
                  <a:solidFill>
                    <a:srgbClr val="595959"/>
                  </a:solidFill>
                  <a:latin typeface="+mn-lt"/>
                  <a:ea typeface="ＭＳ Ｐゴシック" pitchFamily="-110" charset="-128"/>
                  <a:cs typeface="+mn-cs"/>
                </a:defRPr>
              </a:lvl3pPr>
              <a:lvl4pPr marL="1263650" indent="-295275" algn="l" rtl="0" eaLnBrk="0" fontAlgn="base" hangingPunct="0">
                <a:spcBef>
                  <a:spcPts val="600"/>
                </a:spcBef>
                <a:spcAft>
                  <a:spcPct val="0"/>
                </a:spcAft>
                <a:buClr>
                  <a:srgbClr val="215D77"/>
                </a:buClr>
                <a:buSzPct val="110000"/>
                <a:buFont typeface="Wingdings 2" pitchFamily="-112" charset="2"/>
                <a:buChar char=""/>
                <a:defRPr kern="1200">
                  <a:solidFill>
                    <a:srgbClr val="595959"/>
                  </a:solidFill>
                  <a:latin typeface="+mn-lt"/>
                  <a:ea typeface="ＭＳ Ｐゴシック" pitchFamily="-110" charset="-128"/>
                  <a:cs typeface="+mn-cs"/>
                </a:defRPr>
              </a:lvl4pPr>
              <a:lvl5pPr marL="1546225" indent="-282575" algn="l" rtl="0" eaLnBrk="0" fontAlgn="base" hangingPunct="0">
                <a:spcBef>
                  <a:spcPts val="600"/>
                </a:spcBef>
                <a:spcAft>
                  <a:spcPct val="0"/>
                </a:spcAft>
                <a:buClr>
                  <a:srgbClr val="6FB7D7"/>
                </a:buClr>
                <a:buSzPct val="110000"/>
                <a:buFont typeface="Wingdings 2" pitchFamily="-112" charset="2"/>
                <a:buChar char=""/>
                <a:defRPr kern="1200">
                  <a:solidFill>
                    <a:srgbClr val="595959"/>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50000"/>
                </a:lnSpc>
                <a:buFont typeface="Wingdings 2" pitchFamily="-112" charset="2"/>
                <a:buNone/>
              </a:pPr>
              <a:r>
                <a:rPr lang="en-US" sz="2000" dirty="0" smtClean="0">
                  <a:solidFill>
                    <a:srgbClr val="262626"/>
                  </a:solidFill>
                  <a:ea typeface="ＭＳ Ｐゴシック" pitchFamily="-112" charset="-128"/>
                  <a:cs typeface="ＭＳ Ｐゴシック" pitchFamily="-112" charset="-128"/>
                </a:rPr>
                <a:t>Mackenzie Gavery &amp; Steven Roberts</a:t>
              </a:r>
            </a:p>
            <a:p>
              <a:pPr algn="ctr">
                <a:lnSpc>
                  <a:spcPct val="50000"/>
                </a:lnSpc>
                <a:buFont typeface="Wingdings 2" pitchFamily="-112" charset="2"/>
                <a:buNone/>
              </a:pPr>
              <a:r>
                <a:rPr lang="en-US" sz="2000" dirty="0" smtClean="0">
                  <a:solidFill>
                    <a:srgbClr val="262626"/>
                  </a:solidFill>
                  <a:ea typeface="ＭＳ Ｐゴシック" pitchFamily="-112" charset="-128"/>
                  <a:cs typeface="ＭＳ Ｐゴシック" pitchFamily="-112" charset="-128"/>
                </a:rPr>
                <a:t>University of Washington</a:t>
              </a:r>
              <a:endParaRPr lang="en-US" sz="2000" dirty="0">
                <a:solidFill>
                  <a:srgbClr val="262626"/>
                </a:solidFill>
                <a:ea typeface="ＭＳ Ｐゴシック" pitchFamily="-112" charset="-128"/>
                <a:cs typeface="ＭＳ Ｐゴシック" pitchFamily="-112" charset="-128"/>
              </a:endParaRPr>
            </a:p>
            <a:p>
              <a:pPr algn="ctr">
                <a:lnSpc>
                  <a:spcPct val="50000"/>
                </a:lnSpc>
                <a:buFont typeface="Wingdings 2" pitchFamily="-112" charset="2"/>
                <a:buNone/>
              </a:pPr>
              <a:r>
                <a:rPr lang="en-US" sz="2000" dirty="0" smtClean="0">
                  <a:solidFill>
                    <a:srgbClr val="262626"/>
                  </a:solidFill>
                  <a:ea typeface="ＭＳ Ｐゴシック" pitchFamily="-112" charset="-128"/>
                  <a:cs typeface="ＭＳ Ｐゴシック" pitchFamily="-112" charset="-128"/>
                </a:rPr>
                <a:t>School of Aquatic and Fishery Sciences</a:t>
              </a:r>
            </a:p>
            <a:p>
              <a:pPr algn="ctr">
                <a:lnSpc>
                  <a:spcPct val="50000"/>
                </a:lnSpc>
                <a:buFont typeface="Wingdings 2" pitchFamily="-112" charset="2"/>
                <a:buNone/>
              </a:pPr>
              <a:r>
                <a:rPr lang="en-US" sz="2000" dirty="0" smtClean="0">
                  <a:solidFill>
                    <a:srgbClr val="262626"/>
                  </a:solidFill>
                  <a:ea typeface="ＭＳ Ｐゴシック" pitchFamily="-112" charset="-128"/>
                  <a:cs typeface="ＭＳ Ｐゴシック" pitchFamily="-112" charset="-128"/>
                </a:rPr>
                <a:t>Seattle, WA USA</a:t>
              </a:r>
              <a:endParaRPr lang="en-US" sz="2000" dirty="0">
                <a:solidFill>
                  <a:srgbClr val="262626"/>
                </a:solidFill>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12278399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40010" y="2345723"/>
            <a:ext cx="3690419" cy="1254546"/>
            <a:chOff x="4945581" y="853987"/>
            <a:chExt cx="3690419" cy="1254546"/>
          </a:xfrm>
        </p:grpSpPr>
        <p:grpSp>
          <p:nvGrpSpPr>
            <p:cNvPr id="23" name="Group 22"/>
            <p:cNvGrpSpPr/>
            <p:nvPr/>
          </p:nvGrpSpPr>
          <p:grpSpPr>
            <a:xfrm>
              <a:off x="5164663" y="967344"/>
              <a:ext cx="3352800" cy="994351"/>
              <a:chOff x="4813300" y="3183948"/>
              <a:chExt cx="3352800" cy="994351"/>
            </a:xfrm>
          </p:grpSpPr>
          <p:grpSp>
            <p:nvGrpSpPr>
              <p:cNvPr id="25" name="Group 24"/>
              <p:cNvGrpSpPr/>
              <p:nvPr/>
            </p:nvGrpSpPr>
            <p:grpSpPr>
              <a:xfrm>
                <a:off x="4813300" y="3492501"/>
                <a:ext cx="3352800" cy="685798"/>
                <a:chOff x="927100" y="3479802"/>
                <a:chExt cx="3352800" cy="685798"/>
              </a:xfrm>
            </p:grpSpPr>
            <p:cxnSp>
              <p:nvCxnSpPr>
                <p:cNvPr id="28" name="Straight Connector 27"/>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0" name="Oval 29"/>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4" name="Elbow Connector 33"/>
                <p:cNvCxnSpPr>
                  <a:stCxn id="29"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rapezoid 25"/>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7" name="TextBox 26"/>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4" name="Rectangle 23"/>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sp>
        <p:nvSpPr>
          <p:cNvPr id="8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Tree>
    <p:extLst>
      <p:ext uri="{BB962C8B-B14F-4D97-AF65-F5344CB8AC3E}">
        <p14:creationId xmlns:p14="http://schemas.microsoft.com/office/powerpoint/2010/main" val="2065085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40010" y="2345723"/>
            <a:ext cx="3690419" cy="1254546"/>
            <a:chOff x="4945581" y="853987"/>
            <a:chExt cx="3690419" cy="1254546"/>
          </a:xfrm>
        </p:grpSpPr>
        <p:grpSp>
          <p:nvGrpSpPr>
            <p:cNvPr id="23" name="Group 22"/>
            <p:cNvGrpSpPr/>
            <p:nvPr/>
          </p:nvGrpSpPr>
          <p:grpSpPr>
            <a:xfrm>
              <a:off x="5164663" y="967344"/>
              <a:ext cx="3352800" cy="994351"/>
              <a:chOff x="4813300" y="3183948"/>
              <a:chExt cx="3352800" cy="994351"/>
            </a:xfrm>
          </p:grpSpPr>
          <p:grpSp>
            <p:nvGrpSpPr>
              <p:cNvPr id="25" name="Group 24"/>
              <p:cNvGrpSpPr/>
              <p:nvPr/>
            </p:nvGrpSpPr>
            <p:grpSpPr>
              <a:xfrm>
                <a:off x="4813300" y="3492501"/>
                <a:ext cx="3352800" cy="685798"/>
                <a:chOff x="927100" y="3479802"/>
                <a:chExt cx="3352800" cy="685798"/>
              </a:xfrm>
            </p:grpSpPr>
            <p:cxnSp>
              <p:nvCxnSpPr>
                <p:cNvPr id="28" name="Straight Connector 27"/>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0" name="Oval 29"/>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4" name="Elbow Connector 33"/>
                <p:cNvCxnSpPr>
                  <a:stCxn id="29"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rapezoid 25"/>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7" name="TextBox 26"/>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4" name="Rectangle 23"/>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grpSp>
        <p:nvGrpSpPr>
          <p:cNvPr id="36" name="Group 35"/>
          <p:cNvGrpSpPr/>
          <p:nvPr/>
        </p:nvGrpSpPr>
        <p:grpSpPr>
          <a:xfrm>
            <a:off x="575002" y="2349956"/>
            <a:ext cx="3690419" cy="1254546"/>
            <a:chOff x="4945581" y="853987"/>
            <a:chExt cx="3690419" cy="1254546"/>
          </a:xfrm>
        </p:grpSpPr>
        <p:grpSp>
          <p:nvGrpSpPr>
            <p:cNvPr id="39" name="Group 38"/>
            <p:cNvGrpSpPr/>
            <p:nvPr/>
          </p:nvGrpSpPr>
          <p:grpSpPr>
            <a:xfrm>
              <a:off x="5164663" y="1275897"/>
              <a:ext cx="3352800" cy="685798"/>
              <a:chOff x="927100" y="3479802"/>
              <a:chExt cx="3352800" cy="685798"/>
            </a:xfrm>
          </p:grpSpPr>
          <p:cxnSp>
            <p:nvCxnSpPr>
              <p:cNvPr id="42" name="Straight Connector 41"/>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cxnSp>
            <p:nvCxnSpPr>
              <p:cNvPr id="48" name="Elbow Connector 47"/>
              <p:cNvCxnSpPr>
                <a:stCxn id="43"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8" name="Rectangle 37"/>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1055080" y="1833034"/>
            <a:ext cx="3008608" cy="461665"/>
          </a:xfrm>
          <a:prstGeom prst="rect">
            <a:avLst/>
          </a:prstGeom>
          <a:noFill/>
        </p:spPr>
        <p:txBody>
          <a:bodyPr wrap="square" rtlCol="0">
            <a:spAutoFit/>
          </a:bodyPr>
          <a:lstStyle/>
          <a:p>
            <a:r>
              <a:rPr lang="en-US" sz="2400" dirty="0" smtClean="0">
                <a:solidFill>
                  <a:schemeClr val="tx1">
                    <a:lumMod val="85000"/>
                    <a:lumOff val="15000"/>
                  </a:schemeClr>
                </a:solidFill>
              </a:rPr>
              <a:t>INVERTEBRATE </a:t>
            </a:r>
            <a:endParaRPr lang="en-US" sz="2400" dirty="0">
              <a:solidFill>
                <a:schemeClr val="tx1">
                  <a:lumMod val="85000"/>
                  <a:lumOff val="15000"/>
                </a:schemeClr>
              </a:solidFill>
            </a:endParaRPr>
          </a:p>
        </p:txBody>
      </p:sp>
      <p:sp>
        <p:nvSpPr>
          <p:cNvPr id="8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Tree>
    <p:extLst>
      <p:ext uri="{BB962C8B-B14F-4D97-AF65-F5344CB8AC3E}">
        <p14:creationId xmlns:p14="http://schemas.microsoft.com/office/powerpoint/2010/main" val="24554444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40010" y="2345723"/>
            <a:ext cx="3690419" cy="1254546"/>
            <a:chOff x="4945581" y="853987"/>
            <a:chExt cx="3690419" cy="1254546"/>
          </a:xfrm>
        </p:grpSpPr>
        <p:grpSp>
          <p:nvGrpSpPr>
            <p:cNvPr id="23" name="Group 22"/>
            <p:cNvGrpSpPr/>
            <p:nvPr/>
          </p:nvGrpSpPr>
          <p:grpSpPr>
            <a:xfrm>
              <a:off x="5164663" y="967344"/>
              <a:ext cx="3352800" cy="994351"/>
              <a:chOff x="4813300" y="3183948"/>
              <a:chExt cx="3352800" cy="994351"/>
            </a:xfrm>
          </p:grpSpPr>
          <p:grpSp>
            <p:nvGrpSpPr>
              <p:cNvPr id="25" name="Group 24"/>
              <p:cNvGrpSpPr/>
              <p:nvPr/>
            </p:nvGrpSpPr>
            <p:grpSpPr>
              <a:xfrm>
                <a:off x="4813300" y="3492501"/>
                <a:ext cx="3352800" cy="685798"/>
                <a:chOff x="927100" y="3479802"/>
                <a:chExt cx="3352800" cy="685798"/>
              </a:xfrm>
            </p:grpSpPr>
            <p:cxnSp>
              <p:nvCxnSpPr>
                <p:cNvPr id="28" name="Straight Connector 27"/>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0" name="Oval 29"/>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4" name="Elbow Connector 33"/>
                <p:cNvCxnSpPr>
                  <a:stCxn id="29"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rapezoid 25"/>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7" name="TextBox 26"/>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4" name="Rectangle 23"/>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grpSp>
        <p:nvGrpSpPr>
          <p:cNvPr id="36" name="Group 35"/>
          <p:cNvGrpSpPr/>
          <p:nvPr/>
        </p:nvGrpSpPr>
        <p:grpSpPr>
          <a:xfrm>
            <a:off x="575002" y="2349956"/>
            <a:ext cx="3690419" cy="1254546"/>
            <a:chOff x="4945581" y="853987"/>
            <a:chExt cx="3690419" cy="1254546"/>
          </a:xfrm>
        </p:grpSpPr>
        <p:grpSp>
          <p:nvGrpSpPr>
            <p:cNvPr id="39" name="Group 38"/>
            <p:cNvGrpSpPr/>
            <p:nvPr/>
          </p:nvGrpSpPr>
          <p:grpSpPr>
            <a:xfrm>
              <a:off x="5164663" y="1275897"/>
              <a:ext cx="3352800" cy="685798"/>
              <a:chOff x="927100" y="3479802"/>
              <a:chExt cx="3352800" cy="685798"/>
            </a:xfrm>
          </p:grpSpPr>
          <p:cxnSp>
            <p:nvCxnSpPr>
              <p:cNvPr id="42" name="Straight Connector 41"/>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44" name="Oval 43"/>
              <p:cNvSpPr/>
              <p:nvPr/>
            </p:nvSpPr>
            <p:spPr>
              <a:xfrm>
                <a:off x="26924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Oval 44"/>
              <p:cNvSpPr/>
              <p:nvPr/>
            </p:nvSpPr>
            <p:spPr>
              <a:xfrm>
                <a:off x="29845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Oval 45"/>
              <p:cNvSpPr/>
              <p:nvPr/>
            </p:nvSpPr>
            <p:spPr>
              <a:xfrm>
                <a:off x="32893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7" name="Oval 46"/>
              <p:cNvSpPr/>
              <p:nvPr/>
            </p:nvSpPr>
            <p:spPr>
              <a:xfrm>
                <a:off x="35560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Elbow Connector 47"/>
              <p:cNvCxnSpPr>
                <a:stCxn id="43"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8" name="Rectangle 37"/>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1055080" y="1833034"/>
            <a:ext cx="3008608" cy="461665"/>
          </a:xfrm>
          <a:prstGeom prst="rect">
            <a:avLst/>
          </a:prstGeom>
          <a:noFill/>
        </p:spPr>
        <p:txBody>
          <a:bodyPr wrap="square" rtlCol="0">
            <a:spAutoFit/>
          </a:bodyPr>
          <a:lstStyle/>
          <a:p>
            <a:r>
              <a:rPr lang="en-US" sz="2400" dirty="0" smtClean="0">
                <a:solidFill>
                  <a:schemeClr val="tx1">
                    <a:lumMod val="85000"/>
                    <a:lumOff val="15000"/>
                  </a:schemeClr>
                </a:solidFill>
              </a:rPr>
              <a:t>INVERTEBRATE </a:t>
            </a:r>
            <a:endParaRPr lang="en-US" sz="2400" dirty="0">
              <a:solidFill>
                <a:schemeClr val="tx1">
                  <a:lumMod val="85000"/>
                  <a:lumOff val="15000"/>
                </a:schemeClr>
              </a:solidFill>
            </a:endParaRPr>
          </a:p>
        </p:txBody>
      </p:sp>
      <p:sp>
        <p:nvSpPr>
          <p:cNvPr id="8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Tree>
    <p:extLst>
      <p:ext uri="{BB962C8B-B14F-4D97-AF65-F5344CB8AC3E}">
        <p14:creationId xmlns:p14="http://schemas.microsoft.com/office/powerpoint/2010/main" val="2062546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40010" y="2345723"/>
            <a:ext cx="3690419" cy="1254546"/>
            <a:chOff x="4945581" y="853987"/>
            <a:chExt cx="3690419" cy="1254546"/>
          </a:xfrm>
        </p:grpSpPr>
        <p:grpSp>
          <p:nvGrpSpPr>
            <p:cNvPr id="23" name="Group 22"/>
            <p:cNvGrpSpPr/>
            <p:nvPr/>
          </p:nvGrpSpPr>
          <p:grpSpPr>
            <a:xfrm>
              <a:off x="5164663" y="967344"/>
              <a:ext cx="3352800" cy="994351"/>
              <a:chOff x="4813300" y="3183948"/>
              <a:chExt cx="3352800" cy="994351"/>
            </a:xfrm>
          </p:grpSpPr>
          <p:grpSp>
            <p:nvGrpSpPr>
              <p:cNvPr id="25" name="Group 24"/>
              <p:cNvGrpSpPr/>
              <p:nvPr/>
            </p:nvGrpSpPr>
            <p:grpSpPr>
              <a:xfrm>
                <a:off x="4813300" y="3492501"/>
                <a:ext cx="3352800" cy="685798"/>
                <a:chOff x="927100" y="3479802"/>
                <a:chExt cx="3352800" cy="685798"/>
              </a:xfrm>
            </p:grpSpPr>
            <p:cxnSp>
              <p:nvCxnSpPr>
                <p:cNvPr id="28" name="Straight Connector 27"/>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0" name="Oval 29"/>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4" name="Elbow Connector 33"/>
                <p:cNvCxnSpPr>
                  <a:stCxn id="29"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rapezoid 25"/>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7" name="TextBox 26"/>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4" name="Rectangle 23"/>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grpSp>
        <p:nvGrpSpPr>
          <p:cNvPr id="36" name="Group 35"/>
          <p:cNvGrpSpPr/>
          <p:nvPr/>
        </p:nvGrpSpPr>
        <p:grpSpPr>
          <a:xfrm>
            <a:off x="575002" y="2349956"/>
            <a:ext cx="3690419" cy="1254546"/>
            <a:chOff x="4945581" y="853987"/>
            <a:chExt cx="3690419" cy="1254546"/>
          </a:xfrm>
        </p:grpSpPr>
        <p:grpSp>
          <p:nvGrpSpPr>
            <p:cNvPr id="37" name="Group 36"/>
            <p:cNvGrpSpPr/>
            <p:nvPr/>
          </p:nvGrpSpPr>
          <p:grpSpPr>
            <a:xfrm>
              <a:off x="5164663" y="967344"/>
              <a:ext cx="3352800" cy="994351"/>
              <a:chOff x="4813300" y="3183948"/>
              <a:chExt cx="3352800" cy="994351"/>
            </a:xfrm>
          </p:grpSpPr>
          <p:grpSp>
            <p:nvGrpSpPr>
              <p:cNvPr id="39" name="Group 38"/>
              <p:cNvGrpSpPr/>
              <p:nvPr/>
            </p:nvGrpSpPr>
            <p:grpSpPr>
              <a:xfrm>
                <a:off x="4813300" y="3492501"/>
                <a:ext cx="3352800" cy="685798"/>
                <a:chOff x="927100" y="3479802"/>
                <a:chExt cx="3352800" cy="685798"/>
              </a:xfrm>
            </p:grpSpPr>
            <p:cxnSp>
              <p:nvCxnSpPr>
                <p:cNvPr id="42" name="Straight Connector 41"/>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44" name="Oval 43"/>
                <p:cNvSpPr/>
                <p:nvPr/>
              </p:nvSpPr>
              <p:spPr>
                <a:xfrm>
                  <a:off x="26924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Oval 44"/>
                <p:cNvSpPr/>
                <p:nvPr/>
              </p:nvSpPr>
              <p:spPr>
                <a:xfrm>
                  <a:off x="29845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Oval 45"/>
                <p:cNvSpPr/>
                <p:nvPr/>
              </p:nvSpPr>
              <p:spPr>
                <a:xfrm>
                  <a:off x="32893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7" name="Oval 46"/>
                <p:cNvSpPr/>
                <p:nvPr/>
              </p:nvSpPr>
              <p:spPr>
                <a:xfrm>
                  <a:off x="35560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Elbow Connector 47"/>
                <p:cNvCxnSpPr>
                  <a:stCxn id="43"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6692900" y="3183948"/>
                <a:ext cx="647700" cy="584776"/>
              </a:xfrm>
              <a:prstGeom prst="rect">
                <a:avLst/>
              </a:prstGeom>
              <a:noFill/>
            </p:spPr>
            <p:txBody>
              <a:bodyPr wrap="square" rtlCol="0">
                <a:spAutoFit/>
              </a:bodyPr>
              <a:lstStyle/>
              <a:p>
                <a:r>
                  <a:rPr lang="en-US" sz="3200" dirty="0">
                    <a:solidFill>
                      <a:srgbClr val="FF0000"/>
                    </a:solidFill>
                  </a:rPr>
                  <a:t>?</a:t>
                </a:r>
              </a:p>
            </p:txBody>
          </p:sp>
        </p:grpSp>
        <p:sp>
          <p:nvSpPr>
            <p:cNvPr id="38" name="Rectangle 37"/>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1055080" y="1833034"/>
            <a:ext cx="3008608" cy="461665"/>
          </a:xfrm>
          <a:prstGeom prst="rect">
            <a:avLst/>
          </a:prstGeom>
          <a:noFill/>
        </p:spPr>
        <p:txBody>
          <a:bodyPr wrap="square" rtlCol="0">
            <a:spAutoFit/>
          </a:bodyPr>
          <a:lstStyle/>
          <a:p>
            <a:r>
              <a:rPr lang="en-US" sz="2400" dirty="0" smtClean="0">
                <a:solidFill>
                  <a:schemeClr val="tx1">
                    <a:lumMod val="85000"/>
                    <a:lumOff val="15000"/>
                  </a:schemeClr>
                </a:solidFill>
              </a:rPr>
              <a:t>INVERTEBRATE </a:t>
            </a:r>
            <a:endParaRPr lang="en-US" sz="2400" dirty="0">
              <a:solidFill>
                <a:schemeClr val="tx1">
                  <a:lumMod val="85000"/>
                  <a:lumOff val="15000"/>
                </a:schemeClr>
              </a:solidFill>
            </a:endParaRPr>
          </a:p>
        </p:txBody>
      </p:sp>
      <p:sp>
        <p:nvSpPr>
          <p:cNvPr id="8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Tree>
    <p:extLst>
      <p:ext uri="{BB962C8B-B14F-4D97-AF65-F5344CB8AC3E}">
        <p14:creationId xmlns:p14="http://schemas.microsoft.com/office/powerpoint/2010/main" val="20650851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40010" y="2345723"/>
            <a:ext cx="3690419" cy="1254546"/>
            <a:chOff x="4945581" y="853987"/>
            <a:chExt cx="3690419" cy="1254546"/>
          </a:xfrm>
        </p:grpSpPr>
        <p:grpSp>
          <p:nvGrpSpPr>
            <p:cNvPr id="23" name="Group 22"/>
            <p:cNvGrpSpPr/>
            <p:nvPr/>
          </p:nvGrpSpPr>
          <p:grpSpPr>
            <a:xfrm>
              <a:off x="5164663" y="967344"/>
              <a:ext cx="3352800" cy="994351"/>
              <a:chOff x="4813300" y="3183948"/>
              <a:chExt cx="3352800" cy="994351"/>
            </a:xfrm>
          </p:grpSpPr>
          <p:grpSp>
            <p:nvGrpSpPr>
              <p:cNvPr id="25" name="Group 24"/>
              <p:cNvGrpSpPr/>
              <p:nvPr/>
            </p:nvGrpSpPr>
            <p:grpSpPr>
              <a:xfrm>
                <a:off x="4813300" y="3492501"/>
                <a:ext cx="3352800" cy="685798"/>
                <a:chOff x="927100" y="3479802"/>
                <a:chExt cx="3352800" cy="685798"/>
              </a:xfrm>
            </p:grpSpPr>
            <p:cxnSp>
              <p:nvCxnSpPr>
                <p:cNvPr id="28" name="Straight Connector 27"/>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0" name="Oval 29"/>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4" name="Elbow Connector 33"/>
                <p:cNvCxnSpPr>
                  <a:stCxn id="29"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rapezoid 25"/>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7" name="TextBox 26"/>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4" name="Rectangle 23"/>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grpSp>
        <p:nvGrpSpPr>
          <p:cNvPr id="36" name="Group 35"/>
          <p:cNvGrpSpPr/>
          <p:nvPr/>
        </p:nvGrpSpPr>
        <p:grpSpPr>
          <a:xfrm>
            <a:off x="575002" y="2349956"/>
            <a:ext cx="3690419" cy="1254546"/>
            <a:chOff x="4945581" y="853987"/>
            <a:chExt cx="3690419" cy="1254546"/>
          </a:xfrm>
        </p:grpSpPr>
        <p:grpSp>
          <p:nvGrpSpPr>
            <p:cNvPr id="37" name="Group 36"/>
            <p:cNvGrpSpPr/>
            <p:nvPr/>
          </p:nvGrpSpPr>
          <p:grpSpPr>
            <a:xfrm>
              <a:off x="5164663" y="967344"/>
              <a:ext cx="3352800" cy="994351"/>
              <a:chOff x="4813300" y="3183948"/>
              <a:chExt cx="3352800" cy="994351"/>
            </a:xfrm>
          </p:grpSpPr>
          <p:grpSp>
            <p:nvGrpSpPr>
              <p:cNvPr id="39" name="Group 38"/>
              <p:cNvGrpSpPr/>
              <p:nvPr/>
            </p:nvGrpSpPr>
            <p:grpSpPr>
              <a:xfrm>
                <a:off x="4813300" y="3492501"/>
                <a:ext cx="3352800" cy="685798"/>
                <a:chOff x="927100" y="3479802"/>
                <a:chExt cx="3352800" cy="685798"/>
              </a:xfrm>
            </p:grpSpPr>
            <p:cxnSp>
              <p:nvCxnSpPr>
                <p:cNvPr id="42" name="Straight Connector 41"/>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44" name="Oval 43"/>
                <p:cNvSpPr/>
                <p:nvPr/>
              </p:nvSpPr>
              <p:spPr>
                <a:xfrm>
                  <a:off x="26924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Oval 44"/>
                <p:cNvSpPr/>
                <p:nvPr/>
              </p:nvSpPr>
              <p:spPr>
                <a:xfrm>
                  <a:off x="29845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Oval 45"/>
                <p:cNvSpPr/>
                <p:nvPr/>
              </p:nvSpPr>
              <p:spPr>
                <a:xfrm>
                  <a:off x="32893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7" name="Oval 46"/>
                <p:cNvSpPr/>
                <p:nvPr/>
              </p:nvSpPr>
              <p:spPr>
                <a:xfrm>
                  <a:off x="35560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Elbow Connector 47"/>
                <p:cNvCxnSpPr>
                  <a:stCxn id="43"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6692900" y="3183948"/>
                <a:ext cx="647700" cy="584776"/>
              </a:xfrm>
              <a:prstGeom prst="rect">
                <a:avLst/>
              </a:prstGeom>
              <a:noFill/>
            </p:spPr>
            <p:txBody>
              <a:bodyPr wrap="square" rtlCol="0">
                <a:spAutoFit/>
              </a:bodyPr>
              <a:lstStyle/>
              <a:p>
                <a:r>
                  <a:rPr lang="en-US" sz="3200" dirty="0">
                    <a:solidFill>
                      <a:srgbClr val="FF0000"/>
                    </a:solidFill>
                  </a:rPr>
                  <a:t>?</a:t>
                </a:r>
              </a:p>
            </p:txBody>
          </p:sp>
        </p:grpSp>
        <p:sp>
          <p:nvSpPr>
            <p:cNvPr id="38" name="Rectangle 37"/>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1055080" y="1833034"/>
            <a:ext cx="3008608" cy="461665"/>
          </a:xfrm>
          <a:prstGeom prst="rect">
            <a:avLst/>
          </a:prstGeom>
          <a:noFill/>
        </p:spPr>
        <p:txBody>
          <a:bodyPr wrap="square" rtlCol="0">
            <a:spAutoFit/>
          </a:bodyPr>
          <a:lstStyle/>
          <a:p>
            <a:r>
              <a:rPr lang="en-US" sz="2400" dirty="0" smtClean="0">
                <a:solidFill>
                  <a:schemeClr val="tx1">
                    <a:lumMod val="85000"/>
                    <a:lumOff val="15000"/>
                  </a:schemeClr>
                </a:solidFill>
              </a:rPr>
              <a:t>INVERTEBRATE </a:t>
            </a:r>
            <a:endParaRPr lang="en-US" sz="2400" dirty="0">
              <a:solidFill>
                <a:schemeClr val="tx1">
                  <a:lumMod val="85000"/>
                  <a:lumOff val="15000"/>
                </a:schemeClr>
              </a:solidFill>
            </a:endParaRPr>
          </a:p>
        </p:txBody>
      </p:sp>
      <p:sp>
        <p:nvSpPr>
          <p:cNvPr id="8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
        <p:nvSpPr>
          <p:cNvPr id="40" name="Oval 39"/>
          <p:cNvSpPr/>
          <p:nvPr/>
        </p:nvSpPr>
        <p:spPr>
          <a:xfrm>
            <a:off x="70764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Oval 48"/>
          <p:cNvSpPr/>
          <p:nvPr/>
        </p:nvSpPr>
        <p:spPr>
          <a:xfrm>
            <a:off x="73685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Oval 49"/>
          <p:cNvSpPr/>
          <p:nvPr/>
        </p:nvSpPr>
        <p:spPr>
          <a:xfrm>
            <a:off x="76733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Oval 50"/>
          <p:cNvSpPr/>
          <p:nvPr/>
        </p:nvSpPr>
        <p:spPr>
          <a:xfrm>
            <a:off x="79400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43833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40010" y="2345723"/>
            <a:ext cx="3690419" cy="1254546"/>
            <a:chOff x="4945581" y="853987"/>
            <a:chExt cx="3690419" cy="1254546"/>
          </a:xfrm>
        </p:grpSpPr>
        <p:grpSp>
          <p:nvGrpSpPr>
            <p:cNvPr id="23" name="Group 22"/>
            <p:cNvGrpSpPr/>
            <p:nvPr/>
          </p:nvGrpSpPr>
          <p:grpSpPr>
            <a:xfrm>
              <a:off x="5164663" y="967344"/>
              <a:ext cx="3352800" cy="994351"/>
              <a:chOff x="4813300" y="3183948"/>
              <a:chExt cx="3352800" cy="994351"/>
            </a:xfrm>
          </p:grpSpPr>
          <p:grpSp>
            <p:nvGrpSpPr>
              <p:cNvPr id="25" name="Group 24"/>
              <p:cNvGrpSpPr/>
              <p:nvPr/>
            </p:nvGrpSpPr>
            <p:grpSpPr>
              <a:xfrm>
                <a:off x="4813300" y="3492501"/>
                <a:ext cx="3352800" cy="685798"/>
                <a:chOff x="927100" y="3479802"/>
                <a:chExt cx="3352800" cy="685798"/>
              </a:xfrm>
            </p:grpSpPr>
            <p:cxnSp>
              <p:nvCxnSpPr>
                <p:cNvPr id="28" name="Straight Connector 27"/>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0" name="Oval 29"/>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4" name="Elbow Connector 33"/>
                <p:cNvCxnSpPr>
                  <a:stCxn id="29"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rapezoid 25"/>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7" name="TextBox 26"/>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4" name="Rectangle 23"/>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grpSp>
        <p:nvGrpSpPr>
          <p:cNvPr id="36" name="Group 35"/>
          <p:cNvGrpSpPr/>
          <p:nvPr/>
        </p:nvGrpSpPr>
        <p:grpSpPr>
          <a:xfrm>
            <a:off x="575002" y="2349956"/>
            <a:ext cx="3690419" cy="1254546"/>
            <a:chOff x="4945581" y="853987"/>
            <a:chExt cx="3690419" cy="1254546"/>
          </a:xfrm>
        </p:grpSpPr>
        <p:grpSp>
          <p:nvGrpSpPr>
            <p:cNvPr id="37" name="Group 36"/>
            <p:cNvGrpSpPr/>
            <p:nvPr/>
          </p:nvGrpSpPr>
          <p:grpSpPr>
            <a:xfrm>
              <a:off x="5164663" y="967344"/>
              <a:ext cx="3352800" cy="994351"/>
              <a:chOff x="4813300" y="3183948"/>
              <a:chExt cx="3352800" cy="994351"/>
            </a:xfrm>
          </p:grpSpPr>
          <p:grpSp>
            <p:nvGrpSpPr>
              <p:cNvPr id="39" name="Group 38"/>
              <p:cNvGrpSpPr/>
              <p:nvPr/>
            </p:nvGrpSpPr>
            <p:grpSpPr>
              <a:xfrm>
                <a:off x="4813300" y="3492501"/>
                <a:ext cx="3352800" cy="685798"/>
                <a:chOff x="927100" y="3479802"/>
                <a:chExt cx="3352800" cy="685798"/>
              </a:xfrm>
            </p:grpSpPr>
            <p:cxnSp>
              <p:nvCxnSpPr>
                <p:cNvPr id="42" name="Straight Connector 41"/>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44" name="Oval 43"/>
                <p:cNvSpPr/>
                <p:nvPr/>
              </p:nvSpPr>
              <p:spPr>
                <a:xfrm>
                  <a:off x="26924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Oval 44"/>
                <p:cNvSpPr/>
                <p:nvPr/>
              </p:nvSpPr>
              <p:spPr>
                <a:xfrm>
                  <a:off x="29845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Oval 45"/>
                <p:cNvSpPr/>
                <p:nvPr/>
              </p:nvSpPr>
              <p:spPr>
                <a:xfrm>
                  <a:off x="32893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7" name="Oval 46"/>
                <p:cNvSpPr/>
                <p:nvPr/>
              </p:nvSpPr>
              <p:spPr>
                <a:xfrm>
                  <a:off x="35560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Elbow Connector 47"/>
                <p:cNvCxnSpPr>
                  <a:stCxn id="43"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6692900" y="3183948"/>
                <a:ext cx="647700" cy="584776"/>
              </a:xfrm>
              <a:prstGeom prst="rect">
                <a:avLst/>
              </a:prstGeom>
              <a:noFill/>
            </p:spPr>
            <p:txBody>
              <a:bodyPr wrap="square" rtlCol="0">
                <a:spAutoFit/>
              </a:bodyPr>
              <a:lstStyle/>
              <a:p>
                <a:r>
                  <a:rPr lang="en-US" sz="3200" dirty="0">
                    <a:solidFill>
                      <a:srgbClr val="FF0000"/>
                    </a:solidFill>
                  </a:rPr>
                  <a:t>?</a:t>
                </a:r>
              </a:p>
            </p:txBody>
          </p:sp>
        </p:grpSp>
        <p:sp>
          <p:nvSpPr>
            <p:cNvPr id="38" name="Rectangle 37"/>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1055080" y="1833034"/>
            <a:ext cx="3008608" cy="461665"/>
          </a:xfrm>
          <a:prstGeom prst="rect">
            <a:avLst/>
          </a:prstGeom>
          <a:noFill/>
        </p:spPr>
        <p:txBody>
          <a:bodyPr wrap="square" rtlCol="0">
            <a:spAutoFit/>
          </a:bodyPr>
          <a:lstStyle/>
          <a:p>
            <a:r>
              <a:rPr lang="en-US" sz="2400" dirty="0" smtClean="0">
                <a:solidFill>
                  <a:schemeClr val="tx1">
                    <a:lumMod val="85000"/>
                    <a:lumOff val="15000"/>
                  </a:schemeClr>
                </a:solidFill>
              </a:rPr>
              <a:t>INVERTEBRATE </a:t>
            </a:r>
            <a:endParaRPr lang="en-US" sz="2400" dirty="0">
              <a:solidFill>
                <a:schemeClr val="tx1">
                  <a:lumMod val="85000"/>
                  <a:lumOff val="15000"/>
                </a:schemeClr>
              </a:solidFill>
            </a:endParaRPr>
          </a:p>
        </p:txBody>
      </p:sp>
      <p:sp>
        <p:nvSpPr>
          <p:cNvPr id="8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
        <p:nvSpPr>
          <p:cNvPr id="40" name="Oval 39"/>
          <p:cNvSpPr/>
          <p:nvPr/>
        </p:nvSpPr>
        <p:spPr>
          <a:xfrm>
            <a:off x="70764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Oval 48"/>
          <p:cNvSpPr/>
          <p:nvPr/>
        </p:nvSpPr>
        <p:spPr>
          <a:xfrm>
            <a:off x="73685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Oval 49"/>
          <p:cNvSpPr/>
          <p:nvPr/>
        </p:nvSpPr>
        <p:spPr>
          <a:xfrm>
            <a:off x="76733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Oval 50"/>
          <p:cNvSpPr/>
          <p:nvPr/>
        </p:nvSpPr>
        <p:spPr>
          <a:xfrm>
            <a:off x="79400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Content Placeholder 3"/>
          <p:cNvSpPr txBox="1">
            <a:spLocks/>
          </p:cNvSpPr>
          <p:nvPr/>
        </p:nvSpPr>
        <p:spPr>
          <a:xfrm>
            <a:off x="569617" y="3831975"/>
            <a:ext cx="8042275" cy="4343400"/>
          </a:xfrm>
          <a:prstGeom prst="rect">
            <a:avLst/>
          </a:prstGeom>
        </p:spPr>
        <p:txBody>
          <a:bodyP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10000"/>
              </a:lnSpc>
            </a:pPr>
            <a:r>
              <a:rPr lang="en-US" sz="2600" dirty="0" smtClean="0">
                <a:solidFill>
                  <a:schemeClr val="tx1">
                    <a:lumMod val="85000"/>
                    <a:lumOff val="15000"/>
                  </a:schemeClr>
                </a:solidFill>
              </a:rPr>
              <a:t>Ancestral pattern</a:t>
            </a:r>
          </a:p>
          <a:p>
            <a:pPr>
              <a:lnSpc>
                <a:spcPct val="110000"/>
              </a:lnSpc>
            </a:pPr>
            <a:endParaRPr lang="en-US" sz="2600" dirty="0" smtClean="0">
              <a:solidFill>
                <a:schemeClr val="tx1">
                  <a:lumMod val="85000"/>
                  <a:lumOff val="15000"/>
                </a:schemeClr>
              </a:solidFill>
            </a:endParaRPr>
          </a:p>
          <a:p>
            <a:pPr marL="349250" lvl="1" indent="0">
              <a:lnSpc>
                <a:spcPct val="110000"/>
              </a:lnSpc>
              <a:buFont typeface="Wingdings 2" pitchFamily="18" charset="2"/>
              <a:buNone/>
            </a:pPr>
            <a:endParaRPr lang="en-US" sz="2600" dirty="0" smtClean="0">
              <a:solidFill>
                <a:schemeClr val="tx1">
                  <a:lumMod val="85000"/>
                  <a:lumOff val="15000"/>
                </a:schemeClr>
              </a:solidFill>
            </a:endParaRPr>
          </a:p>
          <a:p>
            <a:pPr marL="0" indent="0">
              <a:lnSpc>
                <a:spcPct val="110000"/>
              </a:lnSpc>
              <a:spcBef>
                <a:spcPts val="0"/>
              </a:spcBef>
              <a:buFont typeface="Wingdings 2" pitchFamily="18" charset="2"/>
              <a:buNone/>
            </a:pPr>
            <a:r>
              <a:rPr lang="en-US" sz="2600" dirty="0" smtClean="0">
                <a:solidFill>
                  <a:schemeClr val="tx1">
                    <a:lumMod val="85000"/>
                    <a:lumOff val="15000"/>
                  </a:schemeClr>
                </a:solidFill>
              </a:rPr>
              <a:t> </a:t>
            </a:r>
          </a:p>
        </p:txBody>
      </p:sp>
    </p:spTree>
    <p:extLst>
      <p:ext uri="{BB962C8B-B14F-4D97-AF65-F5344CB8AC3E}">
        <p14:creationId xmlns:p14="http://schemas.microsoft.com/office/powerpoint/2010/main" val="38561165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40010" y="2345723"/>
            <a:ext cx="3690419" cy="1254546"/>
            <a:chOff x="4945581" y="853987"/>
            <a:chExt cx="3690419" cy="1254546"/>
          </a:xfrm>
        </p:grpSpPr>
        <p:grpSp>
          <p:nvGrpSpPr>
            <p:cNvPr id="23" name="Group 22"/>
            <p:cNvGrpSpPr/>
            <p:nvPr/>
          </p:nvGrpSpPr>
          <p:grpSpPr>
            <a:xfrm>
              <a:off x="5164663" y="967344"/>
              <a:ext cx="3352800" cy="994351"/>
              <a:chOff x="4813300" y="3183948"/>
              <a:chExt cx="3352800" cy="994351"/>
            </a:xfrm>
          </p:grpSpPr>
          <p:grpSp>
            <p:nvGrpSpPr>
              <p:cNvPr id="25" name="Group 24"/>
              <p:cNvGrpSpPr/>
              <p:nvPr/>
            </p:nvGrpSpPr>
            <p:grpSpPr>
              <a:xfrm>
                <a:off x="4813300" y="3492501"/>
                <a:ext cx="3352800" cy="685798"/>
                <a:chOff x="927100" y="3479802"/>
                <a:chExt cx="3352800" cy="685798"/>
              </a:xfrm>
            </p:grpSpPr>
            <p:cxnSp>
              <p:nvCxnSpPr>
                <p:cNvPr id="28" name="Straight Connector 27"/>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0" name="Oval 29"/>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4" name="Elbow Connector 33"/>
                <p:cNvCxnSpPr>
                  <a:stCxn id="29"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rapezoid 25"/>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7" name="TextBox 26"/>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4" name="Rectangle 23"/>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grpSp>
        <p:nvGrpSpPr>
          <p:cNvPr id="36" name="Group 35"/>
          <p:cNvGrpSpPr/>
          <p:nvPr/>
        </p:nvGrpSpPr>
        <p:grpSpPr>
          <a:xfrm>
            <a:off x="575002" y="2349956"/>
            <a:ext cx="3690419" cy="1254546"/>
            <a:chOff x="4945581" y="853987"/>
            <a:chExt cx="3690419" cy="1254546"/>
          </a:xfrm>
        </p:grpSpPr>
        <p:grpSp>
          <p:nvGrpSpPr>
            <p:cNvPr id="37" name="Group 36"/>
            <p:cNvGrpSpPr/>
            <p:nvPr/>
          </p:nvGrpSpPr>
          <p:grpSpPr>
            <a:xfrm>
              <a:off x="5164663" y="967344"/>
              <a:ext cx="3352800" cy="994351"/>
              <a:chOff x="4813300" y="3183948"/>
              <a:chExt cx="3352800" cy="994351"/>
            </a:xfrm>
          </p:grpSpPr>
          <p:grpSp>
            <p:nvGrpSpPr>
              <p:cNvPr id="39" name="Group 38"/>
              <p:cNvGrpSpPr/>
              <p:nvPr/>
            </p:nvGrpSpPr>
            <p:grpSpPr>
              <a:xfrm>
                <a:off x="4813300" y="3492501"/>
                <a:ext cx="3352800" cy="685798"/>
                <a:chOff x="927100" y="3479802"/>
                <a:chExt cx="3352800" cy="685798"/>
              </a:xfrm>
            </p:grpSpPr>
            <p:cxnSp>
              <p:nvCxnSpPr>
                <p:cNvPr id="42" name="Straight Connector 41"/>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44" name="Oval 43"/>
                <p:cNvSpPr/>
                <p:nvPr/>
              </p:nvSpPr>
              <p:spPr>
                <a:xfrm>
                  <a:off x="26924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Oval 44"/>
                <p:cNvSpPr/>
                <p:nvPr/>
              </p:nvSpPr>
              <p:spPr>
                <a:xfrm>
                  <a:off x="29845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Oval 45"/>
                <p:cNvSpPr/>
                <p:nvPr/>
              </p:nvSpPr>
              <p:spPr>
                <a:xfrm>
                  <a:off x="32893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7" name="Oval 46"/>
                <p:cNvSpPr/>
                <p:nvPr/>
              </p:nvSpPr>
              <p:spPr>
                <a:xfrm>
                  <a:off x="3556000" y="371429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8" name="Elbow Connector 47"/>
                <p:cNvCxnSpPr>
                  <a:stCxn id="43"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6692900" y="3183948"/>
                <a:ext cx="647700" cy="584776"/>
              </a:xfrm>
              <a:prstGeom prst="rect">
                <a:avLst/>
              </a:prstGeom>
              <a:noFill/>
            </p:spPr>
            <p:txBody>
              <a:bodyPr wrap="square" rtlCol="0">
                <a:spAutoFit/>
              </a:bodyPr>
              <a:lstStyle/>
              <a:p>
                <a:r>
                  <a:rPr lang="en-US" sz="3200" dirty="0">
                    <a:solidFill>
                      <a:srgbClr val="FF0000"/>
                    </a:solidFill>
                  </a:rPr>
                  <a:t>?</a:t>
                </a:r>
              </a:p>
            </p:txBody>
          </p:sp>
        </p:grpSp>
        <p:sp>
          <p:nvSpPr>
            <p:cNvPr id="38" name="Rectangle 37"/>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1055080" y="1833034"/>
            <a:ext cx="3008608" cy="461665"/>
          </a:xfrm>
          <a:prstGeom prst="rect">
            <a:avLst/>
          </a:prstGeom>
          <a:noFill/>
        </p:spPr>
        <p:txBody>
          <a:bodyPr wrap="square" rtlCol="0">
            <a:spAutoFit/>
          </a:bodyPr>
          <a:lstStyle/>
          <a:p>
            <a:r>
              <a:rPr lang="en-US" sz="2400" dirty="0" smtClean="0">
                <a:solidFill>
                  <a:schemeClr val="tx1">
                    <a:lumMod val="85000"/>
                    <a:lumOff val="15000"/>
                  </a:schemeClr>
                </a:solidFill>
              </a:rPr>
              <a:t>INVERTEBRATE </a:t>
            </a:r>
            <a:endParaRPr lang="en-US" sz="2400" dirty="0">
              <a:solidFill>
                <a:schemeClr val="tx1">
                  <a:lumMod val="85000"/>
                  <a:lumOff val="15000"/>
                </a:schemeClr>
              </a:solidFill>
            </a:endParaRPr>
          </a:p>
        </p:txBody>
      </p:sp>
      <p:sp>
        <p:nvSpPr>
          <p:cNvPr id="8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
        <p:nvSpPr>
          <p:cNvPr id="40" name="Oval 39"/>
          <p:cNvSpPr/>
          <p:nvPr/>
        </p:nvSpPr>
        <p:spPr>
          <a:xfrm>
            <a:off x="70764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Oval 48"/>
          <p:cNvSpPr/>
          <p:nvPr/>
        </p:nvSpPr>
        <p:spPr>
          <a:xfrm>
            <a:off x="73685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Oval 49"/>
          <p:cNvSpPr/>
          <p:nvPr/>
        </p:nvSpPr>
        <p:spPr>
          <a:xfrm>
            <a:off x="76733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Oval 50"/>
          <p:cNvSpPr/>
          <p:nvPr/>
        </p:nvSpPr>
        <p:spPr>
          <a:xfrm>
            <a:off x="7940084" y="2987855"/>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Content Placeholder 3"/>
          <p:cNvSpPr txBox="1">
            <a:spLocks/>
          </p:cNvSpPr>
          <p:nvPr/>
        </p:nvSpPr>
        <p:spPr>
          <a:xfrm>
            <a:off x="569617" y="3831975"/>
            <a:ext cx="8042275" cy="4343400"/>
          </a:xfrm>
          <a:prstGeom prst="rect">
            <a:avLst/>
          </a:prstGeom>
        </p:spPr>
        <p:txBody>
          <a:bodyP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10000"/>
              </a:lnSpc>
            </a:pPr>
            <a:r>
              <a:rPr lang="en-US" sz="2600" dirty="0" smtClean="0">
                <a:solidFill>
                  <a:schemeClr val="tx1">
                    <a:lumMod val="85000"/>
                    <a:lumOff val="15000"/>
                  </a:schemeClr>
                </a:solidFill>
              </a:rPr>
              <a:t>Ancestral pattern</a:t>
            </a:r>
          </a:p>
          <a:p>
            <a:pPr>
              <a:lnSpc>
                <a:spcPct val="110000"/>
              </a:lnSpc>
            </a:pPr>
            <a:r>
              <a:rPr lang="en-US" sz="2600" dirty="0" smtClean="0">
                <a:solidFill>
                  <a:schemeClr val="tx1">
                    <a:lumMod val="85000"/>
                    <a:lumOff val="15000"/>
                  </a:schemeClr>
                </a:solidFill>
              </a:rPr>
              <a:t>Important regulator of phenotype</a:t>
            </a:r>
          </a:p>
          <a:p>
            <a:pPr marL="349250" lvl="1" indent="0">
              <a:lnSpc>
                <a:spcPct val="110000"/>
              </a:lnSpc>
              <a:buFont typeface="Wingdings 2" pitchFamily="18" charset="2"/>
              <a:buNone/>
            </a:pPr>
            <a:endParaRPr lang="en-US" sz="2600" dirty="0" smtClean="0">
              <a:solidFill>
                <a:schemeClr val="tx1">
                  <a:lumMod val="85000"/>
                  <a:lumOff val="15000"/>
                </a:schemeClr>
              </a:solidFill>
            </a:endParaRPr>
          </a:p>
          <a:p>
            <a:pPr marL="0" indent="0">
              <a:lnSpc>
                <a:spcPct val="110000"/>
              </a:lnSpc>
              <a:spcBef>
                <a:spcPts val="0"/>
              </a:spcBef>
              <a:buFont typeface="Wingdings 2" pitchFamily="18" charset="2"/>
              <a:buNone/>
            </a:pPr>
            <a:r>
              <a:rPr lang="en-US" sz="2600" dirty="0" smtClean="0">
                <a:solidFill>
                  <a:schemeClr val="tx1">
                    <a:lumMod val="85000"/>
                    <a:lumOff val="15000"/>
                  </a:schemeClr>
                </a:solidFill>
              </a:rPr>
              <a:t> </a:t>
            </a:r>
          </a:p>
        </p:txBody>
      </p:sp>
    </p:spTree>
    <p:extLst>
      <p:ext uri="{BB962C8B-B14F-4D97-AF65-F5344CB8AC3E}">
        <p14:creationId xmlns:p14="http://schemas.microsoft.com/office/powerpoint/2010/main" val="39685047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1675" y="1731433"/>
            <a:ext cx="8042275" cy="4343400"/>
          </a:xfrm>
        </p:spPr>
        <p:txBody>
          <a:bodyPr>
            <a:normAutofit/>
          </a:bodyPr>
          <a:lstStyle/>
          <a:p>
            <a:pPr marL="349250" lvl="1" indent="0">
              <a:lnSpc>
                <a:spcPct val="110000"/>
              </a:lnSpc>
              <a:buNone/>
            </a:pPr>
            <a:endParaRPr lang="en-US" sz="2600" dirty="0" smtClean="0">
              <a:solidFill>
                <a:schemeClr val="tx1">
                  <a:lumMod val="85000"/>
                  <a:lumOff val="15000"/>
                </a:schemeClr>
              </a:solidFill>
            </a:endParaRPr>
          </a:p>
          <a:p>
            <a:pPr marL="0" indent="0">
              <a:lnSpc>
                <a:spcPct val="110000"/>
              </a:lnSpc>
              <a:spcBef>
                <a:spcPts val="0"/>
              </a:spcBef>
              <a:buNone/>
            </a:pPr>
            <a:r>
              <a:rPr lang="en-US" sz="2600" dirty="0" smtClean="0">
                <a:solidFill>
                  <a:schemeClr val="tx1">
                    <a:lumMod val="85000"/>
                    <a:lumOff val="15000"/>
                  </a:schemeClr>
                </a:solidFill>
              </a:rPr>
              <a:t> </a:t>
            </a:r>
          </a:p>
        </p:txBody>
      </p:sp>
      <p:sp>
        <p:nvSpPr>
          <p:cNvPr id="5" name="Title 1"/>
          <p:cNvSpPr txBox="1">
            <a:spLocks/>
          </p:cNvSpPr>
          <p:nvPr/>
        </p:nvSpPr>
        <p:spPr bwMode="auto">
          <a:xfrm>
            <a:off x="415595" y="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dirty="0" smtClean="0"/>
              <a:t>DNA Methylation</a:t>
            </a:r>
            <a:endParaRPr lang="en-US" dirty="0"/>
          </a:p>
        </p:txBody>
      </p:sp>
      <p:sp>
        <p:nvSpPr>
          <p:cNvPr id="6" name="Content Placeholder 3"/>
          <p:cNvSpPr txBox="1">
            <a:spLocks/>
          </p:cNvSpPr>
          <p:nvPr/>
        </p:nvSpPr>
        <p:spPr>
          <a:xfrm>
            <a:off x="511175" y="1621366"/>
            <a:ext cx="8042275" cy="236643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10000"/>
              </a:lnSpc>
            </a:pPr>
            <a:r>
              <a:rPr lang="en-US" sz="2600" dirty="0" smtClean="0">
                <a:solidFill>
                  <a:schemeClr val="tx1">
                    <a:lumMod val="85000"/>
                    <a:lumOff val="15000"/>
                  </a:schemeClr>
                </a:solidFill>
              </a:rPr>
              <a:t>Objectives:</a:t>
            </a:r>
          </a:p>
          <a:p>
            <a:pPr lvl="1">
              <a:lnSpc>
                <a:spcPct val="110000"/>
              </a:lnSpc>
            </a:pPr>
            <a:r>
              <a:rPr lang="en-US" sz="2600" dirty="0" smtClean="0">
                <a:solidFill>
                  <a:schemeClr val="tx1">
                    <a:lumMod val="85000"/>
                    <a:lumOff val="15000"/>
                  </a:schemeClr>
                </a:solidFill>
              </a:rPr>
              <a:t>Characterize DNA methylation in </a:t>
            </a:r>
            <a:r>
              <a:rPr lang="en-US" sz="2600" i="1" dirty="0" smtClean="0">
                <a:solidFill>
                  <a:schemeClr val="tx1">
                    <a:lumMod val="85000"/>
                    <a:lumOff val="15000"/>
                  </a:schemeClr>
                </a:solidFill>
              </a:rPr>
              <a:t>C. </a:t>
            </a:r>
            <a:r>
              <a:rPr lang="en-US" sz="2600" i="1" dirty="0" err="1" smtClean="0">
                <a:solidFill>
                  <a:schemeClr val="tx1">
                    <a:lumMod val="85000"/>
                    <a:lumOff val="15000"/>
                  </a:schemeClr>
                </a:solidFill>
              </a:rPr>
              <a:t>gigas</a:t>
            </a:r>
            <a:endParaRPr lang="en-US" sz="2600" i="1" dirty="0" smtClean="0">
              <a:solidFill>
                <a:schemeClr val="tx1">
                  <a:lumMod val="85000"/>
                  <a:lumOff val="15000"/>
                </a:schemeClr>
              </a:solidFill>
            </a:endParaRPr>
          </a:p>
          <a:p>
            <a:pPr lvl="1">
              <a:lnSpc>
                <a:spcPct val="110000"/>
              </a:lnSpc>
            </a:pPr>
            <a:r>
              <a:rPr lang="en-US" sz="2600" dirty="0" smtClean="0">
                <a:solidFill>
                  <a:schemeClr val="tx1">
                    <a:lumMod val="85000"/>
                    <a:lumOff val="15000"/>
                  </a:schemeClr>
                </a:solidFill>
              </a:rPr>
              <a:t>Gain an understanding of the functional role</a:t>
            </a:r>
          </a:p>
          <a:p>
            <a:pPr marL="0" indent="0">
              <a:lnSpc>
                <a:spcPct val="110000"/>
              </a:lnSpc>
              <a:spcBef>
                <a:spcPts val="0"/>
              </a:spcBef>
              <a:buFont typeface="Wingdings 2" pitchFamily="18" charset="2"/>
              <a:buNone/>
            </a:pPr>
            <a:r>
              <a:rPr lang="en-US" sz="2600" dirty="0" smtClean="0">
                <a:solidFill>
                  <a:schemeClr val="tx1">
                    <a:lumMod val="85000"/>
                    <a:lumOff val="15000"/>
                  </a:schemeClr>
                </a:solidFill>
              </a:rPr>
              <a:t> </a:t>
            </a:r>
          </a:p>
        </p:txBody>
      </p:sp>
    </p:spTree>
    <p:extLst>
      <p:ext uri="{BB962C8B-B14F-4D97-AF65-F5344CB8AC3E}">
        <p14:creationId xmlns:p14="http://schemas.microsoft.com/office/powerpoint/2010/main" val="17085354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 1</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787720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 1</a:t>
            </a:r>
            <a:endParaRPr lang="en-US" dirty="0"/>
          </a:p>
        </p:txBody>
      </p:sp>
      <p:sp>
        <p:nvSpPr>
          <p:cNvPr id="5" name="Content Placeholder 2"/>
          <p:cNvSpPr>
            <a:spLocks noGrp="1"/>
          </p:cNvSpPr>
          <p:nvPr>
            <p:ph idx="1"/>
          </p:nvPr>
        </p:nvSpPr>
        <p:spPr>
          <a:xfrm>
            <a:off x="513117" y="1474165"/>
            <a:ext cx="8376883" cy="4329191"/>
          </a:xfrm>
        </p:spPr>
        <p:txBody>
          <a:bodyPr>
            <a:normAutofit/>
          </a:bodyPr>
          <a:lstStyle/>
          <a:p>
            <a:pPr>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Approach</a:t>
            </a:r>
          </a:p>
          <a:p>
            <a:pPr lvl="1">
              <a:spcAft>
                <a:spcPts val="1200"/>
              </a:spcAft>
            </a:pPr>
            <a:r>
              <a:rPr lang="en-US" sz="2600" i="1" dirty="0" smtClean="0">
                <a:solidFill>
                  <a:schemeClr val="tx1">
                    <a:lumMod val="85000"/>
                    <a:lumOff val="15000"/>
                  </a:schemeClr>
                </a:solidFill>
                <a:ea typeface="ＭＳ Ｐゴシック" pitchFamily="32" charset="-128"/>
                <a:cs typeface="ＭＳ Ｐゴシック" pitchFamily="32" charset="-128"/>
              </a:rPr>
              <a:t>In </a:t>
            </a:r>
            <a:r>
              <a:rPr lang="en-US" sz="2600" i="1" dirty="0" err="1" smtClean="0">
                <a:solidFill>
                  <a:schemeClr val="tx1">
                    <a:lumMod val="85000"/>
                    <a:lumOff val="15000"/>
                  </a:schemeClr>
                </a:solidFill>
                <a:ea typeface="ＭＳ Ｐゴシック" pitchFamily="32" charset="-128"/>
                <a:cs typeface="ＭＳ Ｐゴシック" pitchFamily="32" charset="-128"/>
              </a:rPr>
              <a:t>silico</a:t>
            </a:r>
            <a:r>
              <a:rPr lang="en-US" sz="2600" i="1" dirty="0" smtClean="0">
                <a:solidFill>
                  <a:schemeClr val="tx1">
                    <a:lumMod val="85000"/>
                    <a:lumOff val="15000"/>
                  </a:schemeClr>
                </a:solidFill>
                <a:ea typeface="ＭＳ Ｐゴシック" pitchFamily="32" charset="-128"/>
                <a:cs typeface="ＭＳ Ｐゴシック" pitchFamily="32" charset="-128"/>
              </a:rPr>
              <a:t> </a:t>
            </a:r>
            <a:r>
              <a:rPr lang="en-US" sz="2600" dirty="0" smtClean="0">
                <a:solidFill>
                  <a:schemeClr val="tx1">
                    <a:lumMod val="85000"/>
                    <a:lumOff val="15000"/>
                  </a:schemeClr>
                </a:solidFill>
                <a:ea typeface="ＭＳ Ｐゴシック" pitchFamily="32" charset="-128"/>
                <a:cs typeface="ＭＳ Ｐゴシック" pitchFamily="32" charset="-128"/>
              </a:rPr>
              <a:t>analysis</a:t>
            </a:r>
            <a:endParaRPr lang="en-US" sz="2600" dirty="0">
              <a:solidFill>
                <a:schemeClr val="tx1">
                  <a:lumMod val="85000"/>
                  <a:lumOff val="15000"/>
                </a:schemeClr>
              </a:solidFill>
              <a:ea typeface="ＭＳ Ｐゴシック" pitchFamily="32" charset="-128"/>
              <a:cs typeface="ＭＳ Ｐゴシック" pitchFamily="32" charset="-128"/>
            </a:endParaRPr>
          </a:p>
          <a:p>
            <a:pPr lvl="1">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Experimental analysis: MBD-</a:t>
            </a:r>
            <a:r>
              <a:rPr lang="en-US" sz="2600" dirty="0" err="1" smtClean="0">
                <a:solidFill>
                  <a:schemeClr val="tx1">
                    <a:lumMod val="85000"/>
                    <a:lumOff val="15000"/>
                  </a:schemeClr>
                </a:solidFill>
                <a:ea typeface="ＭＳ Ｐゴシック" pitchFamily="32" charset="-128"/>
                <a:cs typeface="ＭＳ Ｐゴシック" pitchFamily="32" charset="-128"/>
              </a:rPr>
              <a:t>Seq</a:t>
            </a:r>
            <a:endParaRPr lang="en-US" sz="2600" b="1" dirty="0">
              <a:solidFill>
                <a:schemeClr val="tx1">
                  <a:lumMod val="85000"/>
                  <a:lumOff val="15000"/>
                </a:schemeClr>
              </a:solidFill>
            </a:endParaRPr>
          </a:p>
          <a:p>
            <a:pPr marL="0" indent="0">
              <a:buNone/>
            </a:pPr>
            <a:endParaRPr lang="en-US" sz="2600" dirty="0" smtClean="0">
              <a:solidFill>
                <a:schemeClr val="tx1">
                  <a:lumMod val="85000"/>
                  <a:lumOff val="15000"/>
                </a:schemeClr>
              </a:solidFill>
            </a:endParaRPr>
          </a:p>
        </p:txBody>
      </p:sp>
    </p:spTree>
    <p:extLst>
      <p:ext uri="{BB962C8B-B14F-4D97-AF65-F5344CB8AC3E}">
        <p14:creationId xmlns:p14="http://schemas.microsoft.com/office/powerpoint/2010/main" val="28932456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Open Science</a:t>
            </a:r>
            <a:endParaRPr lang="en-US" dirty="0"/>
          </a:p>
        </p:txBody>
      </p:sp>
      <p:sp>
        <p:nvSpPr>
          <p:cNvPr id="3" name="Content Placeholder 2"/>
          <p:cNvSpPr>
            <a:spLocks noGrp="1"/>
          </p:cNvSpPr>
          <p:nvPr>
            <p:ph idx="1"/>
          </p:nvPr>
        </p:nvSpPr>
        <p:spPr>
          <a:xfrm>
            <a:off x="549275" y="1600201"/>
            <a:ext cx="8042276" cy="901699"/>
          </a:xfrm>
        </p:spPr>
        <p:txBody>
          <a:bodyPr/>
          <a:lstStyle/>
          <a:p>
            <a:r>
              <a:rPr lang="en-US" dirty="0" smtClean="0"/>
              <a:t>Slides, links and related materials can be found at:</a:t>
            </a:r>
            <a:endParaRPr lang="en-US" dirty="0"/>
          </a:p>
        </p:txBody>
      </p:sp>
      <p:sp>
        <p:nvSpPr>
          <p:cNvPr id="4" name="Content Placeholder 2"/>
          <p:cNvSpPr txBox="1">
            <a:spLocks/>
          </p:cNvSpPr>
          <p:nvPr/>
        </p:nvSpPr>
        <p:spPr bwMode="auto">
          <a:xfrm>
            <a:off x="939800" y="3239148"/>
            <a:ext cx="6743700" cy="135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9250" indent="-349250" algn="l" rtl="0" eaLnBrk="0" fontAlgn="base" hangingPunct="0">
              <a:spcBef>
                <a:spcPts val="2000"/>
              </a:spcBef>
              <a:spcAft>
                <a:spcPct val="0"/>
              </a:spcAft>
              <a:buClr>
                <a:srgbClr val="6FB7D7"/>
              </a:buClr>
              <a:buSzPct val="110000"/>
              <a:buFont typeface="Wingdings 2" pitchFamily="-112" charset="2"/>
              <a:buChar char=""/>
              <a:defRPr sz="2400" kern="1200">
                <a:solidFill>
                  <a:srgbClr val="595959"/>
                </a:solidFill>
                <a:latin typeface="+mn-lt"/>
                <a:ea typeface="ＭＳ Ｐゴシック" pitchFamily="-110" charset="-128"/>
                <a:cs typeface="ＭＳ Ｐゴシック" pitchFamily="-110" charset="-128"/>
              </a:defRPr>
            </a:lvl1pPr>
            <a:lvl2pPr marL="685800" indent="-336550" algn="l" rtl="0" eaLnBrk="0" fontAlgn="base" hangingPunct="0">
              <a:spcBef>
                <a:spcPts val="600"/>
              </a:spcBef>
              <a:spcAft>
                <a:spcPct val="0"/>
              </a:spcAft>
              <a:buClr>
                <a:srgbClr val="215D77"/>
              </a:buClr>
              <a:buSzPct val="110000"/>
              <a:buFont typeface="Wingdings 2" pitchFamily="-112" charset="2"/>
              <a:buChar char=""/>
              <a:defRPr sz="2200" kern="1200">
                <a:solidFill>
                  <a:srgbClr val="595959"/>
                </a:solidFill>
                <a:latin typeface="+mn-lt"/>
                <a:ea typeface="ＭＳ Ｐゴシック" pitchFamily="-110" charset="-128"/>
                <a:cs typeface="+mn-cs"/>
              </a:defRPr>
            </a:lvl2pPr>
            <a:lvl3pPr marL="968375" indent="-282575" algn="l" rtl="0" eaLnBrk="0" fontAlgn="base" hangingPunct="0">
              <a:spcBef>
                <a:spcPts val="600"/>
              </a:spcBef>
              <a:spcAft>
                <a:spcPct val="0"/>
              </a:spcAft>
              <a:buClr>
                <a:srgbClr val="6FB7D7"/>
              </a:buClr>
              <a:buSzPct val="110000"/>
              <a:buFont typeface="Wingdings 2" pitchFamily="-112" charset="2"/>
              <a:buChar char=""/>
              <a:defRPr sz="2000" kern="1200">
                <a:solidFill>
                  <a:srgbClr val="595959"/>
                </a:solidFill>
                <a:latin typeface="+mn-lt"/>
                <a:ea typeface="ＭＳ Ｐゴシック" pitchFamily="-110" charset="-128"/>
                <a:cs typeface="+mn-cs"/>
              </a:defRPr>
            </a:lvl3pPr>
            <a:lvl4pPr marL="1263650" indent="-295275" algn="l" rtl="0" eaLnBrk="0" fontAlgn="base" hangingPunct="0">
              <a:spcBef>
                <a:spcPts val="600"/>
              </a:spcBef>
              <a:spcAft>
                <a:spcPct val="0"/>
              </a:spcAft>
              <a:buClr>
                <a:srgbClr val="215D77"/>
              </a:buClr>
              <a:buSzPct val="110000"/>
              <a:buFont typeface="Wingdings 2" pitchFamily="-112" charset="2"/>
              <a:buChar char=""/>
              <a:defRPr kern="1200">
                <a:solidFill>
                  <a:srgbClr val="595959"/>
                </a:solidFill>
                <a:latin typeface="+mn-lt"/>
                <a:ea typeface="ＭＳ Ｐゴシック" pitchFamily="-110" charset="-128"/>
                <a:cs typeface="+mn-cs"/>
              </a:defRPr>
            </a:lvl4pPr>
            <a:lvl5pPr marL="1546225" indent="-282575" algn="l" rtl="0" eaLnBrk="0" fontAlgn="base" hangingPunct="0">
              <a:spcBef>
                <a:spcPts val="600"/>
              </a:spcBef>
              <a:spcAft>
                <a:spcPct val="0"/>
              </a:spcAft>
              <a:buClr>
                <a:srgbClr val="6FB7D7"/>
              </a:buClr>
              <a:buSzPct val="110000"/>
              <a:buFont typeface="Wingdings 2" pitchFamily="-112" charset="2"/>
              <a:buChar char=""/>
              <a:defRPr kern="1200">
                <a:solidFill>
                  <a:srgbClr val="595959"/>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50000"/>
              </a:lnSpc>
              <a:spcBef>
                <a:spcPts val="1200"/>
              </a:spcBef>
              <a:spcAft>
                <a:spcPts val="600"/>
              </a:spcAft>
              <a:buNone/>
            </a:pPr>
            <a:r>
              <a:rPr lang="en-US" sz="4600" dirty="0" smtClean="0">
                <a:solidFill>
                  <a:schemeClr val="accent2">
                    <a:lumMod val="75000"/>
                  </a:schemeClr>
                </a:solidFill>
              </a:rPr>
              <a:t>oystergen.es/norway</a:t>
            </a:r>
          </a:p>
          <a:p>
            <a:pPr marL="0" indent="0" algn="ctr">
              <a:lnSpc>
                <a:spcPct val="50000"/>
              </a:lnSpc>
              <a:spcAft>
                <a:spcPts val="600"/>
              </a:spcAft>
              <a:buNone/>
            </a:pPr>
            <a:endParaRPr lang="en-US" sz="4600" dirty="0" smtClean="0">
              <a:solidFill>
                <a:schemeClr val="accent2">
                  <a:lumMod val="75000"/>
                </a:schemeClr>
              </a:solidFill>
            </a:endParaRPr>
          </a:p>
          <a:p>
            <a:pPr marL="0" indent="0">
              <a:lnSpc>
                <a:spcPct val="50000"/>
              </a:lnSpc>
              <a:spcAft>
                <a:spcPts val="600"/>
              </a:spcAft>
              <a:buNone/>
            </a:pPr>
            <a:endParaRPr lang="en-US" sz="4600" dirty="0" smtClean="0">
              <a:solidFill>
                <a:schemeClr val="accent2">
                  <a:lumMod val="75000"/>
                </a:schemeClr>
              </a:solidFill>
            </a:endParaRPr>
          </a:p>
          <a:p>
            <a:pPr marL="349250" lvl="1" indent="0">
              <a:lnSpc>
                <a:spcPct val="50000"/>
              </a:lnSpc>
              <a:spcAft>
                <a:spcPts val="1800"/>
              </a:spcAft>
              <a:buFont typeface="Wingdings 2" pitchFamily="-112" charset="2"/>
              <a:buNone/>
            </a:pPr>
            <a:endParaRPr lang="en-US" sz="4600" dirty="0" smtClean="0">
              <a:solidFill>
                <a:schemeClr val="accent2">
                  <a:lumMod val="75000"/>
                </a:schemeClr>
              </a:solidFill>
            </a:endParaRPr>
          </a:p>
          <a:p>
            <a:pPr>
              <a:lnSpc>
                <a:spcPct val="50000"/>
              </a:lnSpc>
            </a:pPr>
            <a:endParaRPr lang="en-US" sz="4600" dirty="0">
              <a:solidFill>
                <a:schemeClr val="accent2">
                  <a:lumMod val="75000"/>
                </a:schemeClr>
              </a:solidFill>
            </a:endParaRPr>
          </a:p>
        </p:txBody>
      </p:sp>
    </p:spTree>
    <p:extLst>
      <p:ext uri="{BB962C8B-B14F-4D97-AF65-F5344CB8AC3E}">
        <p14:creationId xmlns:p14="http://schemas.microsoft.com/office/powerpoint/2010/main" val="2297107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5"/>
          <p:cNvSpPr>
            <a:spLocks/>
          </p:cNvSpPr>
          <p:nvPr/>
        </p:nvSpPr>
        <p:spPr bwMode="auto">
          <a:xfrm flipH="1">
            <a:off x="2351286" y="5952633"/>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59" name="Rectangle 3"/>
          <p:cNvSpPr>
            <a:spLocks/>
          </p:cNvSpPr>
          <p:nvPr/>
        </p:nvSpPr>
        <p:spPr bwMode="auto">
          <a:xfrm>
            <a:off x="3896916" y="5657344"/>
            <a:ext cx="1159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200" b="1" dirty="0" err="1" smtClean="0">
                <a:ea typeface="ＭＳ Ｐゴシック" charset="0"/>
                <a:cs typeface="Gill Sans" charset="0"/>
              </a:rPr>
              <a:t>CpG</a:t>
            </a:r>
            <a:r>
              <a:rPr lang="en-US" sz="2200" b="1" dirty="0" smtClean="0">
                <a:ea typeface="ＭＳ Ｐゴシック" charset="0"/>
                <a:cs typeface="Gill Sans" charset="0"/>
              </a:rPr>
              <a:t> O/E</a:t>
            </a:r>
            <a:endParaRPr lang="en-US" sz="2200" b="1" dirty="0">
              <a:ea typeface="ＭＳ Ｐゴシック" charset="0"/>
              <a:cs typeface="Gill Sans" charset="0"/>
            </a:endParaRPr>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139" y="1103342"/>
            <a:ext cx="4966494" cy="454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60" name="Rectangle 4"/>
          <p:cNvSpPr>
            <a:spLocks/>
          </p:cNvSpPr>
          <p:nvPr/>
        </p:nvSpPr>
        <p:spPr bwMode="auto">
          <a:xfrm>
            <a:off x="3088828" y="6245597"/>
            <a:ext cx="3165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500" dirty="0">
                <a:ea typeface="ＭＳ Ｐゴシック" charset="0"/>
                <a:cs typeface="Gill Sans" charset="0"/>
              </a:rPr>
              <a:t>Predicted degree of DNA methylation</a:t>
            </a:r>
          </a:p>
        </p:txBody>
      </p:sp>
      <p:grpSp>
        <p:nvGrpSpPr>
          <p:cNvPr id="3" name="Group 2"/>
          <p:cNvGrpSpPr/>
          <p:nvPr/>
        </p:nvGrpSpPr>
        <p:grpSpPr>
          <a:xfrm>
            <a:off x="884635" y="214412"/>
            <a:ext cx="1238150" cy="5341441"/>
            <a:chOff x="186135" y="379512"/>
            <a:chExt cx="1238150" cy="5341441"/>
          </a:xfrm>
        </p:grpSpPr>
        <p:grpSp>
          <p:nvGrpSpPr>
            <p:cNvPr id="2" name="Group 1"/>
            <p:cNvGrpSpPr/>
            <p:nvPr/>
          </p:nvGrpSpPr>
          <p:grpSpPr>
            <a:xfrm>
              <a:off x="186135" y="1345406"/>
              <a:ext cx="857250" cy="4375547"/>
              <a:chOff x="160735" y="964406"/>
              <a:chExt cx="857250" cy="4375547"/>
            </a:xfrm>
            <a:solidFill>
              <a:srgbClr val="86C003"/>
            </a:solidFill>
          </p:grpSpPr>
          <p:sp>
            <p:nvSpPr>
              <p:cNvPr id="19461" name="AutoShape 5"/>
              <p:cNvSpPr>
                <a:spLocks/>
              </p:cNvSpPr>
              <p:nvPr/>
            </p:nvSpPr>
            <p:spPr bwMode="auto">
              <a:xfrm rot="5400000" flipH="1">
                <a:off x="-1598414" y="2723555"/>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62" name="Rectangle 6"/>
              <p:cNvSpPr>
                <a:spLocks/>
              </p:cNvSpPr>
              <p:nvPr/>
            </p:nvSpPr>
            <p:spPr bwMode="auto">
              <a:xfrm rot="16200000">
                <a:off x="-1123678" y="3029070"/>
                <a:ext cx="3421610" cy="246221"/>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600" dirty="0">
                    <a:ea typeface="ＭＳ Ｐゴシック" charset="0"/>
                    <a:cs typeface="Gill Sans" charset="0"/>
                  </a:rPr>
                  <a:t>Measured degree of DNA methylation</a:t>
                </a:r>
              </a:p>
            </p:txBody>
          </p:sp>
        </p:grpSp>
        <p:sp>
          <p:nvSpPr>
            <p:cNvPr id="19463" name="Rectangle 7"/>
            <p:cNvSpPr>
              <a:spLocks/>
            </p:cNvSpPr>
            <p:nvPr/>
          </p:nvSpPr>
          <p:spPr bwMode="auto">
            <a:xfrm rot="-5400000">
              <a:off x="-1432657" y="2852477"/>
              <a:ext cx="5329908"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100" b="1" dirty="0">
                  <a:ea typeface="ＭＳ Ｐゴシック" charset="0"/>
                  <a:cs typeface="Gill Sans" charset="0"/>
                </a:rPr>
                <a:t>Enrichment level in MBD library</a:t>
              </a:r>
            </a:p>
          </p:txBody>
        </p:sp>
      </p:grpSp>
      <p:sp>
        <p:nvSpPr>
          <p:cNvPr id="15" name="Oval 14"/>
          <p:cNvSpPr/>
          <p:nvPr/>
        </p:nvSpPr>
        <p:spPr>
          <a:xfrm>
            <a:off x="5359400" y="44450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Oval 16"/>
          <p:cNvSpPr/>
          <p:nvPr/>
        </p:nvSpPr>
        <p:spPr>
          <a:xfrm>
            <a:off x="5714136" y="34798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Oval 17"/>
          <p:cNvSpPr/>
          <p:nvPr/>
        </p:nvSpPr>
        <p:spPr>
          <a:xfrm>
            <a:off x="6368151" y="30734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Oval 18"/>
          <p:cNvSpPr/>
          <p:nvPr/>
        </p:nvSpPr>
        <p:spPr>
          <a:xfrm>
            <a:off x="3947716" y="18404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3212729" y="1115248"/>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Oval 20"/>
          <p:cNvSpPr/>
          <p:nvPr/>
        </p:nvSpPr>
        <p:spPr>
          <a:xfrm>
            <a:off x="3947716" y="14975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2" name="Group 21"/>
          <p:cNvGrpSpPr/>
          <p:nvPr/>
        </p:nvGrpSpPr>
        <p:grpSpPr>
          <a:xfrm>
            <a:off x="1482945" y="1790264"/>
            <a:ext cx="4637234" cy="4446563"/>
            <a:chOff x="1482945" y="1790264"/>
            <a:chExt cx="4637234" cy="4446563"/>
          </a:xfrm>
        </p:grpSpPr>
        <p:sp>
          <p:nvSpPr>
            <p:cNvPr id="23" name="TextBox 22"/>
            <p:cNvSpPr txBox="1"/>
            <p:nvPr/>
          </p:nvSpPr>
          <p:spPr>
            <a:xfrm>
              <a:off x="3307657" y="5929050"/>
              <a:ext cx="2812522" cy="307777"/>
            </a:xfrm>
            <a:prstGeom prst="rect">
              <a:avLst/>
            </a:prstGeom>
            <a:noFill/>
          </p:spPr>
          <p:txBody>
            <a:bodyPr wrap="square" rtlCol="0">
              <a:spAutoFit/>
            </a:bodyPr>
            <a:lstStyle/>
            <a:p>
              <a:r>
                <a:rPr lang="en-US" sz="1400" dirty="0" smtClean="0"/>
                <a:t>(Gavery &amp; Roberts, 2010)</a:t>
              </a:r>
              <a:endParaRPr lang="en-US" sz="1400" dirty="0"/>
            </a:p>
          </p:txBody>
        </p:sp>
        <p:sp>
          <p:nvSpPr>
            <p:cNvPr id="24" name="TextBox 23"/>
            <p:cNvSpPr txBox="1"/>
            <p:nvPr/>
          </p:nvSpPr>
          <p:spPr>
            <a:xfrm rot="16200000">
              <a:off x="230573" y="3042636"/>
              <a:ext cx="2812522" cy="307777"/>
            </a:xfrm>
            <a:prstGeom prst="rect">
              <a:avLst/>
            </a:prstGeom>
            <a:noFill/>
          </p:spPr>
          <p:txBody>
            <a:bodyPr wrap="square" rtlCol="0">
              <a:spAutoFit/>
            </a:bodyPr>
            <a:lstStyle/>
            <a:p>
              <a:r>
                <a:rPr lang="en-US" sz="1400" dirty="0" smtClean="0"/>
                <a:t>(Roberts &amp; Gavery, 2011)</a:t>
              </a:r>
              <a:endParaRPr lang="en-US" sz="1400" dirty="0"/>
            </a:p>
          </p:txBody>
        </p:sp>
      </p:grpSp>
      <p:sp>
        <p:nvSpPr>
          <p:cNvPr id="25" name="Title 1"/>
          <p:cNvSpPr txBox="1">
            <a:spLocks/>
          </p:cNvSpPr>
          <p:nvPr/>
        </p:nvSpPr>
        <p:spPr>
          <a:xfrm>
            <a:off x="379941" y="-233614"/>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1: Results</a:t>
            </a:r>
            <a:endParaRPr lang="en-US" dirty="0"/>
          </a:p>
        </p:txBody>
      </p:sp>
    </p:spTree>
    <p:extLst>
      <p:ext uri="{BB962C8B-B14F-4D97-AF65-F5344CB8AC3E}">
        <p14:creationId xmlns:p14="http://schemas.microsoft.com/office/powerpoint/2010/main" val="324977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5"/>
          <p:cNvSpPr>
            <a:spLocks/>
          </p:cNvSpPr>
          <p:nvPr/>
        </p:nvSpPr>
        <p:spPr bwMode="auto">
          <a:xfrm flipH="1">
            <a:off x="2351286" y="5952633"/>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59" name="Rectangle 3"/>
          <p:cNvSpPr>
            <a:spLocks/>
          </p:cNvSpPr>
          <p:nvPr/>
        </p:nvSpPr>
        <p:spPr bwMode="auto">
          <a:xfrm>
            <a:off x="3896916" y="5657344"/>
            <a:ext cx="1159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200" b="1" dirty="0">
                <a:ea typeface="ＭＳ Ｐゴシック" charset="0"/>
                <a:cs typeface="Gill Sans" charset="0"/>
              </a:rPr>
              <a:t>CpG O/E</a:t>
            </a:r>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139" y="1103342"/>
            <a:ext cx="4966494" cy="454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60" name="Rectangle 4"/>
          <p:cNvSpPr>
            <a:spLocks/>
          </p:cNvSpPr>
          <p:nvPr/>
        </p:nvSpPr>
        <p:spPr bwMode="auto">
          <a:xfrm>
            <a:off x="3088828" y="6245597"/>
            <a:ext cx="3165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500" dirty="0">
                <a:ea typeface="ＭＳ Ｐゴシック" charset="0"/>
                <a:cs typeface="Gill Sans" charset="0"/>
              </a:rPr>
              <a:t>Predicted degree of DNA methylation</a:t>
            </a:r>
          </a:p>
        </p:txBody>
      </p:sp>
      <p:grpSp>
        <p:nvGrpSpPr>
          <p:cNvPr id="3" name="Group 2"/>
          <p:cNvGrpSpPr/>
          <p:nvPr/>
        </p:nvGrpSpPr>
        <p:grpSpPr>
          <a:xfrm>
            <a:off x="884635" y="214412"/>
            <a:ext cx="1238150" cy="5341441"/>
            <a:chOff x="186135" y="379512"/>
            <a:chExt cx="1238150" cy="5341441"/>
          </a:xfrm>
        </p:grpSpPr>
        <p:grpSp>
          <p:nvGrpSpPr>
            <p:cNvPr id="2" name="Group 1"/>
            <p:cNvGrpSpPr/>
            <p:nvPr/>
          </p:nvGrpSpPr>
          <p:grpSpPr>
            <a:xfrm>
              <a:off x="186135" y="1345406"/>
              <a:ext cx="857250" cy="4375547"/>
              <a:chOff x="160735" y="964406"/>
              <a:chExt cx="857250" cy="4375547"/>
            </a:xfrm>
            <a:solidFill>
              <a:srgbClr val="86C003"/>
            </a:solidFill>
          </p:grpSpPr>
          <p:sp>
            <p:nvSpPr>
              <p:cNvPr id="19461" name="AutoShape 5"/>
              <p:cNvSpPr>
                <a:spLocks/>
              </p:cNvSpPr>
              <p:nvPr/>
            </p:nvSpPr>
            <p:spPr bwMode="auto">
              <a:xfrm rot="5400000" flipH="1">
                <a:off x="-1598414" y="2723555"/>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62" name="Rectangle 6"/>
              <p:cNvSpPr>
                <a:spLocks/>
              </p:cNvSpPr>
              <p:nvPr/>
            </p:nvSpPr>
            <p:spPr bwMode="auto">
              <a:xfrm rot="16200000">
                <a:off x="-1123678" y="3029070"/>
                <a:ext cx="3421610" cy="246221"/>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600" dirty="0">
                    <a:ea typeface="ＭＳ Ｐゴシック" charset="0"/>
                    <a:cs typeface="Gill Sans" charset="0"/>
                  </a:rPr>
                  <a:t>Measured degree of DNA methylation</a:t>
                </a:r>
              </a:p>
            </p:txBody>
          </p:sp>
        </p:grpSp>
        <p:sp>
          <p:nvSpPr>
            <p:cNvPr id="19463" name="Rectangle 7"/>
            <p:cNvSpPr>
              <a:spLocks/>
            </p:cNvSpPr>
            <p:nvPr/>
          </p:nvSpPr>
          <p:spPr bwMode="auto">
            <a:xfrm rot="-5400000">
              <a:off x="-1432657" y="2852477"/>
              <a:ext cx="5329908"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100" b="1">
                  <a:ea typeface="ＭＳ Ｐゴシック" charset="0"/>
                  <a:cs typeface="Gill Sans" charset="0"/>
                </a:rPr>
                <a:t>Enrichment level in MBD library</a:t>
              </a:r>
            </a:p>
          </p:txBody>
        </p:sp>
      </p:grpSp>
      <p:sp>
        <p:nvSpPr>
          <p:cNvPr id="15" name="Oval 14"/>
          <p:cNvSpPr/>
          <p:nvPr/>
        </p:nvSpPr>
        <p:spPr>
          <a:xfrm>
            <a:off x="5359400" y="44450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Oval 16"/>
          <p:cNvSpPr/>
          <p:nvPr/>
        </p:nvSpPr>
        <p:spPr>
          <a:xfrm>
            <a:off x="5714136" y="34798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Oval 17"/>
          <p:cNvSpPr/>
          <p:nvPr/>
        </p:nvSpPr>
        <p:spPr>
          <a:xfrm>
            <a:off x="6368151" y="30734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Oval 18"/>
          <p:cNvSpPr/>
          <p:nvPr/>
        </p:nvSpPr>
        <p:spPr>
          <a:xfrm>
            <a:off x="3947716" y="18404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3212729" y="1115248"/>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Oval 20"/>
          <p:cNvSpPr/>
          <p:nvPr/>
        </p:nvSpPr>
        <p:spPr>
          <a:xfrm>
            <a:off x="3947716" y="14975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Oval 4"/>
          <p:cNvSpPr/>
          <p:nvPr/>
        </p:nvSpPr>
        <p:spPr>
          <a:xfrm rot="2255375">
            <a:off x="2917440" y="1004080"/>
            <a:ext cx="1629833" cy="11774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482945" y="1790264"/>
            <a:ext cx="4637234" cy="4446563"/>
            <a:chOff x="1482945" y="1790264"/>
            <a:chExt cx="4637234" cy="4446563"/>
          </a:xfrm>
        </p:grpSpPr>
        <p:sp>
          <p:nvSpPr>
            <p:cNvPr id="4" name="TextBox 3"/>
            <p:cNvSpPr txBox="1"/>
            <p:nvPr/>
          </p:nvSpPr>
          <p:spPr>
            <a:xfrm>
              <a:off x="3307657" y="5929050"/>
              <a:ext cx="2812522" cy="307777"/>
            </a:xfrm>
            <a:prstGeom prst="rect">
              <a:avLst/>
            </a:prstGeom>
            <a:noFill/>
          </p:spPr>
          <p:txBody>
            <a:bodyPr wrap="square" rtlCol="0">
              <a:spAutoFit/>
            </a:bodyPr>
            <a:lstStyle/>
            <a:p>
              <a:r>
                <a:rPr lang="en-US" sz="1400" dirty="0" smtClean="0"/>
                <a:t>(Gavery &amp; Roberts, 2010)</a:t>
              </a:r>
              <a:endParaRPr lang="en-US" sz="1400" dirty="0"/>
            </a:p>
          </p:txBody>
        </p:sp>
        <p:sp>
          <p:nvSpPr>
            <p:cNvPr id="22" name="TextBox 21"/>
            <p:cNvSpPr txBox="1"/>
            <p:nvPr/>
          </p:nvSpPr>
          <p:spPr>
            <a:xfrm rot="16200000">
              <a:off x="230573" y="3042636"/>
              <a:ext cx="2812522" cy="307777"/>
            </a:xfrm>
            <a:prstGeom prst="rect">
              <a:avLst/>
            </a:prstGeom>
            <a:noFill/>
          </p:spPr>
          <p:txBody>
            <a:bodyPr wrap="square" rtlCol="0">
              <a:spAutoFit/>
            </a:bodyPr>
            <a:lstStyle/>
            <a:p>
              <a:r>
                <a:rPr lang="en-US" sz="1400" dirty="0" smtClean="0"/>
                <a:t>(Roberts &amp; Gavery, 2011)</a:t>
              </a:r>
              <a:endParaRPr lang="en-US" sz="1400" dirty="0"/>
            </a:p>
          </p:txBody>
        </p:sp>
      </p:grpSp>
      <p:sp>
        <p:nvSpPr>
          <p:cNvPr id="23" name="Title 1"/>
          <p:cNvSpPr txBox="1">
            <a:spLocks/>
          </p:cNvSpPr>
          <p:nvPr/>
        </p:nvSpPr>
        <p:spPr>
          <a:xfrm>
            <a:off x="379941" y="-233614"/>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1: Results</a:t>
            </a:r>
            <a:endParaRPr lang="en-US" dirty="0"/>
          </a:p>
        </p:txBody>
      </p:sp>
    </p:spTree>
    <p:extLst>
      <p:ext uri="{BB962C8B-B14F-4D97-AF65-F5344CB8AC3E}">
        <p14:creationId xmlns:p14="http://schemas.microsoft.com/office/powerpoint/2010/main" val="50072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5"/>
          <p:cNvSpPr>
            <a:spLocks/>
          </p:cNvSpPr>
          <p:nvPr/>
        </p:nvSpPr>
        <p:spPr bwMode="auto">
          <a:xfrm flipH="1">
            <a:off x="2351286" y="5952633"/>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59" name="Rectangle 3"/>
          <p:cNvSpPr>
            <a:spLocks/>
          </p:cNvSpPr>
          <p:nvPr/>
        </p:nvSpPr>
        <p:spPr bwMode="auto">
          <a:xfrm>
            <a:off x="3896916" y="5657344"/>
            <a:ext cx="1159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200" b="1" dirty="0">
                <a:ea typeface="ＭＳ Ｐゴシック" charset="0"/>
                <a:cs typeface="Gill Sans" charset="0"/>
              </a:rPr>
              <a:t>CpG O/E</a:t>
            </a:r>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139" y="1103342"/>
            <a:ext cx="4966494" cy="454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60" name="Rectangle 4"/>
          <p:cNvSpPr>
            <a:spLocks/>
          </p:cNvSpPr>
          <p:nvPr/>
        </p:nvSpPr>
        <p:spPr bwMode="auto">
          <a:xfrm>
            <a:off x="3088828" y="6245597"/>
            <a:ext cx="3165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500" dirty="0">
                <a:ea typeface="ＭＳ Ｐゴシック" charset="0"/>
                <a:cs typeface="Gill Sans" charset="0"/>
              </a:rPr>
              <a:t>Predicted degree of DNA methylation</a:t>
            </a:r>
          </a:p>
        </p:txBody>
      </p:sp>
      <p:grpSp>
        <p:nvGrpSpPr>
          <p:cNvPr id="3" name="Group 2"/>
          <p:cNvGrpSpPr/>
          <p:nvPr/>
        </p:nvGrpSpPr>
        <p:grpSpPr>
          <a:xfrm>
            <a:off x="884635" y="214412"/>
            <a:ext cx="1238150" cy="5341441"/>
            <a:chOff x="186135" y="379512"/>
            <a:chExt cx="1238150" cy="5341441"/>
          </a:xfrm>
        </p:grpSpPr>
        <p:grpSp>
          <p:nvGrpSpPr>
            <p:cNvPr id="2" name="Group 1"/>
            <p:cNvGrpSpPr/>
            <p:nvPr/>
          </p:nvGrpSpPr>
          <p:grpSpPr>
            <a:xfrm>
              <a:off x="186135" y="1345406"/>
              <a:ext cx="857250" cy="4375547"/>
              <a:chOff x="160735" y="964406"/>
              <a:chExt cx="857250" cy="4375547"/>
            </a:xfrm>
            <a:solidFill>
              <a:srgbClr val="86C003"/>
            </a:solidFill>
          </p:grpSpPr>
          <p:sp>
            <p:nvSpPr>
              <p:cNvPr id="19461" name="AutoShape 5"/>
              <p:cNvSpPr>
                <a:spLocks/>
              </p:cNvSpPr>
              <p:nvPr/>
            </p:nvSpPr>
            <p:spPr bwMode="auto">
              <a:xfrm rot="5400000" flipH="1">
                <a:off x="-1598414" y="2723555"/>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62" name="Rectangle 6"/>
              <p:cNvSpPr>
                <a:spLocks/>
              </p:cNvSpPr>
              <p:nvPr/>
            </p:nvSpPr>
            <p:spPr bwMode="auto">
              <a:xfrm rot="16200000">
                <a:off x="-1123678" y="3029070"/>
                <a:ext cx="3421610" cy="246221"/>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600" dirty="0">
                    <a:ea typeface="ＭＳ Ｐゴシック" charset="0"/>
                    <a:cs typeface="Gill Sans" charset="0"/>
                  </a:rPr>
                  <a:t>Measured degree of DNA methylation</a:t>
                </a:r>
              </a:p>
            </p:txBody>
          </p:sp>
        </p:grpSp>
        <p:sp>
          <p:nvSpPr>
            <p:cNvPr id="19463" name="Rectangle 7"/>
            <p:cNvSpPr>
              <a:spLocks/>
            </p:cNvSpPr>
            <p:nvPr/>
          </p:nvSpPr>
          <p:spPr bwMode="auto">
            <a:xfrm rot="-5400000">
              <a:off x="-1432657" y="2852477"/>
              <a:ext cx="5329908"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100" b="1">
                  <a:ea typeface="ＭＳ Ｐゴシック" charset="0"/>
                  <a:cs typeface="Gill Sans" charset="0"/>
                </a:rPr>
                <a:t>Enrichment level in MBD library</a:t>
              </a:r>
            </a:p>
          </p:txBody>
        </p:sp>
      </p:grpSp>
      <p:sp>
        <p:nvSpPr>
          <p:cNvPr id="15" name="Oval 14"/>
          <p:cNvSpPr/>
          <p:nvPr/>
        </p:nvSpPr>
        <p:spPr>
          <a:xfrm>
            <a:off x="5359400" y="44450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Oval 16"/>
          <p:cNvSpPr/>
          <p:nvPr/>
        </p:nvSpPr>
        <p:spPr>
          <a:xfrm>
            <a:off x="5714136" y="34798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Oval 17"/>
          <p:cNvSpPr/>
          <p:nvPr/>
        </p:nvSpPr>
        <p:spPr>
          <a:xfrm>
            <a:off x="6368151" y="30734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Oval 18"/>
          <p:cNvSpPr/>
          <p:nvPr/>
        </p:nvSpPr>
        <p:spPr>
          <a:xfrm>
            <a:off x="3947716" y="18404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3212729" y="1115248"/>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Oval 20"/>
          <p:cNvSpPr/>
          <p:nvPr/>
        </p:nvSpPr>
        <p:spPr>
          <a:xfrm>
            <a:off x="3947716" y="14975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Oval 4"/>
          <p:cNvSpPr/>
          <p:nvPr/>
        </p:nvSpPr>
        <p:spPr>
          <a:xfrm rot="2255375">
            <a:off x="5385631" y="2859045"/>
            <a:ext cx="1224846" cy="21214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1482945" y="1790264"/>
            <a:ext cx="4637234" cy="4446563"/>
            <a:chOff x="1482945" y="1790264"/>
            <a:chExt cx="4637234" cy="4446563"/>
          </a:xfrm>
        </p:grpSpPr>
        <p:sp>
          <p:nvSpPr>
            <p:cNvPr id="23" name="TextBox 22"/>
            <p:cNvSpPr txBox="1"/>
            <p:nvPr/>
          </p:nvSpPr>
          <p:spPr>
            <a:xfrm>
              <a:off x="3307657" y="5929050"/>
              <a:ext cx="2812522" cy="307777"/>
            </a:xfrm>
            <a:prstGeom prst="rect">
              <a:avLst/>
            </a:prstGeom>
            <a:noFill/>
          </p:spPr>
          <p:txBody>
            <a:bodyPr wrap="square" rtlCol="0">
              <a:spAutoFit/>
            </a:bodyPr>
            <a:lstStyle/>
            <a:p>
              <a:r>
                <a:rPr lang="en-US" sz="1400" dirty="0" smtClean="0"/>
                <a:t>(Gavery &amp; Roberts, 2010)</a:t>
              </a:r>
              <a:endParaRPr lang="en-US" sz="1400" dirty="0"/>
            </a:p>
          </p:txBody>
        </p:sp>
        <p:sp>
          <p:nvSpPr>
            <p:cNvPr id="24" name="TextBox 23"/>
            <p:cNvSpPr txBox="1"/>
            <p:nvPr/>
          </p:nvSpPr>
          <p:spPr>
            <a:xfrm rot="16200000">
              <a:off x="230573" y="3042636"/>
              <a:ext cx="2812522" cy="307777"/>
            </a:xfrm>
            <a:prstGeom prst="rect">
              <a:avLst/>
            </a:prstGeom>
            <a:noFill/>
          </p:spPr>
          <p:txBody>
            <a:bodyPr wrap="square" rtlCol="0">
              <a:spAutoFit/>
            </a:bodyPr>
            <a:lstStyle/>
            <a:p>
              <a:r>
                <a:rPr lang="en-US" sz="1400" dirty="0" smtClean="0"/>
                <a:t>(Roberts &amp; Gavery, 2011)</a:t>
              </a:r>
              <a:endParaRPr lang="en-US" sz="1400" dirty="0"/>
            </a:p>
          </p:txBody>
        </p:sp>
      </p:grpSp>
      <p:sp>
        <p:nvSpPr>
          <p:cNvPr id="26" name="Title 1"/>
          <p:cNvSpPr txBox="1">
            <a:spLocks/>
          </p:cNvSpPr>
          <p:nvPr/>
        </p:nvSpPr>
        <p:spPr>
          <a:xfrm>
            <a:off x="379941" y="-233614"/>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1: Results</a:t>
            </a:r>
            <a:endParaRPr lang="en-US" dirty="0"/>
          </a:p>
        </p:txBody>
      </p:sp>
    </p:spTree>
    <p:extLst>
      <p:ext uri="{BB962C8B-B14F-4D97-AF65-F5344CB8AC3E}">
        <p14:creationId xmlns:p14="http://schemas.microsoft.com/office/powerpoint/2010/main" val="379663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5"/>
          <p:cNvSpPr>
            <a:spLocks/>
          </p:cNvSpPr>
          <p:nvPr/>
        </p:nvSpPr>
        <p:spPr bwMode="auto">
          <a:xfrm flipH="1">
            <a:off x="2351286" y="5952633"/>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59" name="Rectangle 3"/>
          <p:cNvSpPr>
            <a:spLocks/>
          </p:cNvSpPr>
          <p:nvPr/>
        </p:nvSpPr>
        <p:spPr bwMode="auto">
          <a:xfrm>
            <a:off x="3896916" y="5657344"/>
            <a:ext cx="1159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200" b="1" dirty="0">
                <a:ea typeface="ＭＳ Ｐゴシック" charset="0"/>
                <a:cs typeface="Gill Sans" charset="0"/>
              </a:rPr>
              <a:t>CpG O/E</a:t>
            </a:r>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139" y="1103342"/>
            <a:ext cx="4966494" cy="454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60" name="Rectangle 4"/>
          <p:cNvSpPr>
            <a:spLocks/>
          </p:cNvSpPr>
          <p:nvPr/>
        </p:nvSpPr>
        <p:spPr bwMode="auto">
          <a:xfrm>
            <a:off x="3088828" y="6245597"/>
            <a:ext cx="3165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500" dirty="0">
                <a:ea typeface="ＭＳ Ｐゴシック" charset="0"/>
                <a:cs typeface="Gill Sans" charset="0"/>
              </a:rPr>
              <a:t>Predicted degree of DNA methylation</a:t>
            </a:r>
          </a:p>
        </p:txBody>
      </p:sp>
      <p:grpSp>
        <p:nvGrpSpPr>
          <p:cNvPr id="3" name="Group 2"/>
          <p:cNvGrpSpPr/>
          <p:nvPr/>
        </p:nvGrpSpPr>
        <p:grpSpPr>
          <a:xfrm>
            <a:off x="884635" y="214412"/>
            <a:ext cx="1238150" cy="5341441"/>
            <a:chOff x="186135" y="379512"/>
            <a:chExt cx="1238150" cy="5341441"/>
          </a:xfrm>
        </p:grpSpPr>
        <p:grpSp>
          <p:nvGrpSpPr>
            <p:cNvPr id="2" name="Group 1"/>
            <p:cNvGrpSpPr/>
            <p:nvPr/>
          </p:nvGrpSpPr>
          <p:grpSpPr>
            <a:xfrm>
              <a:off x="186135" y="1345406"/>
              <a:ext cx="857250" cy="4375547"/>
              <a:chOff x="160735" y="964406"/>
              <a:chExt cx="857250" cy="4375547"/>
            </a:xfrm>
            <a:solidFill>
              <a:srgbClr val="86C003"/>
            </a:solidFill>
          </p:grpSpPr>
          <p:sp>
            <p:nvSpPr>
              <p:cNvPr id="19461" name="AutoShape 5"/>
              <p:cNvSpPr>
                <a:spLocks/>
              </p:cNvSpPr>
              <p:nvPr/>
            </p:nvSpPr>
            <p:spPr bwMode="auto">
              <a:xfrm rot="5400000" flipH="1">
                <a:off x="-1598414" y="2723555"/>
                <a:ext cx="4375547" cy="857250"/>
              </a:xfrm>
              <a:prstGeom prst="rightArrow">
                <a:avLst>
                  <a:gd name="adj1" fmla="val 32000"/>
                  <a:gd name="adj2" fmla="val 45843"/>
                </a:avLst>
              </a:prstGeom>
              <a:gradFill flip="none" rotWithShape="1">
                <a:gsLst>
                  <a:gs pos="100000">
                    <a:srgbClr val="FF6525"/>
                  </a:gs>
                  <a:gs pos="0">
                    <a:srgbClr val="FFFFFF"/>
                  </a:gs>
                  <a:gs pos="92000">
                    <a:srgbClr val="FF6525"/>
                  </a:gs>
                </a:gsLst>
                <a:lin ang="0" scaled="1"/>
                <a:tileRect/>
              </a:gradFill>
              <a:ln>
                <a:solidFill>
                  <a:srgbClr val="FF6525"/>
                </a:solidFill>
              </a:ln>
              <a:extLst/>
            </p:spPr>
            <p:txBody>
              <a:bodyPr lIns="0" tIns="0" rIns="0" bIns="0"/>
              <a:lstStyle/>
              <a:p>
                <a:endParaRPr lang="en-US"/>
              </a:p>
            </p:txBody>
          </p:sp>
          <p:sp>
            <p:nvSpPr>
              <p:cNvPr id="19462" name="Rectangle 6"/>
              <p:cNvSpPr>
                <a:spLocks/>
              </p:cNvSpPr>
              <p:nvPr/>
            </p:nvSpPr>
            <p:spPr bwMode="auto">
              <a:xfrm rot="16200000">
                <a:off x="-1123678" y="3029070"/>
                <a:ext cx="3421610" cy="246221"/>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600" dirty="0">
                    <a:ea typeface="ＭＳ Ｐゴシック" charset="0"/>
                    <a:cs typeface="Gill Sans" charset="0"/>
                  </a:rPr>
                  <a:t>Measured degree of DNA methylation</a:t>
                </a:r>
              </a:p>
            </p:txBody>
          </p:sp>
        </p:grpSp>
        <p:sp>
          <p:nvSpPr>
            <p:cNvPr id="19463" name="Rectangle 7"/>
            <p:cNvSpPr>
              <a:spLocks/>
            </p:cNvSpPr>
            <p:nvPr/>
          </p:nvSpPr>
          <p:spPr bwMode="auto">
            <a:xfrm rot="-5400000">
              <a:off x="-1432657" y="2852477"/>
              <a:ext cx="5329908"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100" b="1" dirty="0">
                  <a:ea typeface="ＭＳ Ｐゴシック" charset="0"/>
                  <a:cs typeface="Gill Sans" charset="0"/>
                </a:rPr>
                <a:t>Enrichment level in MBD library</a:t>
              </a:r>
            </a:p>
          </p:txBody>
        </p:sp>
      </p:grpSp>
      <p:sp>
        <p:nvSpPr>
          <p:cNvPr id="15" name="Oval 14"/>
          <p:cNvSpPr/>
          <p:nvPr/>
        </p:nvSpPr>
        <p:spPr>
          <a:xfrm>
            <a:off x="5359400" y="44450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Oval 16"/>
          <p:cNvSpPr/>
          <p:nvPr/>
        </p:nvSpPr>
        <p:spPr>
          <a:xfrm>
            <a:off x="5714136" y="34798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Oval 17"/>
          <p:cNvSpPr/>
          <p:nvPr/>
        </p:nvSpPr>
        <p:spPr>
          <a:xfrm>
            <a:off x="6368151" y="3073400"/>
            <a:ext cx="228600" cy="228600"/>
          </a:xfrm>
          <a:prstGeom prst="ellipse">
            <a:avLst/>
          </a:prstGeom>
          <a:gradFill flip="none" rotWithShape="1">
            <a:gsLst>
              <a:gs pos="100000">
                <a:schemeClr val="accent3">
                  <a:tint val="100000"/>
                  <a:shade val="100000"/>
                  <a:satMod val="120000"/>
                </a:schemeClr>
              </a:gs>
              <a:gs pos="70000">
                <a:schemeClr val="accent3">
                  <a:tint val="50000"/>
                  <a:satMod val="150000"/>
                </a:schemeClr>
              </a:gs>
              <a:gs pos="21000">
                <a:schemeClr val="bg1"/>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Oval 18"/>
          <p:cNvSpPr/>
          <p:nvPr/>
        </p:nvSpPr>
        <p:spPr>
          <a:xfrm>
            <a:off x="3947716" y="18404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3212729" y="1115248"/>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Oval 20"/>
          <p:cNvSpPr/>
          <p:nvPr/>
        </p:nvSpPr>
        <p:spPr>
          <a:xfrm>
            <a:off x="3947716" y="14975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2" name="Group 21"/>
          <p:cNvGrpSpPr/>
          <p:nvPr/>
        </p:nvGrpSpPr>
        <p:grpSpPr>
          <a:xfrm>
            <a:off x="1482945" y="1790264"/>
            <a:ext cx="4637234" cy="4446563"/>
            <a:chOff x="1482945" y="1790264"/>
            <a:chExt cx="4637234" cy="4446563"/>
          </a:xfrm>
        </p:grpSpPr>
        <p:sp>
          <p:nvSpPr>
            <p:cNvPr id="23" name="TextBox 22"/>
            <p:cNvSpPr txBox="1"/>
            <p:nvPr/>
          </p:nvSpPr>
          <p:spPr>
            <a:xfrm>
              <a:off x="3307657" y="5929050"/>
              <a:ext cx="2812522" cy="307777"/>
            </a:xfrm>
            <a:prstGeom prst="rect">
              <a:avLst/>
            </a:prstGeom>
            <a:noFill/>
          </p:spPr>
          <p:txBody>
            <a:bodyPr wrap="square" rtlCol="0">
              <a:spAutoFit/>
            </a:bodyPr>
            <a:lstStyle/>
            <a:p>
              <a:r>
                <a:rPr lang="en-US" sz="1400" dirty="0" smtClean="0"/>
                <a:t>(Gavery &amp; Roberts, 2010)</a:t>
              </a:r>
              <a:endParaRPr lang="en-US" sz="1400" dirty="0"/>
            </a:p>
          </p:txBody>
        </p:sp>
        <p:sp>
          <p:nvSpPr>
            <p:cNvPr id="24" name="TextBox 23"/>
            <p:cNvSpPr txBox="1"/>
            <p:nvPr/>
          </p:nvSpPr>
          <p:spPr>
            <a:xfrm rot="16200000">
              <a:off x="230573" y="3042636"/>
              <a:ext cx="2812522" cy="307777"/>
            </a:xfrm>
            <a:prstGeom prst="rect">
              <a:avLst/>
            </a:prstGeom>
            <a:noFill/>
          </p:spPr>
          <p:txBody>
            <a:bodyPr wrap="square" rtlCol="0">
              <a:spAutoFit/>
            </a:bodyPr>
            <a:lstStyle/>
            <a:p>
              <a:r>
                <a:rPr lang="en-US" sz="1400" dirty="0" smtClean="0"/>
                <a:t>(Roberts &amp; Gavery, 2011)</a:t>
              </a:r>
              <a:endParaRPr lang="en-US" sz="1400" dirty="0"/>
            </a:p>
          </p:txBody>
        </p:sp>
      </p:grpSp>
      <p:sp>
        <p:nvSpPr>
          <p:cNvPr id="25" name="Oval 24"/>
          <p:cNvSpPr/>
          <p:nvPr/>
        </p:nvSpPr>
        <p:spPr>
          <a:xfrm rot="2255375">
            <a:off x="5385631" y="2859045"/>
            <a:ext cx="1224846" cy="21214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rot="2255375">
            <a:off x="2917440" y="1004080"/>
            <a:ext cx="1629833" cy="11774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379941" y="-233614"/>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1: Results</a:t>
            </a:r>
            <a:endParaRPr lang="en-US" dirty="0"/>
          </a:p>
        </p:txBody>
      </p:sp>
    </p:spTree>
    <p:extLst>
      <p:ext uri="{BB962C8B-B14F-4D97-AF65-F5344CB8AC3E}">
        <p14:creationId xmlns:p14="http://schemas.microsoft.com/office/powerpoint/2010/main" val="350836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 2</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161290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 2</a:t>
            </a:r>
            <a:endParaRPr lang="en-US" dirty="0"/>
          </a:p>
        </p:txBody>
      </p:sp>
      <p:cxnSp>
        <p:nvCxnSpPr>
          <p:cNvPr id="4" name="Straight Connector 3"/>
          <p:cNvCxnSpPr/>
          <p:nvPr/>
        </p:nvCxnSpPr>
        <p:spPr>
          <a:xfrm>
            <a:off x="3381702" y="5548434"/>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453835" y="5279795"/>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401327" y="5278752"/>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43729" y="5857848"/>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pic>
        <p:nvPicPr>
          <p:cNvPr id="8" name="Picture 6" descr="solid_plus_big.JPG (JPEG Image, 420x270 pixels).jpg"/>
          <p:cNvPicPr>
            <a:picLocks noChangeAspect="1"/>
          </p:cNvPicPr>
          <p:nvPr/>
        </p:nvPicPr>
        <p:blipFill>
          <a:blip r:embed="rId3"/>
          <a:srcRect/>
          <a:stretch>
            <a:fillRect/>
          </a:stretch>
        </p:blipFill>
        <p:spPr bwMode="auto">
          <a:xfrm>
            <a:off x="6722760" y="4680245"/>
            <a:ext cx="1899480" cy="1793572"/>
          </a:xfrm>
          <a:prstGeom prst="rect">
            <a:avLst/>
          </a:prstGeom>
          <a:noFill/>
          <a:ln w="9525">
            <a:solidFill>
              <a:schemeClr val="accent6"/>
            </a:solidFill>
            <a:miter lim="800000"/>
            <a:headEnd/>
            <a:tailEnd/>
          </a:ln>
        </p:spPr>
      </p:pic>
      <p:sp>
        <p:nvSpPr>
          <p:cNvPr id="9" name="Down Arrow 8"/>
          <p:cNvSpPr/>
          <p:nvPr/>
        </p:nvSpPr>
        <p:spPr>
          <a:xfrm rot="16200000">
            <a:off x="6087849" y="5325582"/>
            <a:ext cx="506411" cy="560214"/>
          </a:xfrm>
          <a:prstGeom prst="downArrow">
            <a:avLst>
              <a:gd name="adj1" fmla="val 50000"/>
              <a:gd name="adj2" fmla="val 443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0" name="Picture 9" descr="Pacific Oysters.jpg"/>
          <p:cNvPicPr>
            <a:picLocks noChangeAspect="1"/>
          </p:cNvPicPr>
          <p:nvPr/>
        </p:nvPicPr>
        <p:blipFill>
          <a:blip r:embed="rId4">
            <a:alphaModFix/>
          </a:blip>
          <a:stretch>
            <a:fillRect/>
          </a:stretch>
        </p:blipFill>
        <p:spPr>
          <a:xfrm>
            <a:off x="354049" y="4995329"/>
            <a:ext cx="1586994" cy="1303602"/>
          </a:xfrm>
          <a:prstGeom prst="rect">
            <a:avLst/>
          </a:prstGeom>
          <a:solidFill>
            <a:srgbClr val="FFFFFF">
              <a:shade val="85000"/>
            </a:srgbClr>
          </a:solidFill>
          <a:ln w="3175" cap="sq" cmpd="sng">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Down Arrow 10"/>
          <p:cNvSpPr/>
          <p:nvPr/>
        </p:nvSpPr>
        <p:spPr>
          <a:xfrm rot="16200000">
            <a:off x="2413708" y="5160011"/>
            <a:ext cx="506411" cy="914253"/>
          </a:xfrm>
          <a:prstGeom prst="downArrow">
            <a:avLst>
              <a:gd name="adj1" fmla="val 50000"/>
              <a:gd name="adj2" fmla="val 4431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Content Placeholder 2"/>
          <p:cNvSpPr txBox="1">
            <a:spLocks/>
          </p:cNvSpPr>
          <p:nvPr/>
        </p:nvSpPr>
        <p:spPr>
          <a:xfrm>
            <a:off x="3517166" y="6023485"/>
            <a:ext cx="2151894" cy="51726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80000"/>
              </a:lnSpc>
              <a:spcBef>
                <a:spcPts val="800"/>
              </a:spcBef>
              <a:buNone/>
            </a:pPr>
            <a:r>
              <a:rPr lang="en-US" sz="2100" dirty="0">
                <a:solidFill>
                  <a:schemeClr val="tx1">
                    <a:lumMod val="75000"/>
                    <a:lumOff val="25000"/>
                  </a:schemeClr>
                </a:solidFill>
              </a:rPr>
              <a:t>g</a:t>
            </a:r>
            <a:r>
              <a:rPr lang="en-US" sz="2100" dirty="0" smtClean="0">
                <a:solidFill>
                  <a:schemeClr val="tx1">
                    <a:lumMod val="75000"/>
                    <a:lumOff val="25000"/>
                  </a:schemeClr>
                </a:solidFill>
              </a:rPr>
              <a:t>enomic DNA</a:t>
            </a:r>
          </a:p>
          <a:p>
            <a:pPr marL="0" indent="0">
              <a:buNone/>
            </a:pPr>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15" name="Content Placeholder 2"/>
          <p:cNvSpPr>
            <a:spLocks noGrp="1"/>
          </p:cNvSpPr>
          <p:nvPr>
            <p:ph idx="1"/>
          </p:nvPr>
        </p:nvSpPr>
        <p:spPr>
          <a:xfrm>
            <a:off x="513117" y="1474165"/>
            <a:ext cx="8376883" cy="4329191"/>
          </a:xfrm>
        </p:spPr>
        <p:txBody>
          <a:bodyPr>
            <a:normAutofit/>
          </a:bodyPr>
          <a:lstStyle/>
          <a:p>
            <a:pPr>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Approach</a:t>
            </a:r>
          </a:p>
          <a:p>
            <a:pPr lvl="1">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High</a:t>
            </a:r>
            <a:r>
              <a:rPr lang="en-US" sz="2600" dirty="0">
                <a:solidFill>
                  <a:schemeClr val="tx1">
                    <a:lumMod val="85000"/>
                    <a:lumOff val="15000"/>
                  </a:schemeClr>
                </a:solidFill>
                <a:ea typeface="ＭＳ Ｐゴシック" pitchFamily="32" charset="-128"/>
                <a:cs typeface="ＭＳ Ｐゴシック" pitchFamily="32" charset="-128"/>
              </a:rPr>
              <a:t>-throughput bisulfite </a:t>
            </a:r>
            <a:r>
              <a:rPr lang="en-US" sz="2600" dirty="0" smtClean="0">
                <a:solidFill>
                  <a:schemeClr val="tx1">
                    <a:lumMod val="85000"/>
                    <a:lumOff val="15000"/>
                  </a:schemeClr>
                </a:solidFill>
                <a:ea typeface="ＭＳ Ｐゴシック" pitchFamily="32" charset="-128"/>
                <a:cs typeface="ＭＳ Ｐゴシック" pitchFamily="32" charset="-128"/>
              </a:rPr>
              <a:t>sequencing: </a:t>
            </a:r>
          </a:p>
          <a:p>
            <a:pPr lvl="2">
              <a:spcAft>
                <a:spcPts val="1200"/>
              </a:spcAft>
            </a:pPr>
            <a:r>
              <a:rPr lang="en-US" sz="2400" dirty="0" smtClean="0">
                <a:solidFill>
                  <a:schemeClr val="tx1">
                    <a:lumMod val="85000"/>
                    <a:lumOff val="15000"/>
                  </a:schemeClr>
                </a:solidFill>
                <a:ea typeface="ＭＳ Ｐゴシック" pitchFamily="32" charset="-128"/>
                <a:cs typeface="ＭＳ Ｐゴシック" pitchFamily="32" charset="-128"/>
              </a:rPr>
              <a:t>Gill tissue</a:t>
            </a:r>
            <a:endParaRPr lang="en-US" sz="2400" dirty="0">
              <a:solidFill>
                <a:schemeClr val="tx1">
                  <a:lumMod val="85000"/>
                  <a:lumOff val="15000"/>
                </a:schemeClr>
              </a:solidFill>
              <a:ea typeface="ＭＳ Ｐゴシック" pitchFamily="32" charset="-128"/>
              <a:cs typeface="ＭＳ Ｐゴシック" pitchFamily="32" charset="-128"/>
            </a:endParaRPr>
          </a:p>
          <a:p>
            <a:pPr lvl="1">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Additional </a:t>
            </a:r>
            <a:r>
              <a:rPr lang="en-US" sz="2600" dirty="0">
                <a:solidFill>
                  <a:schemeClr val="tx1">
                    <a:lumMod val="85000"/>
                    <a:lumOff val="15000"/>
                  </a:schemeClr>
                </a:solidFill>
                <a:ea typeface="ＭＳ Ｐゴシック" pitchFamily="32" charset="-128"/>
                <a:cs typeface="ＭＳ Ｐゴシック" pitchFamily="32" charset="-128"/>
              </a:rPr>
              <a:t>resources:</a:t>
            </a:r>
          </a:p>
          <a:p>
            <a:pPr lvl="2">
              <a:spcAft>
                <a:spcPts val="1200"/>
              </a:spcAft>
            </a:pPr>
            <a:r>
              <a:rPr lang="en-US" sz="2600" dirty="0">
                <a:solidFill>
                  <a:schemeClr val="tx1">
                    <a:lumMod val="85000"/>
                    <a:lumOff val="15000"/>
                  </a:schemeClr>
                </a:solidFill>
                <a:ea typeface="ＭＳ Ｐゴシック" pitchFamily="32" charset="-128"/>
                <a:cs typeface="ＭＳ Ｐゴシック" pitchFamily="32" charset="-128"/>
              </a:rPr>
              <a:t>RNA-</a:t>
            </a:r>
            <a:r>
              <a:rPr lang="en-US" sz="2600" dirty="0" err="1">
                <a:solidFill>
                  <a:schemeClr val="tx1">
                    <a:lumMod val="85000"/>
                    <a:lumOff val="15000"/>
                  </a:schemeClr>
                </a:solidFill>
                <a:ea typeface="ＭＳ Ｐゴシック" pitchFamily="32" charset="-128"/>
                <a:cs typeface="ＭＳ Ｐゴシック" pitchFamily="32" charset="-128"/>
              </a:rPr>
              <a:t>seq</a:t>
            </a:r>
            <a:r>
              <a:rPr lang="en-US" sz="2600" dirty="0">
                <a:solidFill>
                  <a:schemeClr val="tx1">
                    <a:lumMod val="85000"/>
                    <a:lumOff val="15000"/>
                  </a:schemeClr>
                </a:solidFill>
                <a:ea typeface="ＭＳ Ｐゴシック" pitchFamily="32" charset="-128"/>
                <a:cs typeface="ＭＳ Ｐゴシック" pitchFamily="32" charset="-128"/>
              </a:rPr>
              <a:t> </a:t>
            </a:r>
            <a:r>
              <a:rPr lang="en-US" sz="2600" dirty="0" smtClean="0">
                <a:solidFill>
                  <a:schemeClr val="tx1">
                    <a:lumMod val="85000"/>
                    <a:lumOff val="15000"/>
                  </a:schemeClr>
                </a:solidFill>
                <a:ea typeface="ＭＳ Ｐゴシック" pitchFamily="32" charset="-128"/>
                <a:cs typeface="ＭＳ Ｐゴシック" pitchFamily="32" charset="-128"/>
              </a:rPr>
              <a:t>data: </a:t>
            </a:r>
            <a:r>
              <a:rPr lang="en-US" sz="2600" dirty="0">
                <a:solidFill>
                  <a:schemeClr val="tx1">
                    <a:lumMod val="85000"/>
                    <a:lumOff val="15000"/>
                  </a:schemeClr>
                </a:solidFill>
                <a:ea typeface="ＭＳ Ｐゴシック" pitchFamily="32" charset="-128"/>
                <a:cs typeface="ＭＳ Ｐゴシック" pitchFamily="32" charset="-128"/>
              </a:rPr>
              <a:t>g</a:t>
            </a:r>
            <a:r>
              <a:rPr lang="en-US" sz="2600" dirty="0" smtClean="0">
                <a:solidFill>
                  <a:schemeClr val="tx1">
                    <a:lumMod val="85000"/>
                    <a:lumOff val="15000"/>
                  </a:schemeClr>
                </a:solidFill>
                <a:ea typeface="ＭＳ Ｐゴシック" pitchFamily="32" charset="-128"/>
                <a:cs typeface="ＭＳ Ｐゴシック" pitchFamily="32" charset="-128"/>
              </a:rPr>
              <a:t>ill </a:t>
            </a:r>
            <a:r>
              <a:rPr lang="en-US" sz="2600" dirty="0">
                <a:solidFill>
                  <a:schemeClr val="tx1">
                    <a:lumMod val="85000"/>
                    <a:lumOff val="15000"/>
                  </a:schemeClr>
                </a:solidFill>
                <a:ea typeface="ＭＳ Ｐゴシック" pitchFamily="32" charset="-128"/>
                <a:cs typeface="ＭＳ Ｐゴシック" pitchFamily="32" charset="-128"/>
              </a:rPr>
              <a:t>tissue (Zhang et al, 2012)</a:t>
            </a:r>
          </a:p>
          <a:p>
            <a:pPr marL="349250" lvl="1" indent="0">
              <a:buNone/>
            </a:pPr>
            <a:endParaRPr lang="en-US" sz="2600" b="1" dirty="0">
              <a:solidFill>
                <a:schemeClr val="tx1">
                  <a:lumMod val="85000"/>
                  <a:lumOff val="15000"/>
                </a:schemeClr>
              </a:solidFill>
            </a:endParaRPr>
          </a:p>
          <a:p>
            <a:pPr marL="0" indent="0">
              <a:buNone/>
            </a:pPr>
            <a:endParaRPr lang="en-US" sz="2600" dirty="0" smtClean="0">
              <a:solidFill>
                <a:schemeClr val="tx1">
                  <a:lumMod val="85000"/>
                  <a:lumOff val="15000"/>
                </a:schemeClr>
              </a:solidFill>
            </a:endParaRPr>
          </a:p>
        </p:txBody>
      </p:sp>
    </p:spTree>
    <p:extLst>
      <p:ext uri="{BB962C8B-B14F-4D97-AF65-F5344CB8AC3E}">
        <p14:creationId xmlns:p14="http://schemas.microsoft.com/office/powerpoint/2010/main" val="1871773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381702" y="5548434"/>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453835" y="5279795"/>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401327" y="5278752"/>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43729" y="5857848"/>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pic>
        <p:nvPicPr>
          <p:cNvPr id="8" name="Picture 6" descr="solid_plus_big.JPG (JPEG Image, 420x270 pixels).jpg"/>
          <p:cNvPicPr>
            <a:picLocks noChangeAspect="1"/>
          </p:cNvPicPr>
          <p:nvPr/>
        </p:nvPicPr>
        <p:blipFill>
          <a:blip r:embed="rId3"/>
          <a:srcRect/>
          <a:stretch>
            <a:fillRect/>
          </a:stretch>
        </p:blipFill>
        <p:spPr bwMode="auto">
          <a:xfrm>
            <a:off x="6722760" y="4680245"/>
            <a:ext cx="1899480" cy="1793572"/>
          </a:xfrm>
          <a:prstGeom prst="rect">
            <a:avLst/>
          </a:prstGeom>
          <a:noFill/>
          <a:ln w="9525">
            <a:solidFill>
              <a:schemeClr val="accent6"/>
            </a:solidFill>
            <a:miter lim="800000"/>
            <a:headEnd/>
            <a:tailEnd/>
          </a:ln>
        </p:spPr>
      </p:pic>
      <p:sp>
        <p:nvSpPr>
          <p:cNvPr id="9" name="Down Arrow 8"/>
          <p:cNvSpPr/>
          <p:nvPr/>
        </p:nvSpPr>
        <p:spPr>
          <a:xfrm rot="16200000">
            <a:off x="6087849" y="5325582"/>
            <a:ext cx="506411" cy="560214"/>
          </a:xfrm>
          <a:prstGeom prst="downArrow">
            <a:avLst>
              <a:gd name="adj1" fmla="val 50000"/>
              <a:gd name="adj2" fmla="val 443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0" name="Picture 9" descr="Pacific Oysters.jpg"/>
          <p:cNvPicPr>
            <a:picLocks noChangeAspect="1"/>
          </p:cNvPicPr>
          <p:nvPr/>
        </p:nvPicPr>
        <p:blipFill>
          <a:blip r:embed="rId4">
            <a:alphaModFix/>
          </a:blip>
          <a:stretch>
            <a:fillRect/>
          </a:stretch>
        </p:blipFill>
        <p:spPr>
          <a:xfrm>
            <a:off x="354049" y="4995329"/>
            <a:ext cx="1586994" cy="1303602"/>
          </a:xfrm>
          <a:prstGeom prst="rect">
            <a:avLst/>
          </a:prstGeom>
          <a:solidFill>
            <a:srgbClr val="FFFFFF">
              <a:shade val="85000"/>
            </a:srgbClr>
          </a:solidFill>
          <a:ln w="3175" cap="sq" cmpd="sng">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Down Arrow 10"/>
          <p:cNvSpPr/>
          <p:nvPr/>
        </p:nvSpPr>
        <p:spPr>
          <a:xfrm rot="16200000">
            <a:off x="2413708" y="5160011"/>
            <a:ext cx="506411" cy="914253"/>
          </a:xfrm>
          <a:prstGeom prst="downArrow">
            <a:avLst>
              <a:gd name="adj1" fmla="val 50000"/>
              <a:gd name="adj2" fmla="val 4431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Content Placeholder 2"/>
          <p:cNvSpPr txBox="1">
            <a:spLocks/>
          </p:cNvSpPr>
          <p:nvPr/>
        </p:nvSpPr>
        <p:spPr>
          <a:xfrm>
            <a:off x="3517166" y="6023485"/>
            <a:ext cx="2151894" cy="51726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80000"/>
              </a:lnSpc>
              <a:spcBef>
                <a:spcPts val="800"/>
              </a:spcBef>
              <a:buNone/>
            </a:pPr>
            <a:r>
              <a:rPr lang="en-US" sz="2100" dirty="0">
                <a:solidFill>
                  <a:schemeClr val="tx1">
                    <a:lumMod val="75000"/>
                    <a:lumOff val="25000"/>
                  </a:schemeClr>
                </a:solidFill>
              </a:rPr>
              <a:t>g</a:t>
            </a:r>
            <a:r>
              <a:rPr lang="en-US" sz="2100" dirty="0" smtClean="0">
                <a:solidFill>
                  <a:schemeClr val="tx1">
                    <a:lumMod val="75000"/>
                    <a:lumOff val="25000"/>
                  </a:schemeClr>
                </a:solidFill>
              </a:rPr>
              <a:t>enomic DNA</a:t>
            </a:r>
          </a:p>
          <a:p>
            <a:pPr marL="0" indent="0">
              <a:buNone/>
            </a:pPr>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13" name="Oval 12"/>
          <p:cNvSpPr/>
          <p:nvPr/>
        </p:nvSpPr>
        <p:spPr>
          <a:xfrm>
            <a:off x="3703626" y="5433534"/>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4917914" y="5167573"/>
            <a:ext cx="980360" cy="78353"/>
            <a:chOff x="5304757" y="2180320"/>
            <a:chExt cx="980360" cy="78353"/>
          </a:xfrm>
        </p:grpSpPr>
        <p:sp>
          <p:nvSpPr>
            <p:cNvPr id="15" name="Oval 14"/>
            <p:cNvSpPr/>
            <p:nvPr/>
          </p:nvSpPr>
          <p:spPr>
            <a:xfrm>
              <a:off x="6196883" y="2180321"/>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304757" y="2180320"/>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414419" y="5163852"/>
            <a:ext cx="1715656" cy="81034"/>
            <a:chOff x="2801262" y="2176599"/>
            <a:chExt cx="1715656" cy="81034"/>
          </a:xfrm>
        </p:grpSpPr>
        <p:sp>
          <p:nvSpPr>
            <p:cNvPr id="18" name="Oval 17"/>
            <p:cNvSpPr/>
            <p:nvPr/>
          </p:nvSpPr>
          <p:spPr>
            <a:xfrm>
              <a:off x="3110080" y="2176599"/>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144375" y="2179278"/>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801262" y="2179278"/>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252234" y="2179278"/>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428684" y="2179278"/>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443408" y="2179278"/>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781637" y="2179281"/>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948318" y="2176602"/>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016926" y="2176604"/>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590463" y="2179280"/>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262038" y="2179277"/>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656821" y="5742948"/>
            <a:ext cx="1549009" cy="81034"/>
            <a:chOff x="4043664" y="2755695"/>
            <a:chExt cx="1549009" cy="81034"/>
          </a:xfrm>
        </p:grpSpPr>
        <p:sp>
          <p:nvSpPr>
            <p:cNvPr id="30" name="Oval 29"/>
            <p:cNvSpPr/>
            <p:nvPr/>
          </p:nvSpPr>
          <p:spPr>
            <a:xfrm>
              <a:off x="4352482" y="2755695"/>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386777" y="2758374"/>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043664" y="2758374"/>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494636" y="2758374"/>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24038" y="2758377"/>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190719" y="2755698"/>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259327" y="2755700"/>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832864" y="2758376"/>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504439" y="275837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itle 1"/>
          <p:cNvSpPr>
            <a:spLocks noGrp="1"/>
          </p:cNvSpPr>
          <p:nvPr>
            <p:ph type="title"/>
          </p:nvPr>
        </p:nvSpPr>
        <p:spPr>
          <a:xfrm>
            <a:off x="549275" y="107576"/>
            <a:ext cx="8042276" cy="1336956"/>
          </a:xfrm>
        </p:spPr>
        <p:txBody>
          <a:bodyPr/>
          <a:lstStyle/>
          <a:p>
            <a:pPr algn="l"/>
            <a:r>
              <a:rPr lang="en-US" dirty="0" smtClean="0"/>
              <a:t>Part 2</a:t>
            </a:r>
            <a:endParaRPr lang="en-US" dirty="0"/>
          </a:p>
        </p:txBody>
      </p:sp>
      <p:sp>
        <p:nvSpPr>
          <p:cNvPr id="42" name="Content Placeholder 2"/>
          <p:cNvSpPr>
            <a:spLocks noGrp="1"/>
          </p:cNvSpPr>
          <p:nvPr>
            <p:ph idx="1"/>
          </p:nvPr>
        </p:nvSpPr>
        <p:spPr>
          <a:xfrm>
            <a:off x="513117" y="1474165"/>
            <a:ext cx="8376883" cy="4329191"/>
          </a:xfrm>
        </p:spPr>
        <p:txBody>
          <a:bodyPr>
            <a:normAutofit/>
          </a:bodyPr>
          <a:lstStyle/>
          <a:p>
            <a:pPr>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Approach</a:t>
            </a:r>
          </a:p>
          <a:p>
            <a:pPr lvl="1">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High</a:t>
            </a:r>
            <a:r>
              <a:rPr lang="en-US" sz="2600" dirty="0">
                <a:solidFill>
                  <a:schemeClr val="tx1">
                    <a:lumMod val="85000"/>
                    <a:lumOff val="15000"/>
                  </a:schemeClr>
                </a:solidFill>
                <a:ea typeface="ＭＳ Ｐゴシック" pitchFamily="32" charset="-128"/>
                <a:cs typeface="ＭＳ Ｐゴシック" pitchFamily="32" charset="-128"/>
              </a:rPr>
              <a:t>-throughput bisulfite </a:t>
            </a:r>
            <a:r>
              <a:rPr lang="en-US" sz="2600" dirty="0" smtClean="0">
                <a:solidFill>
                  <a:schemeClr val="tx1">
                    <a:lumMod val="85000"/>
                    <a:lumOff val="15000"/>
                  </a:schemeClr>
                </a:solidFill>
                <a:ea typeface="ＭＳ Ｐゴシック" pitchFamily="32" charset="-128"/>
                <a:cs typeface="ＭＳ Ｐゴシック" pitchFamily="32" charset="-128"/>
              </a:rPr>
              <a:t>sequencing: </a:t>
            </a:r>
          </a:p>
          <a:p>
            <a:pPr lvl="2">
              <a:spcAft>
                <a:spcPts val="1200"/>
              </a:spcAft>
            </a:pPr>
            <a:r>
              <a:rPr lang="en-US" sz="2400" dirty="0">
                <a:solidFill>
                  <a:schemeClr val="tx1">
                    <a:lumMod val="85000"/>
                    <a:lumOff val="15000"/>
                  </a:schemeClr>
                </a:solidFill>
                <a:ea typeface="ＭＳ Ｐゴシック" pitchFamily="32" charset="-128"/>
                <a:cs typeface="ＭＳ Ｐゴシック" pitchFamily="32" charset="-128"/>
              </a:rPr>
              <a:t>G</a:t>
            </a:r>
            <a:r>
              <a:rPr lang="en-US" sz="2400" dirty="0" smtClean="0">
                <a:solidFill>
                  <a:schemeClr val="tx1">
                    <a:lumMod val="85000"/>
                    <a:lumOff val="15000"/>
                  </a:schemeClr>
                </a:solidFill>
                <a:ea typeface="ＭＳ Ｐゴシック" pitchFamily="32" charset="-128"/>
                <a:cs typeface="ＭＳ Ｐゴシック" pitchFamily="32" charset="-128"/>
              </a:rPr>
              <a:t>ill tissue</a:t>
            </a:r>
            <a:endParaRPr lang="en-US" sz="2400" dirty="0">
              <a:solidFill>
                <a:schemeClr val="tx1">
                  <a:lumMod val="85000"/>
                  <a:lumOff val="15000"/>
                </a:schemeClr>
              </a:solidFill>
              <a:ea typeface="ＭＳ Ｐゴシック" pitchFamily="32" charset="-128"/>
              <a:cs typeface="ＭＳ Ｐゴシック" pitchFamily="32" charset="-128"/>
            </a:endParaRPr>
          </a:p>
          <a:p>
            <a:pPr lvl="1">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Additional </a:t>
            </a:r>
            <a:r>
              <a:rPr lang="en-US" sz="2600" dirty="0">
                <a:solidFill>
                  <a:schemeClr val="tx1">
                    <a:lumMod val="85000"/>
                    <a:lumOff val="15000"/>
                  </a:schemeClr>
                </a:solidFill>
                <a:ea typeface="ＭＳ Ｐゴシック" pitchFamily="32" charset="-128"/>
                <a:cs typeface="ＭＳ Ｐゴシック" pitchFamily="32" charset="-128"/>
              </a:rPr>
              <a:t>resources:</a:t>
            </a:r>
          </a:p>
          <a:p>
            <a:pPr lvl="2">
              <a:spcAft>
                <a:spcPts val="1200"/>
              </a:spcAft>
            </a:pPr>
            <a:r>
              <a:rPr lang="en-US" sz="2600" dirty="0">
                <a:solidFill>
                  <a:schemeClr val="tx1">
                    <a:lumMod val="85000"/>
                    <a:lumOff val="15000"/>
                  </a:schemeClr>
                </a:solidFill>
                <a:ea typeface="ＭＳ Ｐゴシック" pitchFamily="32" charset="-128"/>
                <a:cs typeface="ＭＳ Ｐゴシック" pitchFamily="32" charset="-128"/>
              </a:rPr>
              <a:t>RNA-</a:t>
            </a:r>
            <a:r>
              <a:rPr lang="en-US" sz="2600" dirty="0" err="1">
                <a:solidFill>
                  <a:schemeClr val="tx1">
                    <a:lumMod val="85000"/>
                    <a:lumOff val="15000"/>
                  </a:schemeClr>
                </a:solidFill>
                <a:ea typeface="ＭＳ Ｐゴシック" pitchFamily="32" charset="-128"/>
                <a:cs typeface="ＭＳ Ｐゴシック" pitchFamily="32" charset="-128"/>
              </a:rPr>
              <a:t>seq</a:t>
            </a:r>
            <a:r>
              <a:rPr lang="en-US" sz="2600" dirty="0">
                <a:solidFill>
                  <a:schemeClr val="tx1">
                    <a:lumMod val="85000"/>
                    <a:lumOff val="15000"/>
                  </a:schemeClr>
                </a:solidFill>
                <a:ea typeface="ＭＳ Ｐゴシック" pitchFamily="32" charset="-128"/>
                <a:cs typeface="ＭＳ Ｐゴシック" pitchFamily="32" charset="-128"/>
              </a:rPr>
              <a:t> </a:t>
            </a:r>
            <a:r>
              <a:rPr lang="en-US" sz="2600" dirty="0" smtClean="0">
                <a:solidFill>
                  <a:schemeClr val="tx1">
                    <a:lumMod val="85000"/>
                    <a:lumOff val="15000"/>
                  </a:schemeClr>
                </a:solidFill>
                <a:ea typeface="ＭＳ Ｐゴシック" pitchFamily="32" charset="-128"/>
                <a:cs typeface="ＭＳ Ｐゴシック" pitchFamily="32" charset="-128"/>
              </a:rPr>
              <a:t>data: </a:t>
            </a:r>
            <a:r>
              <a:rPr lang="en-US" sz="2600" dirty="0">
                <a:solidFill>
                  <a:schemeClr val="tx1">
                    <a:lumMod val="85000"/>
                    <a:lumOff val="15000"/>
                  </a:schemeClr>
                </a:solidFill>
                <a:ea typeface="ＭＳ Ｐゴシック" pitchFamily="32" charset="-128"/>
                <a:cs typeface="ＭＳ Ｐゴシック" pitchFamily="32" charset="-128"/>
              </a:rPr>
              <a:t>g</a:t>
            </a:r>
            <a:r>
              <a:rPr lang="en-US" sz="2600" dirty="0" smtClean="0">
                <a:solidFill>
                  <a:schemeClr val="tx1">
                    <a:lumMod val="85000"/>
                    <a:lumOff val="15000"/>
                  </a:schemeClr>
                </a:solidFill>
                <a:ea typeface="ＭＳ Ｐゴシック" pitchFamily="32" charset="-128"/>
                <a:cs typeface="ＭＳ Ｐゴシック" pitchFamily="32" charset="-128"/>
              </a:rPr>
              <a:t>ill </a:t>
            </a:r>
            <a:r>
              <a:rPr lang="en-US" sz="2600" dirty="0">
                <a:solidFill>
                  <a:schemeClr val="tx1">
                    <a:lumMod val="85000"/>
                    <a:lumOff val="15000"/>
                  </a:schemeClr>
                </a:solidFill>
                <a:ea typeface="ＭＳ Ｐゴシック" pitchFamily="32" charset="-128"/>
                <a:cs typeface="ＭＳ Ｐゴシック" pitchFamily="32" charset="-128"/>
              </a:rPr>
              <a:t>tissue (Zhang et al, 2012)</a:t>
            </a:r>
          </a:p>
          <a:p>
            <a:pPr marL="349250" lvl="1" indent="0">
              <a:buNone/>
            </a:pPr>
            <a:endParaRPr lang="en-US" sz="2600" b="1" dirty="0">
              <a:solidFill>
                <a:schemeClr val="tx1">
                  <a:lumMod val="85000"/>
                  <a:lumOff val="15000"/>
                </a:schemeClr>
              </a:solidFill>
            </a:endParaRPr>
          </a:p>
          <a:p>
            <a:pPr marL="0" indent="0">
              <a:buNone/>
            </a:pPr>
            <a:endParaRPr lang="en-US" sz="2600" dirty="0" smtClean="0">
              <a:solidFill>
                <a:schemeClr val="tx1">
                  <a:lumMod val="85000"/>
                  <a:lumOff val="15000"/>
                </a:schemeClr>
              </a:solidFill>
            </a:endParaRPr>
          </a:p>
        </p:txBody>
      </p:sp>
    </p:spTree>
    <p:extLst>
      <p:ext uri="{BB962C8B-B14F-4D97-AF65-F5344CB8AC3E}">
        <p14:creationId xmlns:p14="http://schemas.microsoft.com/office/powerpoint/2010/main" val="30679740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436066"/>
            <a:ext cx="8272992" cy="985401"/>
          </a:xfrm>
        </p:spPr>
        <p:txBody>
          <a:bodyPr>
            <a:normAutofit/>
          </a:bodyPr>
          <a:lstStyle/>
          <a:p>
            <a:r>
              <a:rPr lang="en-US" sz="2600" dirty="0" smtClean="0">
                <a:solidFill>
                  <a:schemeClr val="tx1">
                    <a:lumMod val="75000"/>
                    <a:lumOff val="25000"/>
                  </a:schemeClr>
                </a:solidFill>
              </a:rPr>
              <a:t>&gt; 2.5 million CG </a:t>
            </a:r>
            <a:r>
              <a:rPr lang="en-US" sz="2600" dirty="0" err="1" smtClean="0">
                <a:solidFill>
                  <a:schemeClr val="tx1">
                    <a:lumMod val="75000"/>
                    <a:lumOff val="25000"/>
                  </a:schemeClr>
                </a:solidFill>
              </a:rPr>
              <a:t>dinucleotides</a:t>
            </a:r>
            <a:endParaRPr lang="en-US" sz="2600" dirty="0" smtClean="0">
              <a:solidFill>
                <a:schemeClr val="tx1">
                  <a:lumMod val="75000"/>
                  <a:lumOff val="25000"/>
                </a:schemeClr>
              </a:solidFill>
            </a:endParaRPr>
          </a:p>
        </p:txBody>
      </p:sp>
      <p:sp>
        <p:nvSpPr>
          <p:cNvPr id="4" name="Title 3"/>
          <p:cNvSpPr>
            <a:spLocks noGrp="1"/>
          </p:cNvSpPr>
          <p:nvPr>
            <p:ph type="title"/>
          </p:nvPr>
        </p:nvSpPr>
        <p:spPr>
          <a:xfrm>
            <a:off x="549275" y="-163358"/>
            <a:ext cx="8042276" cy="1336956"/>
          </a:xfrm>
        </p:spPr>
        <p:txBody>
          <a:bodyPr/>
          <a:lstStyle/>
          <a:p>
            <a:pPr algn="l"/>
            <a:r>
              <a:rPr lang="en-US" dirty="0" smtClean="0"/>
              <a:t>Part 2: Results</a:t>
            </a:r>
            <a:endParaRPr lang="en-US" dirty="0"/>
          </a:p>
        </p:txBody>
      </p:sp>
    </p:spTree>
    <p:extLst>
      <p:ext uri="{BB962C8B-B14F-4D97-AF65-F5344CB8AC3E}">
        <p14:creationId xmlns:p14="http://schemas.microsoft.com/office/powerpoint/2010/main" val="2197931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9467" y="5740401"/>
            <a:ext cx="3674533" cy="769441"/>
          </a:xfrm>
          <a:prstGeom prst="rect">
            <a:avLst/>
          </a:prstGeom>
          <a:noFill/>
        </p:spPr>
        <p:txBody>
          <a:bodyPr wrap="square" rtlCol="0">
            <a:spAutoFit/>
          </a:bodyPr>
          <a:lstStyle/>
          <a:p>
            <a:pPr algn="r"/>
            <a:r>
              <a:rPr lang="en-US" sz="2200" dirty="0" smtClean="0">
                <a:solidFill>
                  <a:schemeClr val="tx1">
                    <a:lumMod val="75000"/>
                    <a:lumOff val="25000"/>
                  </a:schemeClr>
                </a:solidFill>
              </a:rPr>
              <a:t>scaffold 86 </a:t>
            </a:r>
          </a:p>
          <a:p>
            <a:pPr algn="r"/>
            <a:r>
              <a:rPr lang="en-US" sz="2200" dirty="0" smtClean="0">
                <a:solidFill>
                  <a:schemeClr val="tx1">
                    <a:lumMod val="75000"/>
                    <a:lumOff val="25000"/>
                  </a:schemeClr>
                </a:solidFill>
              </a:rPr>
              <a:t>(Galaxy </a:t>
            </a:r>
            <a:r>
              <a:rPr lang="en-US" sz="2200" dirty="0" err="1" smtClean="0">
                <a:solidFill>
                  <a:schemeClr val="tx1">
                    <a:lumMod val="75000"/>
                    <a:lumOff val="25000"/>
                  </a:schemeClr>
                </a:solidFill>
              </a:rPr>
              <a:t>Trackster</a:t>
            </a:r>
            <a:r>
              <a:rPr lang="en-US" sz="2200" dirty="0" smtClean="0">
                <a:solidFill>
                  <a:schemeClr val="tx1">
                    <a:lumMod val="75000"/>
                    <a:lumOff val="25000"/>
                  </a:schemeClr>
                </a:solidFill>
              </a:rPr>
              <a:t>)</a:t>
            </a:r>
            <a:endParaRPr lang="en-US" sz="2200" dirty="0">
              <a:solidFill>
                <a:schemeClr val="tx1">
                  <a:lumMod val="75000"/>
                  <a:lumOff val="25000"/>
                </a:schemeClr>
              </a:solidFill>
            </a:endParaRPr>
          </a:p>
        </p:txBody>
      </p:sp>
      <p:sp>
        <p:nvSpPr>
          <p:cNvPr id="6"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2: Results</a:t>
            </a:r>
            <a:endParaRPr lang="en-US" dirty="0"/>
          </a:p>
        </p:txBody>
      </p:sp>
      <p:pic>
        <p:nvPicPr>
          <p:cNvPr id="4" name="Picture 3" descr="Galax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9733"/>
            <a:ext cx="9144000" cy="3572934"/>
          </a:xfrm>
          <a:prstGeom prst="rect">
            <a:avLst/>
          </a:prstGeom>
        </p:spPr>
      </p:pic>
      <p:sp>
        <p:nvSpPr>
          <p:cNvPr id="5" name="Rectangle 4"/>
          <p:cNvSpPr/>
          <p:nvPr/>
        </p:nvSpPr>
        <p:spPr>
          <a:xfrm>
            <a:off x="0" y="2556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572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t>
            </a:r>
            <a:endParaRPr lang="en-US" dirty="0"/>
          </a:p>
        </p:txBody>
      </p:sp>
      <p:sp>
        <p:nvSpPr>
          <p:cNvPr id="8" name="Rectangle 7"/>
          <p:cNvSpPr/>
          <p:nvPr/>
        </p:nvSpPr>
        <p:spPr>
          <a:xfrm>
            <a:off x="0" y="4504266"/>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0132" y="1755114"/>
            <a:ext cx="795867" cy="430887"/>
          </a:xfrm>
          <a:prstGeom prst="rect">
            <a:avLst/>
          </a:prstGeom>
          <a:noFill/>
        </p:spPr>
        <p:txBody>
          <a:bodyPr wrap="square" rtlCol="0">
            <a:spAutoFit/>
          </a:bodyPr>
          <a:lstStyle/>
          <a:p>
            <a:r>
              <a:rPr lang="en-US" sz="2200" dirty="0" smtClean="0">
                <a:solidFill>
                  <a:schemeClr val="accent5">
                    <a:lumMod val="50000"/>
                  </a:schemeClr>
                </a:solidFill>
              </a:rPr>
              <a:t>CG</a:t>
            </a:r>
            <a:endParaRPr lang="en-US" sz="2200" dirty="0">
              <a:solidFill>
                <a:schemeClr val="accent5">
                  <a:lumMod val="50000"/>
                </a:schemeClr>
              </a:solidFill>
            </a:endParaRPr>
          </a:p>
        </p:txBody>
      </p:sp>
      <p:sp>
        <p:nvSpPr>
          <p:cNvPr id="10" name="TextBox 9"/>
          <p:cNvSpPr txBox="1"/>
          <p:nvPr/>
        </p:nvSpPr>
        <p:spPr>
          <a:xfrm>
            <a:off x="220132" y="2667913"/>
            <a:ext cx="1389592" cy="430887"/>
          </a:xfrm>
          <a:prstGeom prst="rect">
            <a:avLst/>
          </a:prstGeom>
          <a:noFill/>
        </p:spPr>
        <p:txBody>
          <a:bodyPr wrap="square" rtlCol="0">
            <a:spAutoFit/>
          </a:bodyPr>
          <a:lstStyle/>
          <a:p>
            <a:r>
              <a:rPr lang="en-US" sz="2200" dirty="0" smtClean="0">
                <a:solidFill>
                  <a:srgbClr val="660066"/>
                </a:solidFill>
              </a:rPr>
              <a:t>genes</a:t>
            </a:r>
            <a:endParaRPr lang="en-US" sz="2200" dirty="0">
              <a:solidFill>
                <a:srgbClr val="660066"/>
              </a:solidFill>
            </a:endParaRPr>
          </a:p>
        </p:txBody>
      </p:sp>
      <p:sp>
        <p:nvSpPr>
          <p:cNvPr id="11" name="TextBox 10"/>
          <p:cNvSpPr txBox="1"/>
          <p:nvPr/>
        </p:nvSpPr>
        <p:spPr>
          <a:xfrm>
            <a:off x="220132" y="3514580"/>
            <a:ext cx="1389592" cy="430887"/>
          </a:xfrm>
          <a:prstGeom prst="rect">
            <a:avLst/>
          </a:prstGeom>
          <a:noFill/>
        </p:spPr>
        <p:txBody>
          <a:bodyPr wrap="square" rtlCol="0">
            <a:spAutoFit/>
          </a:bodyPr>
          <a:lstStyle/>
          <a:p>
            <a:r>
              <a:rPr lang="en-US" sz="2200" dirty="0" smtClean="0">
                <a:solidFill>
                  <a:schemeClr val="tx1">
                    <a:lumMod val="85000"/>
                    <a:lumOff val="15000"/>
                  </a:schemeClr>
                </a:solidFill>
              </a:rPr>
              <a:t>exons</a:t>
            </a:r>
            <a:endParaRPr lang="en-US" sz="2200" dirty="0">
              <a:solidFill>
                <a:schemeClr val="tx1">
                  <a:lumMod val="85000"/>
                  <a:lumOff val="15000"/>
                </a:schemeClr>
              </a:solidFill>
            </a:endParaRPr>
          </a:p>
        </p:txBody>
      </p:sp>
      <p:sp>
        <p:nvSpPr>
          <p:cNvPr id="13" name="TextBox 12"/>
          <p:cNvSpPr txBox="1"/>
          <p:nvPr/>
        </p:nvSpPr>
        <p:spPr>
          <a:xfrm>
            <a:off x="220132" y="4438361"/>
            <a:ext cx="2387600" cy="430887"/>
          </a:xfrm>
          <a:prstGeom prst="rect">
            <a:avLst/>
          </a:prstGeom>
          <a:noFill/>
        </p:spPr>
        <p:txBody>
          <a:bodyPr wrap="square" rtlCol="0">
            <a:spAutoFit/>
          </a:bodyPr>
          <a:lstStyle/>
          <a:p>
            <a:r>
              <a:rPr lang="en-US" sz="2200" dirty="0" smtClean="0">
                <a:solidFill>
                  <a:schemeClr val="tx2">
                    <a:lumMod val="75000"/>
                    <a:lumOff val="25000"/>
                  </a:schemeClr>
                </a:solidFill>
              </a:rPr>
              <a:t>%methylation</a:t>
            </a:r>
            <a:endParaRPr lang="en-US" sz="2200" dirty="0">
              <a:solidFill>
                <a:schemeClr val="tx2">
                  <a:lumMod val="75000"/>
                  <a:lumOff val="25000"/>
                </a:schemeClr>
              </a:solidFill>
            </a:endParaRPr>
          </a:p>
        </p:txBody>
      </p:sp>
      <p:cxnSp>
        <p:nvCxnSpPr>
          <p:cNvPr id="12" name="Straight Connector 11"/>
          <p:cNvCxnSpPr/>
          <p:nvPr/>
        </p:nvCxnSpPr>
        <p:spPr>
          <a:xfrm>
            <a:off x="220132" y="1524000"/>
            <a:ext cx="8788401" cy="16933"/>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00542" y="1143912"/>
            <a:ext cx="795867" cy="369332"/>
          </a:xfrm>
          <a:prstGeom prst="rect">
            <a:avLst/>
          </a:prstGeom>
          <a:noFill/>
        </p:spPr>
        <p:txBody>
          <a:bodyPr wrap="square" rtlCol="0">
            <a:spAutoFit/>
          </a:bodyPr>
          <a:lstStyle/>
          <a:p>
            <a:r>
              <a:rPr lang="en-US" dirty="0" smtClean="0">
                <a:solidFill>
                  <a:schemeClr val="tx1">
                    <a:lumMod val="95000"/>
                    <a:lumOff val="5000"/>
                  </a:schemeClr>
                </a:solidFill>
              </a:rPr>
              <a:t>0bp</a:t>
            </a:r>
            <a:endParaRPr lang="en-US" dirty="0">
              <a:solidFill>
                <a:schemeClr val="tx1">
                  <a:lumMod val="95000"/>
                  <a:lumOff val="5000"/>
                </a:schemeClr>
              </a:solidFill>
            </a:endParaRPr>
          </a:p>
        </p:txBody>
      </p:sp>
      <p:sp>
        <p:nvSpPr>
          <p:cNvPr id="15" name="TextBox 14"/>
          <p:cNvSpPr txBox="1"/>
          <p:nvPr/>
        </p:nvSpPr>
        <p:spPr>
          <a:xfrm>
            <a:off x="6993468" y="1143912"/>
            <a:ext cx="2015066" cy="369332"/>
          </a:xfrm>
          <a:prstGeom prst="rect">
            <a:avLst/>
          </a:prstGeom>
          <a:noFill/>
        </p:spPr>
        <p:txBody>
          <a:bodyPr wrap="square" rtlCol="0">
            <a:spAutoFit/>
          </a:bodyPr>
          <a:lstStyle/>
          <a:p>
            <a:pPr algn="r"/>
            <a:r>
              <a:rPr lang="en-US" dirty="0" smtClean="0">
                <a:solidFill>
                  <a:schemeClr val="tx1">
                    <a:lumMod val="95000"/>
                    <a:lumOff val="5000"/>
                  </a:schemeClr>
                </a:solidFill>
              </a:rPr>
              <a:t>200,000bp</a:t>
            </a:r>
            <a:endParaRPr lang="en-US" dirty="0">
              <a:solidFill>
                <a:schemeClr val="tx1">
                  <a:lumMod val="95000"/>
                  <a:lumOff val="5000"/>
                </a:schemeClr>
              </a:solidFill>
            </a:endParaRPr>
          </a:p>
        </p:txBody>
      </p:sp>
      <p:sp>
        <p:nvSpPr>
          <p:cNvPr id="17" name="TextBox 16"/>
          <p:cNvSpPr txBox="1"/>
          <p:nvPr/>
        </p:nvSpPr>
        <p:spPr>
          <a:xfrm>
            <a:off x="-50799" y="4944533"/>
            <a:ext cx="1473199" cy="276999"/>
          </a:xfrm>
          <a:prstGeom prst="rect">
            <a:avLst/>
          </a:prstGeom>
          <a:noFill/>
        </p:spPr>
        <p:txBody>
          <a:bodyPr wrap="square" rtlCol="0">
            <a:spAutoFit/>
          </a:bodyPr>
          <a:lstStyle/>
          <a:p>
            <a:r>
              <a:rPr lang="en-US" sz="1200" dirty="0" smtClean="0"/>
              <a:t>100%</a:t>
            </a:r>
            <a:endParaRPr lang="en-US" sz="1200" dirty="0"/>
          </a:p>
        </p:txBody>
      </p:sp>
      <p:sp>
        <p:nvSpPr>
          <p:cNvPr id="18" name="TextBox 17"/>
          <p:cNvSpPr txBox="1"/>
          <p:nvPr/>
        </p:nvSpPr>
        <p:spPr>
          <a:xfrm>
            <a:off x="-50799" y="5272332"/>
            <a:ext cx="1473199" cy="276999"/>
          </a:xfrm>
          <a:prstGeom prst="rect">
            <a:avLst/>
          </a:prstGeom>
          <a:noFill/>
        </p:spPr>
        <p:txBody>
          <a:bodyPr wrap="square" rtlCol="0">
            <a:spAutoFit/>
          </a:bodyPr>
          <a:lstStyle/>
          <a:p>
            <a:r>
              <a:rPr lang="en-US" sz="1200" dirty="0" smtClean="0"/>
              <a:t>0%</a:t>
            </a:r>
            <a:endParaRPr lang="en-US" sz="1200" dirty="0"/>
          </a:p>
        </p:txBody>
      </p:sp>
    </p:spTree>
    <p:extLst>
      <p:ext uri="{BB962C8B-B14F-4D97-AF65-F5344CB8AC3E}">
        <p14:creationId xmlns:p14="http://schemas.microsoft.com/office/powerpoint/2010/main" val="1419283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2: Results</a:t>
            </a:r>
            <a:endParaRPr lang="en-US" dirty="0"/>
          </a:p>
        </p:txBody>
      </p:sp>
      <p:pic>
        <p:nvPicPr>
          <p:cNvPr id="4" name="Picture 3" descr="Galax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9733"/>
            <a:ext cx="9144000" cy="3572934"/>
          </a:xfrm>
          <a:prstGeom prst="rect">
            <a:avLst/>
          </a:prstGeom>
        </p:spPr>
      </p:pic>
      <p:sp>
        <p:nvSpPr>
          <p:cNvPr id="5" name="Rectangle 4"/>
          <p:cNvSpPr/>
          <p:nvPr/>
        </p:nvSpPr>
        <p:spPr>
          <a:xfrm>
            <a:off x="0" y="2556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572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t>
            </a:r>
            <a:endParaRPr lang="en-US" dirty="0"/>
          </a:p>
        </p:txBody>
      </p:sp>
      <p:sp>
        <p:nvSpPr>
          <p:cNvPr id="8" name="Rectangle 7"/>
          <p:cNvSpPr/>
          <p:nvPr/>
        </p:nvSpPr>
        <p:spPr>
          <a:xfrm>
            <a:off x="0" y="4504266"/>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0132" y="1755114"/>
            <a:ext cx="795867" cy="430887"/>
          </a:xfrm>
          <a:prstGeom prst="rect">
            <a:avLst/>
          </a:prstGeom>
          <a:noFill/>
        </p:spPr>
        <p:txBody>
          <a:bodyPr wrap="square" rtlCol="0">
            <a:spAutoFit/>
          </a:bodyPr>
          <a:lstStyle/>
          <a:p>
            <a:r>
              <a:rPr lang="en-US" sz="2200" dirty="0" smtClean="0">
                <a:solidFill>
                  <a:schemeClr val="accent5">
                    <a:lumMod val="50000"/>
                  </a:schemeClr>
                </a:solidFill>
              </a:rPr>
              <a:t>CG</a:t>
            </a:r>
            <a:endParaRPr lang="en-US" sz="2200" dirty="0">
              <a:solidFill>
                <a:schemeClr val="accent5">
                  <a:lumMod val="50000"/>
                </a:schemeClr>
              </a:solidFill>
            </a:endParaRPr>
          </a:p>
        </p:txBody>
      </p:sp>
      <p:sp>
        <p:nvSpPr>
          <p:cNvPr id="10" name="TextBox 9"/>
          <p:cNvSpPr txBox="1"/>
          <p:nvPr/>
        </p:nvSpPr>
        <p:spPr>
          <a:xfrm>
            <a:off x="220132" y="2667913"/>
            <a:ext cx="1389592" cy="430887"/>
          </a:xfrm>
          <a:prstGeom prst="rect">
            <a:avLst/>
          </a:prstGeom>
          <a:noFill/>
        </p:spPr>
        <p:txBody>
          <a:bodyPr wrap="square" rtlCol="0">
            <a:spAutoFit/>
          </a:bodyPr>
          <a:lstStyle/>
          <a:p>
            <a:r>
              <a:rPr lang="en-US" sz="2200" dirty="0" smtClean="0">
                <a:solidFill>
                  <a:srgbClr val="660066"/>
                </a:solidFill>
              </a:rPr>
              <a:t>genes</a:t>
            </a:r>
            <a:endParaRPr lang="en-US" sz="2200" dirty="0">
              <a:solidFill>
                <a:srgbClr val="660066"/>
              </a:solidFill>
            </a:endParaRPr>
          </a:p>
        </p:txBody>
      </p:sp>
      <p:sp>
        <p:nvSpPr>
          <p:cNvPr id="11" name="TextBox 10"/>
          <p:cNvSpPr txBox="1"/>
          <p:nvPr/>
        </p:nvSpPr>
        <p:spPr>
          <a:xfrm>
            <a:off x="220132" y="3514580"/>
            <a:ext cx="1389592" cy="430887"/>
          </a:xfrm>
          <a:prstGeom prst="rect">
            <a:avLst/>
          </a:prstGeom>
          <a:noFill/>
        </p:spPr>
        <p:txBody>
          <a:bodyPr wrap="square" rtlCol="0">
            <a:spAutoFit/>
          </a:bodyPr>
          <a:lstStyle/>
          <a:p>
            <a:r>
              <a:rPr lang="en-US" sz="2200" dirty="0" smtClean="0">
                <a:solidFill>
                  <a:schemeClr val="tx1">
                    <a:lumMod val="85000"/>
                    <a:lumOff val="15000"/>
                  </a:schemeClr>
                </a:solidFill>
              </a:rPr>
              <a:t>exons</a:t>
            </a:r>
            <a:endParaRPr lang="en-US" sz="2200" dirty="0">
              <a:solidFill>
                <a:schemeClr val="tx1">
                  <a:lumMod val="85000"/>
                  <a:lumOff val="15000"/>
                </a:schemeClr>
              </a:solidFill>
            </a:endParaRPr>
          </a:p>
        </p:txBody>
      </p:sp>
      <p:sp>
        <p:nvSpPr>
          <p:cNvPr id="13" name="TextBox 12"/>
          <p:cNvSpPr txBox="1"/>
          <p:nvPr/>
        </p:nvSpPr>
        <p:spPr>
          <a:xfrm>
            <a:off x="220132" y="4438361"/>
            <a:ext cx="2387600" cy="430887"/>
          </a:xfrm>
          <a:prstGeom prst="rect">
            <a:avLst/>
          </a:prstGeom>
          <a:noFill/>
        </p:spPr>
        <p:txBody>
          <a:bodyPr wrap="square" rtlCol="0">
            <a:spAutoFit/>
          </a:bodyPr>
          <a:lstStyle/>
          <a:p>
            <a:r>
              <a:rPr lang="en-US" sz="2200" dirty="0" smtClean="0">
                <a:solidFill>
                  <a:schemeClr val="tx2">
                    <a:lumMod val="75000"/>
                    <a:lumOff val="25000"/>
                  </a:schemeClr>
                </a:solidFill>
              </a:rPr>
              <a:t>%methylation</a:t>
            </a:r>
            <a:endParaRPr lang="en-US" sz="2200" dirty="0">
              <a:solidFill>
                <a:schemeClr val="tx2">
                  <a:lumMod val="75000"/>
                  <a:lumOff val="25000"/>
                </a:schemeClr>
              </a:solidFill>
            </a:endParaRPr>
          </a:p>
        </p:txBody>
      </p:sp>
      <p:sp>
        <p:nvSpPr>
          <p:cNvPr id="3" name="Rectangle 2"/>
          <p:cNvSpPr/>
          <p:nvPr/>
        </p:nvSpPr>
        <p:spPr>
          <a:xfrm>
            <a:off x="3589867" y="1371600"/>
            <a:ext cx="1117600" cy="4572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20132" y="1524000"/>
            <a:ext cx="8788401" cy="16933"/>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0542" y="1143912"/>
            <a:ext cx="795867" cy="369332"/>
          </a:xfrm>
          <a:prstGeom prst="rect">
            <a:avLst/>
          </a:prstGeom>
          <a:noFill/>
        </p:spPr>
        <p:txBody>
          <a:bodyPr wrap="square" rtlCol="0">
            <a:spAutoFit/>
          </a:bodyPr>
          <a:lstStyle/>
          <a:p>
            <a:r>
              <a:rPr lang="en-US" dirty="0" smtClean="0">
                <a:solidFill>
                  <a:schemeClr val="tx1">
                    <a:lumMod val="95000"/>
                    <a:lumOff val="5000"/>
                  </a:schemeClr>
                </a:solidFill>
              </a:rPr>
              <a:t>0bp</a:t>
            </a:r>
            <a:endParaRPr lang="en-US" dirty="0">
              <a:solidFill>
                <a:schemeClr val="tx1">
                  <a:lumMod val="95000"/>
                  <a:lumOff val="5000"/>
                </a:schemeClr>
              </a:solidFill>
            </a:endParaRPr>
          </a:p>
        </p:txBody>
      </p:sp>
      <p:sp>
        <p:nvSpPr>
          <p:cNvPr id="16" name="TextBox 15"/>
          <p:cNvSpPr txBox="1"/>
          <p:nvPr/>
        </p:nvSpPr>
        <p:spPr>
          <a:xfrm>
            <a:off x="6993468" y="1143912"/>
            <a:ext cx="2015066" cy="369332"/>
          </a:xfrm>
          <a:prstGeom prst="rect">
            <a:avLst/>
          </a:prstGeom>
          <a:noFill/>
        </p:spPr>
        <p:txBody>
          <a:bodyPr wrap="square" rtlCol="0">
            <a:spAutoFit/>
          </a:bodyPr>
          <a:lstStyle/>
          <a:p>
            <a:pPr algn="r"/>
            <a:r>
              <a:rPr lang="en-US" dirty="0" smtClean="0">
                <a:solidFill>
                  <a:schemeClr val="tx1">
                    <a:lumMod val="95000"/>
                    <a:lumOff val="5000"/>
                  </a:schemeClr>
                </a:solidFill>
              </a:rPr>
              <a:t>200,000bp</a:t>
            </a:r>
            <a:endParaRPr lang="en-US" dirty="0">
              <a:solidFill>
                <a:schemeClr val="tx1">
                  <a:lumMod val="95000"/>
                  <a:lumOff val="5000"/>
                </a:schemeClr>
              </a:solidFill>
            </a:endParaRPr>
          </a:p>
        </p:txBody>
      </p:sp>
      <p:sp>
        <p:nvSpPr>
          <p:cNvPr id="17" name="TextBox 16"/>
          <p:cNvSpPr txBox="1"/>
          <p:nvPr/>
        </p:nvSpPr>
        <p:spPr>
          <a:xfrm>
            <a:off x="-50799" y="4944533"/>
            <a:ext cx="1473199" cy="276999"/>
          </a:xfrm>
          <a:prstGeom prst="rect">
            <a:avLst/>
          </a:prstGeom>
          <a:noFill/>
        </p:spPr>
        <p:txBody>
          <a:bodyPr wrap="square" rtlCol="0">
            <a:spAutoFit/>
          </a:bodyPr>
          <a:lstStyle/>
          <a:p>
            <a:r>
              <a:rPr lang="en-US" sz="1200" dirty="0" smtClean="0"/>
              <a:t>100%</a:t>
            </a:r>
            <a:endParaRPr lang="en-US" sz="1200" dirty="0"/>
          </a:p>
        </p:txBody>
      </p:sp>
      <p:sp>
        <p:nvSpPr>
          <p:cNvPr id="18" name="TextBox 17"/>
          <p:cNvSpPr txBox="1"/>
          <p:nvPr/>
        </p:nvSpPr>
        <p:spPr>
          <a:xfrm>
            <a:off x="-50799" y="5272332"/>
            <a:ext cx="1473199" cy="276999"/>
          </a:xfrm>
          <a:prstGeom prst="rect">
            <a:avLst/>
          </a:prstGeom>
          <a:noFill/>
        </p:spPr>
        <p:txBody>
          <a:bodyPr wrap="square" rtlCol="0">
            <a:spAutoFit/>
          </a:bodyPr>
          <a:lstStyle/>
          <a:p>
            <a:r>
              <a:rPr lang="en-US" sz="1200" dirty="0" smtClean="0"/>
              <a:t>0%</a:t>
            </a:r>
            <a:endParaRPr lang="en-US" sz="1200" dirty="0"/>
          </a:p>
        </p:txBody>
      </p:sp>
      <p:sp>
        <p:nvSpPr>
          <p:cNvPr id="19" name="TextBox 18"/>
          <p:cNvSpPr txBox="1"/>
          <p:nvPr/>
        </p:nvSpPr>
        <p:spPr>
          <a:xfrm>
            <a:off x="5469467" y="5740401"/>
            <a:ext cx="3674533" cy="769441"/>
          </a:xfrm>
          <a:prstGeom prst="rect">
            <a:avLst/>
          </a:prstGeom>
          <a:noFill/>
        </p:spPr>
        <p:txBody>
          <a:bodyPr wrap="square" rtlCol="0">
            <a:spAutoFit/>
          </a:bodyPr>
          <a:lstStyle/>
          <a:p>
            <a:pPr algn="r"/>
            <a:r>
              <a:rPr lang="en-US" sz="2200" dirty="0" smtClean="0">
                <a:solidFill>
                  <a:schemeClr val="tx1">
                    <a:lumMod val="75000"/>
                    <a:lumOff val="25000"/>
                  </a:schemeClr>
                </a:solidFill>
              </a:rPr>
              <a:t>scaffold 86 </a:t>
            </a:r>
          </a:p>
          <a:p>
            <a:pPr algn="r"/>
            <a:r>
              <a:rPr lang="en-US" sz="2200" dirty="0" smtClean="0">
                <a:solidFill>
                  <a:schemeClr val="tx1">
                    <a:lumMod val="75000"/>
                    <a:lumOff val="25000"/>
                  </a:schemeClr>
                </a:solidFill>
              </a:rPr>
              <a:t>(Galaxy </a:t>
            </a:r>
            <a:r>
              <a:rPr lang="en-US" sz="2200" dirty="0" err="1" smtClean="0">
                <a:solidFill>
                  <a:schemeClr val="tx1">
                    <a:lumMod val="75000"/>
                    <a:lumOff val="25000"/>
                  </a:schemeClr>
                </a:solidFill>
              </a:rPr>
              <a:t>Trackster</a:t>
            </a:r>
            <a:r>
              <a:rPr lang="en-US" sz="2200" dirty="0" smtClean="0">
                <a:solidFill>
                  <a:schemeClr val="tx1">
                    <a:lumMod val="75000"/>
                    <a:lumOff val="25000"/>
                  </a:schemeClr>
                </a:solidFill>
              </a:rPr>
              <a:t>)</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40454433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33376" y="1332032"/>
            <a:ext cx="5288492" cy="5043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9250" marR="0" lvl="0" indent="-349250" algn="l" defTabSz="914400" rtl="0" eaLnBrk="1" fontAlgn="base" latinLnBrk="0" hangingPunct="1">
              <a:lnSpc>
                <a:spcPct val="130000"/>
              </a:lnSpc>
              <a:spcBef>
                <a:spcPts val="200"/>
              </a:spcBef>
              <a:spcAft>
                <a:spcPts val="1200"/>
              </a:spcAft>
              <a:buClr>
                <a:srgbClr val="6FB7D7"/>
              </a:buClr>
              <a:buSzPct val="110000"/>
              <a:buFont typeface="Wingdings 2" pitchFamily="-112" charset="2"/>
              <a:buChar char=""/>
              <a:tabLst/>
              <a:defRPr/>
            </a:pPr>
            <a:r>
              <a:rPr kumimoji="0" lang="en-US" sz="2400" b="1" i="0" u="none" strike="noStrike" kern="1200" cap="none" spc="0" normalizeH="0" baseline="0" noProof="0" dirty="0" smtClean="0">
                <a:ln>
                  <a:noFill/>
                </a:ln>
                <a:solidFill>
                  <a:schemeClr val="tx1">
                    <a:lumMod val="75000"/>
                    <a:lumOff val="25000"/>
                  </a:schemeClr>
                </a:solidFill>
                <a:effectLst/>
                <a:uLnTx/>
                <a:uFillTx/>
                <a:latin typeface="News Gothic MT (Body)"/>
                <a:cs typeface="News Gothic MT (Body)"/>
              </a:rPr>
              <a:t>Background</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News Gothic MT (Body)"/>
              <a:cs typeface="News Gothic MT (Body)"/>
            </a:endParaRPr>
          </a:p>
          <a:p>
            <a:pPr lvl="1" defTabSz="914400">
              <a:lnSpc>
                <a:spcPct val="130000"/>
              </a:lnSpc>
              <a:spcBef>
                <a:spcPts val="200"/>
              </a:spcBef>
              <a:spcAft>
                <a:spcPts val="1200"/>
              </a:spcAft>
              <a:buClr>
                <a:srgbClr val="6FB7D7"/>
              </a:buClr>
              <a:buSzPct val="110000"/>
              <a:defRPr/>
            </a:pPr>
            <a:r>
              <a:rPr kumimoji="0" lang="en-US" sz="2400" b="0" i="0" u="none" strike="noStrike" kern="1200" cap="none" spc="0" normalizeH="0" noProof="0" dirty="0" smtClean="0">
                <a:ln>
                  <a:noFill/>
                </a:ln>
                <a:solidFill>
                  <a:schemeClr val="tx1">
                    <a:lumMod val="75000"/>
                    <a:lumOff val="25000"/>
                  </a:schemeClr>
                </a:solidFill>
                <a:effectLst/>
                <a:uLnTx/>
                <a:uFillTx/>
                <a:latin typeface="News Gothic MT (Body)"/>
                <a:cs typeface="News Gothic MT (Body)"/>
              </a:rPr>
              <a:t>DNA methylation in invertebrates</a:t>
            </a:r>
            <a:endParaRPr lang="en-US" sz="2400" dirty="0">
              <a:solidFill>
                <a:schemeClr val="tx1">
                  <a:lumMod val="75000"/>
                  <a:lumOff val="25000"/>
                </a:schemeClr>
              </a:solidFill>
              <a:latin typeface="News Gothic MT (Body)"/>
              <a:cs typeface="News Gothic MT (Body)"/>
            </a:endParaRPr>
          </a:p>
          <a:p>
            <a:pPr marL="349250" marR="0" lvl="0" indent="-349250" algn="l" defTabSz="914400" rtl="0" eaLnBrk="1" fontAlgn="base" latinLnBrk="0" hangingPunct="1">
              <a:lnSpc>
                <a:spcPct val="130000"/>
              </a:lnSpc>
              <a:spcBef>
                <a:spcPts val="200"/>
              </a:spcBef>
              <a:spcAft>
                <a:spcPts val="1200"/>
              </a:spcAft>
              <a:buClr>
                <a:srgbClr val="6FB7D7"/>
              </a:buClr>
              <a:buSzPct val="110000"/>
              <a:buFont typeface="Wingdings 2" pitchFamily="-112" charset="2"/>
              <a:buChar char=""/>
              <a:tabLst/>
              <a:defRPr/>
            </a:pPr>
            <a:r>
              <a:rPr lang="en-US" sz="2400" b="1" dirty="0" smtClean="0">
                <a:solidFill>
                  <a:schemeClr val="tx1">
                    <a:lumMod val="75000"/>
                    <a:lumOff val="25000"/>
                  </a:schemeClr>
                </a:solidFill>
                <a:latin typeface="News Gothic MT (Body)"/>
                <a:cs typeface="News Gothic MT (Body)"/>
              </a:rPr>
              <a:t>Results</a:t>
            </a:r>
            <a:r>
              <a:rPr lang="en-US" sz="2400" dirty="0" smtClean="0">
                <a:solidFill>
                  <a:schemeClr val="tx1">
                    <a:lumMod val="75000"/>
                    <a:lumOff val="25000"/>
                  </a:schemeClr>
                </a:solidFill>
                <a:latin typeface="News Gothic MT (Body)"/>
                <a:cs typeface="News Gothic MT (Body)"/>
              </a:rPr>
              <a:t> </a:t>
            </a:r>
          </a:p>
          <a:p>
            <a:pPr lvl="1" defTabSz="914400" fontAlgn="base">
              <a:lnSpc>
                <a:spcPct val="130000"/>
              </a:lnSpc>
              <a:spcBef>
                <a:spcPts val="200"/>
              </a:spcBef>
              <a:spcAft>
                <a:spcPts val="1200"/>
              </a:spcAft>
              <a:buClr>
                <a:srgbClr val="6FB7D7"/>
              </a:buClr>
              <a:buSzPct val="110000"/>
              <a:defRPr/>
            </a:pPr>
            <a:r>
              <a:rPr lang="en-US" sz="2400" dirty="0">
                <a:solidFill>
                  <a:schemeClr val="tx1">
                    <a:lumMod val="75000"/>
                    <a:lumOff val="25000"/>
                  </a:schemeClr>
                </a:solidFill>
                <a:latin typeface="News Gothic MT (Body)"/>
                <a:cs typeface="News Gothic MT (Body)"/>
              </a:rPr>
              <a:t>C</a:t>
            </a:r>
            <a:r>
              <a:rPr lang="en-US" sz="2400" dirty="0" smtClean="0">
                <a:solidFill>
                  <a:schemeClr val="tx1">
                    <a:lumMod val="75000"/>
                    <a:lumOff val="25000"/>
                  </a:schemeClr>
                </a:solidFill>
                <a:latin typeface="News Gothic MT (Body)"/>
                <a:cs typeface="News Gothic MT (Body)"/>
              </a:rPr>
              <a:t>haracterization of DNA methylation in Pacific oysters</a:t>
            </a:r>
          </a:p>
          <a:p>
            <a:pPr marL="349250" indent="-349250" defTabSz="914400">
              <a:lnSpc>
                <a:spcPct val="130000"/>
              </a:lnSpc>
              <a:spcBef>
                <a:spcPts val="200"/>
              </a:spcBef>
              <a:spcAft>
                <a:spcPts val="1200"/>
              </a:spcAft>
              <a:buClr>
                <a:srgbClr val="6FB7D7"/>
              </a:buClr>
              <a:buSzPct val="110000"/>
              <a:buFont typeface="Wingdings 2" pitchFamily="-112" charset="2"/>
              <a:buChar char=""/>
              <a:defRPr/>
            </a:pPr>
            <a:r>
              <a:rPr lang="en-US" sz="2400" b="1" dirty="0" smtClean="0">
                <a:solidFill>
                  <a:schemeClr val="tx1">
                    <a:lumMod val="75000"/>
                    <a:lumOff val="25000"/>
                  </a:schemeClr>
                </a:solidFill>
                <a:latin typeface="News Gothic MT (Body)"/>
                <a:cs typeface="News Gothic MT (Body)"/>
              </a:rPr>
              <a:t>Discussion</a:t>
            </a:r>
            <a:r>
              <a:rPr lang="en-US" sz="2400" b="1" dirty="0">
                <a:solidFill>
                  <a:schemeClr val="tx1">
                    <a:lumMod val="75000"/>
                    <a:lumOff val="25000"/>
                  </a:schemeClr>
                </a:solidFill>
                <a:latin typeface="News Gothic MT (Body)"/>
                <a:cs typeface="News Gothic MT (Body)"/>
              </a:rPr>
              <a:t> </a:t>
            </a:r>
            <a:r>
              <a:rPr lang="en-US" sz="2400" b="1" dirty="0" smtClean="0">
                <a:solidFill>
                  <a:schemeClr val="tx1">
                    <a:lumMod val="75000"/>
                    <a:lumOff val="25000"/>
                  </a:schemeClr>
                </a:solidFill>
                <a:latin typeface="News Gothic MT (Body)"/>
                <a:cs typeface="News Gothic MT (Body)"/>
              </a:rPr>
              <a:t>&amp; Future Directions</a:t>
            </a:r>
          </a:p>
        </p:txBody>
      </p:sp>
      <p:sp>
        <p:nvSpPr>
          <p:cNvPr id="21506" name="Title 1"/>
          <p:cNvSpPr>
            <a:spLocks noGrp="1"/>
          </p:cNvSpPr>
          <p:nvPr>
            <p:ph type="title"/>
          </p:nvPr>
        </p:nvSpPr>
        <p:spPr>
          <a:xfrm>
            <a:off x="549275" y="-241300"/>
            <a:ext cx="8042275" cy="1336675"/>
          </a:xfrm>
        </p:spPr>
        <p:txBody>
          <a:bodyPr/>
          <a:lstStyle/>
          <a:p>
            <a:pPr algn="l" eaLnBrk="1" hangingPunct="1"/>
            <a:r>
              <a:rPr lang="en-US" dirty="0">
                <a:ea typeface="ＭＳ Ｐゴシック" pitchFamily="-112" charset="-128"/>
                <a:cs typeface="ＭＳ Ｐゴシック" pitchFamily="-112" charset="-128"/>
              </a:rPr>
              <a:t>Outline</a:t>
            </a:r>
          </a:p>
        </p:txBody>
      </p:sp>
      <p:pic>
        <p:nvPicPr>
          <p:cNvPr id="4" name="Picture 3" descr="DSCF0512.JPG"/>
          <p:cNvPicPr>
            <a:picLocks noChangeAspect="1"/>
          </p:cNvPicPr>
          <p:nvPr/>
        </p:nvPicPr>
        <p:blipFill>
          <a:blip r:embed="rId3"/>
          <a:stretch>
            <a:fillRect/>
          </a:stretch>
        </p:blipFill>
        <p:spPr>
          <a:xfrm>
            <a:off x="5867400" y="1495425"/>
            <a:ext cx="2919412" cy="3892550"/>
          </a:xfrm>
          <a:prstGeom prst="rect">
            <a:avLst/>
          </a:prstGeom>
          <a:ln w="12700">
            <a:solidFill>
              <a:schemeClr val="accent4"/>
            </a:solidFill>
          </a:ln>
        </p:spPr>
      </p:pic>
    </p:spTree>
    <p:extLst>
      <p:ext uri="{BB962C8B-B14F-4D97-AF65-F5344CB8AC3E}">
        <p14:creationId xmlns:p14="http://schemas.microsoft.com/office/powerpoint/2010/main" val="11962794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2: Results</a:t>
            </a:r>
            <a:endParaRPr lang="en-US" dirty="0"/>
          </a:p>
        </p:txBody>
      </p:sp>
      <p:pic>
        <p:nvPicPr>
          <p:cNvPr id="4" name="Picture 3" descr="Galax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9733"/>
            <a:ext cx="9144000" cy="3572934"/>
          </a:xfrm>
          <a:prstGeom prst="rect">
            <a:avLst/>
          </a:prstGeom>
        </p:spPr>
      </p:pic>
      <p:sp>
        <p:nvSpPr>
          <p:cNvPr id="5" name="Rectangle 4"/>
          <p:cNvSpPr/>
          <p:nvPr/>
        </p:nvSpPr>
        <p:spPr>
          <a:xfrm>
            <a:off x="0" y="2556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572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t>
            </a:r>
            <a:endParaRPr lang="en-US" dirty="0"/>
          </a:p>
        </p:txBody>
      </p:sp>
      <p:sp>
        <p:nvSpPr>
          <p:cNvPr id="8" name="Rectangle 7"/>
          <p:cNvSpPr/>
          <p:nvPr/>
        </p:nvSpPr>
        <p:spPr>
          <a:xfrm>
            <a:off x="0" y="4504266"/>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0132" y="1755114"/>
            <a:ext cx="795867" cy="430887"/>
          </a:xfrm>
          <a:prstGeom prst="rect">
            <a:avLst/>
          </a:prstGeom>
          <a:noFill/>
        </p:spPr>
        <p:txBody>
          <a:bodyPr wrap="square" rtlCol="0">
            <a:spAutoFit/>
          </a:bodyPr>
          <a:lstStyle/>
          <a:p>
            <a:r>
              <a:rPr lang="en-US" sz="2200" dirty="0" smtClean="0">
                <a:solidFill>
                  <a:schemeClr val="accent5">
                    <a:lumMod val="50000"/>
                  </a:schemeClr>
                </a:solidFill>
              </a:rPr>
              <a:t>CG</a:t>
            </a:r>
            <a:endParaRPr lang="en-US" sz="2200" dirty="0">
              <a:solidFill>
                <a:schemeClr val="accent5">
                  <a:lumMod val="50000"/>
                </a:schemeClr>
              </a:solidFill>
            </a:endParaRPr>
          </a:p>
        </p:txBody>
      </p:sp>
      <p:sp>
        <p:nvSpPr>
          <p:cNvPr id="10" name="TextBox 9"/>
          <p:cNvSpPr txBox="1"/>
          <p:nvPr/>
        </p:nvSpPr>
        <p:spPr>
          <a:xfrm>
            <a:off x="220132" y="2667913"/>
            <a:ext cx="1389592" cy="430887"/>
          </a:xfrm>
          <a:prstGeom prst="rect">
            <a:avLst/>
          </a:prstGeom>
          <a:noFill/>
        </p:spPr>
        <p:txBody>
          <a:bodyPr wrap="square" rtlCol="0">
            <a:spAutoFit/>
          </a:bodyPr>
          <a:lstStyle/>
          <a:p>
            <a:r>
              <a:rPr lang="en-US" sz="2200" dirty="0" smtClean="0">
                <a:solidFill>
                  <a:srgbClr val="660066"/>
                </a:solidFill>
              </a:rPr>
              <a:t>genes</a:t>
            </a:r>
            <a:endParaRPr lang="en-US" sz="2200" dirty="0">
              <a:solidFill>
                <a:srgbClr val="660066"/>
              </a:solidFill>
            </a:endParaRPr>
          </a:p>
        </p:txBody>
      </p:sp>
      <p:sp>
        <p:nvSpPr>
          <p:cNvPr id="11" name="TextBox 10"/>
          <p:cNvSpPr txBox="1"/>
          <p:nvPr/>
        </p:nvSpPr>
        <p:spPr>
          <a:xfrm>
            <a:off x="220132" y="3514580"/>
            <a:ext cx="1389592" cy="430887"/>
          </a:xfrm>
          <a:prstGeom prst="rect">
            <a:avLst/>
          </a:prstGeom>
          <a:noFill/>
        </p:spPr>
        <p:txBody>
          <a:bodyPr wrap="square" rtlCol="0">
            <a:spAutoFit/>
          </a:bodyPr>
          <a:lstStyle/>
          <a:p>
            <a:r>
              <a:rPr lang="en-US" sz="2200" dirty="0" smtClean="0">
                <a:solidFill>
                  <a:schemeClr val="tx1">
                    <a:lumMod val="85000"/>
                    <a:lumOff val="15000"/>
                  </a:schemeClr>
                </a:solidFill>
              </a:rPr>
              <a:t>exons</a:t>
            </a:r>
            <a:endParaRPr lang="en-US" sz="2200" dirty="0">
              <a:solidFill>
                <a:schemeClr val="tx1">
                  <a:lumMod val="85000"/>
                  <a:lumOff val="15000"/>
                </a:schemeClr>
              </a:solidFill>
            </a:endParaRPr>
          </a:p>
        </p:txBody>
      </p:sp>
      <p:sp>
        <p:nvSpPr>
          <p:cNvPr id="13" name="TextBox 12"/>
          <p:cNvSpPr txBox="1"/>
          <p:nvPr/>
        </p:nvSpPr>
        <p:spPr>
          <a:xfrm>
            <a:off x="220132" y="4438361"/>
            <a:ext cx="2387600" cy="430887"/>
          </a:xfrm>
          <a:prstGeom prst="rect">
            <a:avLst/>
          </a:prstGeom>
          <a:noFill/>
        </p:spPr>
        <p:txBody>
          <a:bodyPr wrap="square" rtlCol="0">
            <a:spAutoFit/>
          </a:bodyPr>
          <a:lstStyle/>
          <a:p>
            <a:r>
              <a:rPr lang="en-US" sz="2200" dirty="0" smtClean="0">
                <a:solidFill>
                  <a:schemeClr val="tx2">
                    <a:lumMod val="75000"/>
                    <a:lumOff val="25000"/>
                  </a:schemeClr>
                </a:solidFill>
              </a:rPr>
              <a:t>%methylation</a:t>
            </a:r>
            <a:endParaRPr lang="en-US" sz="2200" dirty="0">
              <a:solidFill>
                <a:schemeClr val="tx2">
                  <a:lumMod val="75000"/>
                  <a:lumOff val="25000"/>
                </a:schemeClr>
              </a:solidFill>
            </a:endParaRPr>
          </a:p>
        </p:txBody>
      </p:sp>
      <p:sp>
        <p:nvSpPr>
          <p:cNvPr id="3" name="Rectangle 2"/>
          <p:cNvSpPr/>
          <p:nvPr/>
        </p:nvSpPr>
        <p:spPr>
          <a:xfrm>
            <a:off x="3589867" y="1354667"/>
            <a:ext cx="1117600" cy="4572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621868" y="1354667"/>
            <a:ext cx="1117600" cy="4572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20132" y="1524000"/>
            <a:ext cx="8788401" cy="16933"/>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0542" y="1143912"/>
            <a:ext cx="795867" cy="369332"/>
          </a:xfrm>
          <a:prstGeom prst="rect">
            <a:avLst/>
          </a:prstGeom>
          <a:noFill/>
        </p:spPr>
        <p:txBody>
          <a:bodyPr wrap="square" rtlCol="0">
            <a:spAutoFit/>
          </a:bodyPr>
          <a:lstStyle/>
          <a:p>
            <a:r>
              <a:rPr lang="en-US" dirty="0" smtClean="0">
                <a:solidFill>
                  <a:schemeClr val="tx1">
                    <a:lumMod val="95000"/>
                    <a:lumOff val="5000"/>
                  </a:schemeClr>
                </a:solidFill>
              </a:rPr>
              <a:t>0bp</a:t>
            </a:r>
            <a:endParaRPr lang="en-US" dirty="0">
              <a:solidFill>
                <a:schemeClr val="tx1">
                  <a:lumMod val="95000"/>
                  <a:lumOff val="5000"/>
                </a:schemeClr>
              </a:solidFill>
            </a:endParaRPr>
          </a:p>
        </p:txBody>
      </p:sp>
      <p:sp>
        <p:nvSpPr>
          <p:cNvPr id="17" name="TextBox 16"/>
          <p:cNvSpPr txBox="1"/>
          <p:nvPr/>
        </p:nvSpPr>
        <p:spPr>
          <a:xfrm>
            <a:off x="6993468" y="1143912"/>
            <a:ext cx="2015066" cy="369332"/>
          </a:xfrm>
          <a:prstGeom prst="rect">
            <a:avLst/>
          </a:prstGeom>
          <a:noFill/>
        </p:spPr>
        <p:txBody>
          <a:bodyPr wrap="square" rtlCol="0">
            <a:spAutoFit/>
          </a:bodyPr>
          <a:lstStyle/>
          <a:p>
            <a:pPr algn="r"/>
            <a:r>
              <a:rPr lang="en-US" dirty="0" smtClean="0">
                <a:solidFill>
                  <a:schemeClr val="tx1">
                    <a:lumMod val="95000"/>
                    <a:lumOff val="5000"/>
                  </a:schemeClr>
                </a:solidFill>
              </a:rPr>
              <a:t>200,000bp</a:t>
            </a:r>
            <a:endParaRPr lang="en-US" dirty="0">
              <a:solidFill>
                <a:schemeClr val="tx1">
                  <a:lumMod val="95000"/>
                  <a:lumOff val="5000"/>
                </a:schemeClr>
              </a:solidFill>
            </a:endParaRPr>
          </a:p>
        </p:txBody>
      </p:sp>
      <p:sp>
        <p:nvSpPr>
          <p:cNvPr id="18" name="TextBox 17"/>
          <p:cNvSpPr txBox="1"/>
          <p:nvPr/>
        </p:nvSpPr>
        <p:spPr>
          <a:xfrm>
            <a:off x="-50799" y="4944533"/>
            <a:ext cx="1473199" cy="276999"/>
          </a:xfrm>
          <a:prstGeom prst="rect">
            <a:avLst/>
          </a:prstGeom>
          <a:noFill/>
        </p:spPr>
        <p:txBody>
          <a:bodyPr wrap="square" rtlCol="0">
            <a:spAutoFit/>
          </a:bodyPr>
          <a:lstStyle/>
          <a:p>
            <a:r>
              <a:rPr lang="en-US" sz="1200" dirty="0" smtClean="0"/>
              <a:t>100%</a:t>
            </a:r>
            <a:endParaRPr lang="en-US" sz="1200" dirty="0"/>
          </a:p>
        </p:txBody>
      </p:sp>
      <p:sp>
        <p:nvSpPr>
          <p:cNvPr id="19" name="TextBox 18"/>
          <p:cNvSpPr txBox="1"/>
          <p:nvPr/>
        </p:nvSpPr>
        <p:spPr>
          <a:xfrm>
            <a:off x="-50799" y="5272332"/>
            <a:ext cx="1473199" cy="276999"/>
          </a:xfrm>
          <a:prstGeom prst="rect">
            <a:avLst/>
          </a:prstGeom>
          <a:noFill/>
        </p:spPr>
        <p:txBody>
          <a:bodyPr wrap="square" rtlCol="0">
            <a:spAutoFit/>
          </a:bodyPr>
          <a:lstStyle/>
          <a:p>
            <a:r>
              <a:rPr lang="en-US" sz="1200" dirty="0" smtClean="0"/>
              <a:t>0%</a:t>
            </a:r>
            <a:endParaRPr lang="en-US" sz="1200" dirty="0"/>
          </a:p>
        </p:txBody>
      </p:sp>
      <p:sp>
        <p:nvSpPr>
          <p:cNvPr id="20" name="TextBox 19"/>
          <p:cNvSpPr txBox="1"/>
          <p:nvPr/>
        </p:nvSpPr>
        <p:spPr>
          <a:xfrm>
            <a:off x="5469467" y="5740401"/>
            <a:ext cx="3674533" cy="769441"/>
          </a:xfrm>
          <a:prstGeom prst="rect">
            <a:avLst/>
          </a:prstGeom>
          <a:noFill/>
        </p:spPr>
        <p:txBody>
          <a:bodyPr wrap="square" rtlCol="0">
            <a:spAutoFit/>
          </a:bodyPr>
          <a:lstStyle/>
          <a:p>
            <a:pPr algn="r"/>
            <a:r>
              <a:rPr lang="en-US" sz="2200" dirty="0" smtClean="0">
                <a:solidFill>
                  <a:schemeClr val="tx1">
                    <a:lumMod val="75000"/>
                    <a:lumOff val="25000"/>
                  </a:schemeClr>
                </a:solidFill>
              </a:rPr>
              <a:t>scaffold 86 </a:t>
            </a:r>
          </a:p>
          <a:p>
            <a:pPr algn="r"/>
            <a:r>
              <a:rPr lang="en-US" sz="2200" dirty="0" smtClean="0">
                <a:solidFill>
                  <a:schemeClr val="tx1">
                    <a:lumMod val="75000"/>
                    <a:lumOff val="25000"/>
                  </a:schemeClr>
                </a:solidFill>
              </a:rPr>
              <a:t>(Galaxy </a:t>
            </a:r>
            <a:r>
              <a:rPr lang="en-US" sz="2200" dirty="0" err="1" smtClean="0">
                <a:solidFill>
                  <a:schemeClr val="tx1">
                    <a:lumMod val="75000"/>
                    <a:lumOff val="25000"/>
                  </a:schemeClr>
                </a:solidFill>
              </a:rPr>
              <a:t>Trackster</a:t>
            </a:r>
            <a:r>
              <a:rPr lang="en-US" sz="2200" dirty="0" smtClean="0">
                <a:solidFill>
                  <a:schemeClr val="tx1">
                    <a:lumMod val="75000"/>
                    <a:lumOff val="25000"/>
                  </a:schemeClr>
                </a:solidFill>
              </a:rPr>
              <a:t>)</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17594666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2: Results</a:t>
            </a:r>
            <a:endParaRPr lang="en-US" dirty="0"/>
          </a:p>
        </p:txBody>
      </p:sp>
      <p:pic>
        <p:nvPicPr>
          <p:cNvPr id="4" name="Picture 3" descr="Galax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9733"/>
            <a:ext cx="9144000" cy="3572934"/>
          </a:xfrm>
          <a:prstGeom prst="rect">
            <a:avLst/>
          </a:prstGeom>
        </p:spPr>
      </p:pic>
      <p:sp>
        <p:nvSpPr>
          <p:cNvPr id="5" name="Rectangle 4"/>
          <p:cNvSpPr/>
          <p:nvPr/>
        </p:nvSpPr>
        <p:spPr>
          <a:xfrm>
            <a:off x="0" y="2556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572933"/>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t>
            </a:r>
            <a:endParaRPr lang="en-US" dirty="0"/>
          </a:p>
        </p:txBody>
      </p:sp>
      <p:sp>
        <p:nvSpPr>
          <p:cNvPr id="8" name="Rectangle 7"/>
          <p:cNvSpPr/>
          <p:nvPr/>
        </p:nvSpPr>
        <p:spPr>
          <a:xfrm>
            <a:off x="0" y="4504266"/>
            <a:ext cx="1981200"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0132" y="1755114"/>
            <a:ext cx="795867" cy="430887"/>
          </a:xfrm>
          <a:prstGeom prst="rect">
            <a:avLst/>
          </a:prstGeom>
          <a:noFill/>
        </p:spPr>
        <p:txBody>
          <a:bodyPr wrap="square" rtlCol="0">
            <a:spAutoFit/>
          </a:bodyPr>
          <a:lstStyle/>
          <a:p>
            <a:r>
              <a:rPr lang="en-US" sz="2200" dirty="0" smtClean="0">
                <a:solidFill>
                  <a:schemeClr val="accent5">
                    <a:lumMod val="50000"/>
                  </a:schemeClr>
                </a:solidFill>
              </a:rPr>
              <a:t>CG</a:t>
            </a:r>
            <a:endParaRPr lang="en-US" sz="2200" dirty="0">
              <a:solidFill>
                <a:schemeClr val="accent5">
                  <a:lumMod val="50000"/>
                </a:schemeClr>
              </a:solidFill>
            </a:endParaRPr>
          </a:p>
        </p:txBody>
      </p:sp>
      <p:sp>
        <p:nvSpPr>
          <p:cNvPr id="10" name="TextBox 9"/>
          <p:cNvSpPr txBox="1"/>
          <p:nvPr/>
        </p:nvSpPr>
        <p:spPr>
          <a:xfrm>
            <a:off x="220132" y="2667913"/>
            <a:ext cx="1389592" cy="430887"/>
          </a:xfrm>
          <a:prstGeom prst="rect">
            <a:avLst/>
          </a:prstGeom>
          <a:noFill/>
        </p:spPr>
        <p:txBody>
          <a:bodyPr wrap="square" rtlCol="0">
            <a:spAutoFit/>
          </a:bodyPr>
          <a:lstStyle/>
          <a:p>
            <a:r>
              <a:rPr lang="en-US" sz="2200" dirty="0" smtClean="0">
                <a:solidFill>
                  <a:srgbClr val="660066"/>
                </a:solidFill>
              </a:rPr>
              <a:t>genes</a:t>
            </a:r>
            <a:endParaRPr lang="en-US" sz="2200" dirty="0">
              <a:solidFill>
                <a:srgbClr val="660066"/>
              </a:solidFill>
            </a:endParaRPr>
          </a:p>
        </p:txBody>
      </p:sp>
      <p:sp>
        <p:nvSpPr>
          <p:cNvPr id="11" name="TextBox 10"/>
          <p:cNvSpPr txBox="1"/>
          <p:nvPr/>
        </p:nvSpPr>
        <p:spPr>
          <a:xfrm>
            <a:off x="220132" y="3514580"/>
            <a:ext cx="1389592" cy="430887"/>
          </a:xfrm>
          <a:prstGeom prst="rect">
            <a:avLst/>
          </a:prstGeom>
          <a:noFill/>
        </p:spPr>
        <p:txBody>
          <a:bodyPr wrap="square" rtlCol="0">
            <a:spAutoFit/>
          </a:bodyPr>
          <a:lstStyle/>
          <a:p>
            <a:r>
              <a:rPr lang="en-US" sz="2200" dirty="0" smtClean="0">
                <a:solidFill>
                  <a:schemeClr val="tx1">
                    <a:lumMod val="85000"/>
                    <a:lumOff val="15000"/>
                  </a:schemeClr>
                </a:solidFill>
              </a:rPr>
              <a:t>exons</a:t>
            </a:r>
            <a:endParaRPr lang="en-US" sz="2200" dirty="0">
              <a:solidFill>
                <a:schemeClr val="tx1">
                  <a:lumMod val="85000"/>
                  <a:lumOff val="15000"/>
                </a:schemeClr>
              </a:solidFill>
            </a:endParaRPr>
          </a:p>
        </p:txBody>
      </p:sp>
      <p:sp>
        <p:nvSpPr>
          <p:cNvPr id="13" name="TextBox 12"/>
          <p:cNvSpPr txBox="1"/>
          <p:nvPr/>
        </p:nvSpPr>
        <p:spPr>
          <a:xfrm>
            <a:off x="220132" y="4438361"/>
            <a:ext cx="2387600" cy="430887"/>
          </a:xfrm>
          <a:prstGeom prst="rect">
            <a:avLst/>
          </a:prstGeom>
          <a:noFill/>
        </p:spPr>
        <p:txBody>
          <a:bodyPr wrap="square" rtlCol="0">
            <a:spAutoFit/>
          </a:bodyPr>
          <a:lstStyle/>
          <a:p>
            <a:r>
              <a:rPr lang="en-US" sz="2200" dirty="0" smtClean="0">
                <a:solidFill>
                  <a:schemeClr val="tx2">
                    <a:lumMod val="75000"/>
                    <a:lumOff val="25000"/>
                  </a:schemeClr>
                </a:solidFill>
              </a:rPr>
              <a:t>%methylation</a:t>
            </a:r>
            <a:endParaRPr lang="en-US" sz="2200" dirty="0">
              <a:solidFill>
                <a:schemeClr val="tx2">
                  <a:lumMod val="75000"/>
                  <a:lumOff val="25000"/>
                </a:schemeClr>
              </a:solidFill>
            </a:endParaRPr>
          </a:p>
        </p:txBody>
      </p:sp>
      <p:sp>
        <p:nvSpPr>
          <p:cNvPr id="3" name="Rectangle 2"/>
          <p:cNvSpPr/>
          <p:nvPr/>
        </p:nvSpPr>
        <p:spPr>
          <a:xfrm>
            <a:off x="3589867" y="1354667"/>
            <a:ext cx="1117600" cy="4572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621868" y="1354667"/>
            <a:ext cx="1117600" cy="4572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90132" y="1354667"/>
            <a:ext cx="1117600" cy="4572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20132" y="1524000"/>
            <a:ext cx="8788401" cy="16933"/>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0542" y="1143912"/>
            <a:ext cx="795867" cy="369332"/>
          </a:xfrm>
          <a:prstGeom prst="rect">
            <a:avLst/>
          </a:prstGeom>
          <a:noFill/>
        </p:spPr>
        <p:txBody>
          <a:bodyPr wrap="square" rtlCol="0">
            <a:spAutoFit/>
          </a:bodyPr>
          <a:lstStyle/>
          <a:p>
            <a:r>
              <a:rPr lang="en-US" dirty="0" smtClean="0">
                <a:solidFill>
                  <a:schemeClr val="tx1">
                    <a:lumMod val="95000"/>
                    <a:lumOff val="5000"/>
                  </a:schemeClr>
                </a:solidFill>
              </a:rPr>
              <a:t>0bp</a:t>
            </a:r>
            <a:endParaRPr lang="en-US" dirty="0">
              <a:solidFill>
                <a:schemeClr val="tx1">
                  <a:lumMod val="95000"/>
                  <a:lumOff val="5000"/>
                </a:schemeClr>
              </a:solidFill>
            </a:endParaRPr>
          </a:p>
        </p:txBody>
      </p:sp>
      <p:sp>
        <p:nvSpPr>
          <p:cNvPr id="18" name="TextBox 17"/>
          <p:cNvSpPr txBox="1"/>
          <p:nvPr/>
        </p:nvSpPr>
        <p:spPr>
          <a:xfrm>
            <a:off x="6993468" y="1143912"/>
            <a:ext cx="2015066" cy="369332"/>
          </a:xfrm>
          <a:prstGeom prst="rect">
            <a:avLst/>
          </a:prstGeom>
          <a:noFill/>
        </p:spPr>
        <p:txBody>
          <a:bodyPr wrap="square" rtlCol="0">
            <a:spAutoFit/>
          </a:bodyPr>
          <a:lstStyle/>
          <a:p>
            <a:pPr algn="r"/>
            <a:r>
              <a:rPr lang="en-US" dirty="0" smtClean="0">
                <a:solidFill>
                  <a:schemeClr val="tx1">
                    <a:lumMod val="95000"/>
                    <a:lumOff val="5000"/>
                  </a:schemeClr>
                </a:solidFill>
              </a:rPr>
              <a:t>200,000bp</a:t>
            </a:r>
            <a:endParaRPr lang="en-US" dirty="0">
              <a:solidFill>
                <a:schemeClr val="tx1">
                  <a:lumMod val="95000"/>
                  <a:lumOff val="5000"/>
                </a:schemeClr>
              </a:solidFill>
            </a:endParaRPr>
          </a:p>
        </p:txBody>
      </p:sp>
      <p:sp>
        <p:nvSpPr>
          <p:cNvPr id="19" name="TextBox 18"/>
          <p:cNvSpPr txBox="1"/>
          <p:nvPr/>
        </p:nvSpPr>
        <p:spPr>
          <a:xfrm>
            <a:off x="-50799" y="4944533"/>
            <a:ext cx="1473199" cy="276999"/>
          </a:xfrm>
          <a:prstGeom prst="rect">
            <a:avLst/>
          </a:prstGeom>
          <a:noFill/>
        </p:spPr>
        <p:txBody>
          <a:bodyPr wrap="square" rtlCol="0">
            <a:spAutoFit/>
          </a:bodyPr>
          <a:lstStyle/>
          <a:p>
            <a:r>
              <a:rPr lang="en-US" sz="1200" dirty="0" smtClean="0"/>
              <a:t>100%</a:t>
            </a:r>
            <a:endParaRPr lang="en-US" sz="1200" dirty="0"/>
          </a:p>
        </p:txBody>
      </p:sp>
      <p:sp>
        <p:nvSpPr>
          <p:cNvPr id="20" name="TextBox 19"/>
          <p:cNvSpPr txBox="1"/>
          <p:nvPr/>
        </p:nvSpPr>
        <p:spPr>
          <a:xfrm>
            <a:off x="-50799" y="5272332"/>
            <a:ext cx="1473199" cy="276999"/>
          </a:xfrm>
          <a:prstGeom prst="rect">
            <a:avLst/>
          </a:prstGeom>
          <a:noFill/>
        </p:spPr>
        <p:txBody>
          <a:bodyPr wrap="square" rtlCol="0">
            <a:spAutoFit/>
          </a:bodyPr>
          <a:lstStyle/>
          <a:p>
            <a:r>
              <a:rPr lang="en-US" sz="1200" dirty="0" smtClean="0"/>
              <a:t>0%</a:t>
            </a:r>
            <a:endParaRPr lang="en-US" sz="1200" dirty="0"/>
          </a:p>
        </p:txBody>
      </p:sp>
      <p:sp>
        <p:nvSpPr>
          <p:cNvPr id="21" name="TextBox 20"/>
          <p:cNvSpPr txBox="1"/>
          <p:nvPr/>
        </p:nvSpPr>
        <p:spPr>
          <a:xfrm>
            <a:off x="5469467" y="5740401"/>
            <a:ext cx="3674533" cy="769441"/>
          </a:xfrm>
          <a:prstGeom prst="rect">
            <a:avLst/>
          </a:prstGeom>
          <a:noFill/>
        </p:spPr>
        <p:txBody>
          <a:bodyPr wrap="square" rtlCol="0">
            <a:spAutoFit/>
          </a:bodyPr>
          <a:lstStyle/>
          <a:p>
            <a:pPr algn="r"/>
            <a:r>
              <a:rPr lang="en-US" sz="2200" dirty="0" smtClean="0">
                <a:solidFill>
                  <a:schemeClr val="tx1">
                    <a:lumMod val="75000"/>
                    <a:lumOff val="25000"/>
                  </a:schemeClr>
                </a:solidFill>
              </a:rPr>
              <a:t>scaffold 86 </a:t>
            </a:r>
          </a:p>
          <a:p>
            <a:pPr algn="r"/>
            <a:r>
              <a:rPr lang="en-US" sz="2200" dirty="0" smtClean="0">
                <a:solidFill>
                  <a:schemeClr val="tx1">
                    <a:lumMod val="75000"/>
                    <a:lumOff val="25000"/>
                  </a:schemeClr>
                </a:solidFill>
              </a:rPr>
              <a:t>(Galaxy </a:t>
            </a:r>
            <a:r>
              <a:rPr lang="en-US" sz="2200" dirty="0" err="1" smtClean="0">
                <a:solidFill>
                  <a:schemeClr val="tx1">
                    <a:lumMod val="75000"/>
                    <a:lumOff val="25000"/>
                  </a:schemeClr>
                </a:solidFill>
              </a:rPr>
              <a:t>Trackster</a:t>
            </a:r>
            <a:r>
              <a:rPr lang="en-US" sz="2200" dirty="0" smtClean="0">
                <a:solidFill>
                  <a:schemeClr val="tx1">
                    <a:lumMod val="75000"/>
                    <a:lumOff val="25000"/>
                  </a:schemeClr>
                </a:solidFill>
              </a:rPr>
              <a:t>)</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29623729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436066"/>
            <a:ext cx="8042276" cy="4343400"/>
          </a:xfrm>
        </p:spPr>
        <p:txBody>
          <a:bodyPr/>
          <a:lstStyle/>
          <a:p>
            <a:r>
              <a:rPr lang="en-US" dirty="0" smtClean="0">
                <a:solidFill>
                  <a:srgbClr val="404040"/>
                </a:solidFill>
              </a:rPr>
              <a:t>Distribution in genomic elements</a:t>
            </a:r>
            <a:endParaRPr lang="en-US" dirty="0">
              <a:solidFill>
                <a:srgbClr val="404040"/>
              </a:solidFill>
            </a:endParaRPr>
          </a:p>
        </p:txBody>
      </p:sp>
      <p:sp>
        <p:nvSpPr>
          <p:cNvPr id="5" name="Title 3"/>
          <p:cNvSpPr>
            <a:spLocks noGrp="1"/>
          </p:cNvSpPr>
          <p:nvPr>
            <p:ph type="title"/>
          </p:nvPr>
        </p:nvSpPr>
        <p:spPr>
          <a:xfrm>
            <a:off x="549275" y="-163358"/>
            <a:ext cx="8042276" cy="1336956"/>
          </a:xfrm>
        </p:spPr>
        <p:txBody>
          <a:bodyPr/>
          <a:lstStyle/>
          <a:p>
            <a:pPr algn="l"/>
            <a:r>
              <a:rPr lang="en-US" dirty="0" smtClean="0"/>
              <a:t>Part 2: Results</a:t>
            </a:r>
            <a:endParaRPr lang="en-US" dirty="0"/>
          </a:p>
        </p:txBody>
      </p:sp>
    </p:spTree>
    <p:extLst>
      <p:ext uri="{BB962C8B-B14F-4D97-AF65-F5344CB8AC3E}">
        <p14:creationId xmlns:p14="http://schemas.microsoft.com/office/powerpoint/2010/main" val="26110488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436066"/>
            <a:ext cx="8042276" cy="4343400"/>
          </a:xfrm>
        </p:spPr>
        <p:txBody>
          <a:bodyPr/>
          <a:lstStyle/>
          <a:p>
            <a:r>
              <a:rPr lang="en-US" dirty="0" smtClean="0">
                <a:solidFill>
                  <a:schemeClr val="tx1">
                    <a:lumMod val="75000"/>
                    <a:lumOff val="25000"/>
                  </a:schemeClr>
                </a:solidFill>
              </a:rPr>
              <a:t>Distribution in genomic elements</a:t>
            </a:r>
            <a:endParaRPr lang="en-US" dirty="0">
              <a:solidFill>
                <a:schemeClr val="tx1">
                  <a:lumMod val="75000"/>
                  <a:lumOff val="25000"/>
                </a:schemeClr>
              </a:solidFill>
            </a:endParaRPr>
          </a:p>
        </p:txBody>
      </p:sp>
      <p:sp>
        <p:nvSpPr>
          <p:cNvPr id="6"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2: Results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649106803"/>
              </p:ext>
            </p:extLst>
          </p:nvPr>
        </p:nvGraphicFramePr>
        <p:xfrm>
          <a:off x="1244600" y="2057400"/>
          <a:ext cx="6667500" cy="4279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71044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2: Results</a:t>
            </a:r>
            <a:endParaRPr lang="en-US" dirty="0"/>
          </a:p>
        </p:txBody>
      </p:sp>
      <p:sp>
        <p:nvSpPr>
          <p:cNvPr id="6" name="Content Placeholder 2"/>
          <p:cNvSpPr txBox="1">
            <a:spLocks/>
          </p:cNvSpPr>
          <p:nvPr/>
        </p:nvSpPr>
        <p:spPr>
          <a:xfrm>
            <a:off x="549275" y="1165132"/>
            <a:ext cx="8042276" cy="51126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600" smtClean="0">
                <a:solidFill>
                  <a:srgbClr val="404040"/>
                </a:solidFill>
              </a:rPr>
              <a:t>Relationship with expression</a:t>
            </a:r>
            <a:endParaRPr lang="en-US" sz="2600" dirty="0" smtClean="0">
              <a:solidFill>
                <a:srgbClr val="404040"/>
              </a:solidFill>
            </a:endParaRPr>
          </a:p>
        </p:txBody>
      </p:sp>
    </p:spTree>
    <p:extLst>
      <p:ext uri="{BB962C8B-B14F-4D97-AF65-F5344CB8AC3E}">
        <p14:creationId xmlns:p14="http://schemas.microsoft.com/office/powerpoint/2010/main" val="35833813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762" b="11470"/>
          <a:stretch/>
        </p:blipFill>
        <p:spPr bwMode="auto">
          <a:xfrm>
            <a:off x="1540933" y="1676400"/>
            <a:ext cx="5989560" cy="3810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
        <p:nvSpPr>
          <p:cNvPr id="2" name="TextBox 1"/>
          <p:cNvSpPr txBox="1"/>
          <p:nvPr/>
        </p:nvSpPr>
        <p:spPr>
          <a:xfrm>
            <a:off x="4301067" y="6324139"/>
            <a:ext cx="4790764" cy="400110"/>
          </a:xfrm>
          <a:prstGeom prst="rect">
            <a:avLst/>
          </a:prstGeom>
          <a:noFill/>
        </p:spPr>
        <p:txBody>
          <a:bodyPr wrap="square" rtlCol="0">
            <a:spAutoFit/>
          </a:bodyPr>
          <a:lstStyle/>
          <a:p>
            <a:pPr algn="r"/>
            <a:r>
              <a:rPr lang="en-US" sz="2000" dirty="0" smtClean="0">
                <a:solidFill>
                  <a:schemeClr val="tx1">
                    <a:lumMod val="85000"/>
                    <a:lumOff val="15000"/>
                  </a:schemeClr>
                </a:solidFill>
              </a:rPr>
              <a:t>RNA-</a:t>
            </a:r>
            <a:r>
              <a:rPr lang="en-US" sz="2000" dirty="0" err="1" smtClean="0">
                <a:solidFill>
                  <a:schemeClr val="tx1">
                    <a:lumMod val="85000"/>
                    <a:lumOff val="15000"/>
                  </a:schemeClr>
                </a:solidFill>
              </a:rPr>
              <a:t>Seq</a:t>
            </a:r>
            <a:r>
              <a:rPr lang="en-US" sz="2000" dirty="0" smtClean="0">
                <a:solidFill>
                  <a:schemeClr val="tx1">
                    <a:lumMod val="85000"/>
                    <a:lumOff val="15000"/>
                  </a:schemeClr>
                </a:solidFill>
              </a:rPr>
              <a:t> data (Zhang et al., 2012)</a:t>
            </a:r>
            <a:endParaRPr lang="en-US" sz="2000" dirty="0">
              <a:solidFill>
                <a:schemeClr val="tx1">
                  <a:lumMod val="85000"/>
                  <a:lumOff val="15000"/>
                </a:schemeClr>
              </a:solidFill>
            </a:endParaRPr>
          </a:p>
        </p:txBody>
      </p:sp>
      <p:sp>
        <p:nvSpPr>
          <p:cNvPr id="21" name="Title 3"/>
          <p:cNvSpPr>
            <a:spLocks noGrp="1"/>
          </p:cNvSpPr>
          <p:nvPr>
            <p:ph type="title"/>
          </p:nvPr>
        </p:nvSpPr>
        <p:spPr>
          <a:xfrm>
            <a:off x="549275" y="-163358"/>
            <a:ext cx="8042276" cy="1336956"/>
          </a:xfrm>
        </p:spPr>
        <p:txBody>
          <a:bodyPr/>
          <a:lstStyle/>
          <a:p>
            <a:pPr algn="l"/>
            <a:r>
              <a:rPr lang="en-US" dirty="0" smtClean="0"/>
              <a:t>Part 2: Results</a:t>
            </a:r>
            <a:endParaRPr lang="en-US" dirty="0"/>
          </a:p>
        </p:txBody>
      </p:sp>
      <p:sp>
        <p:nvSpPr>
          <p:cNvPr id="23" name="Content Placeholder 2"/>
          <p:cNvSpPr>
            <a:spLocks noGrp="1"/>
          </p:cNvSpPr>
          <p:nvPr>
            <p:ph idx="1"/>
          </p:nvPr>
        </p:nvSpPr>
        <p:spPr>
          <a:xfrm>
            <a:off x="549275" y="1165132"/>
            <a:ext cx="8042276" cy="511268"/>
          </a:xfrm>
        </p:spPr>
        <p:txBody>
          <a:bodyPr>
            <a:normAutofit/>
          </a:bodyPr>
          <a:lstStyle/>
          <a:p>
            <a:r>
              <a:rPr lang="en-US" sz="2600" dirty="0" smtClean="0">
                <a:solidFill>
                  <a:srgbClr val="404040"/>
                </a:solidFill>
              </a:rPr>
              <a:t>Relationship with expression</a:t>
            </a:r>
          </a:p>
        </p:txBody>
      </p:sp>
      <p:sp>
        <p:nvSpPr>
          <p:cNvPr id="24" name="TextBox 23"/>
          <p:cNvSpPr txBox="1"/>
          <p:nvPr/>
        </p:nvSpPr>
        <p:spPr>
          <a:xfrm>
            <a:off x="1937208" y="5486400"/>
            <a:ext cx="4334942" cy="369332"/>
          </a:xfrm>
          <a:prstGeom prst="rect">
            <a:avLst/>
          </a:prstGeom>
          <a:noFill/>
        </p:spPr>
        <p:txBody>
          <a:bodyPr wrap="square" rtlCol="0">
            <a:spAutoFit/>
          </a:bodyPr>
          <a:lstStyle/>
          <a:p>
            <a:pPr algn="r"/>
            <a:r>
              <a:rPr lang="en-US" dirty="0" smtClean="0"/>
              <a:t>Gene expression (</a:t>
            </a:r>
            <a:r>
              <a:rPr lang="en-US" dirty="0" err="1" smtClean="0"/>
              <a:t>Deciles</a:t>
            </a:r>
            <a:r>
              <a:rPr lang="en-US" dirty="0" smtClean="0"/>
              <a:t>)</a:t>
            </a:r>
            <a:endParaRPr lang="en-US" dirty="0"/>
          </a:p>
        </p:txBody>
      </p:sp>
      <p:sp>
        <p:nvSpPr>
          <p:cNvPr id="25" name="TextBox 24"/>
          <p:cNvSpPr txBox="1"/>
          <p:nvPr/>
        </p:nvSpPr>
        <p:spPr>
          <a:xfrm rot="16200000">
            <a:off x="-990606" y="4090533"/>
            <a:ext cx="4334942" cy="369332"/>
          </a:xfrm>
          <a:prstGeom prst="rect">
            <a:avLst/>
          </a:prstGeom>
          <a:noFill/>
        </p:spPr>
        <p:txBody>
          <a:bodyPr wrap="square" rtlCol="0">
            <a:spAutoFit/>
          </a:bodyPr>
          <a:lstStyle/>
          <a:p>
            <a:pPr algn="r"/>
            <a:r>
              <a:rPr lang="en-US" dirty="0" smtClean="0"/>
              <a:t> DNA methylation/gene </a:t>
            </a:r>
            <a:endParaRPr lang="en-US" dirty="0"/>
          </a:p>
        </p:txBody>
      </p:sp>
    </p:spTree>
    <p:extLst>
      <p:ext uri="{BB962C8B-B14F-4D97-AF65-F5344CB8AC3E}">
        <p14:creationId xmlns:p14="http://schemas.microsoft.com/office/powerpoint/2010/main" val="35649566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a:t>
            </a:r>
            <a:endParaRPr lang="en-US" dirty="0"/>
          </a:p>
        </p:txBody>
      </p:sp>
    </p:spTree>
    <p:extLst>
      <p:ext uri="{BB962C8B-B14F-4D97-AF65-F5344CB8AC3E}">
        <p14:creationId xmlns:p14="http://schemas.microsoft.com/office/powerpoint/2010/main" val="23801507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472656"/>
            <a:ext cx="8042275" cy="4343400"/>
          </a:xfrm>
        </p:spPr>
        <p:txBody>
          <a:bodyPr>
            <a:normAutofit/>
          </a:bodyPr>
          <a:lstStyle/>
          <a:p>
            <a:pPr>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Approach:</a:t>
            </a:r>
          </a:p>
          <a:p>
            <a:pPr lvl="1">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High</a:t>
            </a:r>
            <a:r>
              <a:rPr lang="en-US" sz="2600" dirty="0">
                <a:solidFill>
                  <a:schemeClr val="tx1">
                    <a:lumMod val="85000"/>
                    <a:lumOff val="15000"/>
                  </a:schemeClr>
                </a:solidFill>
                <a:ea typeface="ＭＳ Ｐゴシック" pitchFamily="32" charset="-128"/>
                <a:cs typeface="ＭＳ Ｐゴシック" pitchFamily="32" charset="-128"/>
              </a:rPr>
              <a:t>-throughput bisulfite </a:t>
            </a:r>
            <a:r>
              <a:rPr lang="en-US" sz="2600" dirty="0" smtClean="0">
                <a:solidFill>
                  <a:schemeClr val="tx1">
                    <a:lumMod val="85000"/>
                    <a:lumOff val="15000"/>
                  </a:schemeClr>
                </a:solidFill>
                <a:ea typeface="ＭＳ Ｐゴシック" pitchFamily="32" charset="-128"/>
                <a:cs typeface="ＭＳ Ｐゴシック" pitchFamily="32" charset="-128"/>
              </a:rPr>
              <a:t>sequencing:</a:t>
            </a:r>
          </a:p>
          <a:p>
            <a:pPr lvl="2">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Gill tissue</a:t>
            </a:r>
          </a:p>
          <a:p>
            <a:pPr marL="349250" lvl="1" indent="0">
              <a:buNone/>
            </a:pPr>
            <a:endParaRPr lang="en-US" sz="2600" b="1" dirty="0">
              <a:solidFill>
                <a:schemeClr val="tx1">
                  <a:lumMod val="85000"/>
                  <a:lumOff val="15000"/>
                </a:schemeClr>
              </a:solidFill>
            </a:endParaRPr>
          </a:p>
          <a:p>
            <a:pPr marL="0" indent="0">
              <a:buNone/>
            </a:pPr>
            <a:endParaRPr lang="en-US" sz="2600" dirty="0" smtClean="0">
              <a:solidFill>
                <a:schemeClr val="tx1">
                  <a:lumMod val="85000"/>
                  <a:lumOff val="15000"/>
                </a:schemeClr>
              </a:solidFill>
            </a:endParaRPr>
          </a:p>
        </p:txBody>
      </p:sp>
      <p:sp>
        <p:nvSpPr>
          <p:cNvPr id="14"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a:t>
            </a:r>
            <a:endParaRPr lang="en-US" dirty="0"/>
          </a:p>
        </p:txBody>
      </p:sp>
    </p:spTree>
    <p:extLst>
      <p:ext uri="{BB962C8B-B14F-4D97-AF65-F5344CB8AC3E}">
        <p14:creationId xmlns:p14="http://schemas.microsoft.com/office/powerpoint/2010/main" val="4642596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549275" y="1472656"/>
            <a:ext cx="8042275" cy="4343400"/>
          </a:xfrm>
        </p:spPr>
        <p:txBody>
          <a:bodyPr>
            <a:normAutofit/>
          </a:bodyPr>
          <a:lstStyle/>
          <a:p>
            <a:pPr>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Approach:</a:t>
            </a:r>
          </a:p>
          <a:p>
            <a:pPr lvl="1">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High</a:t>
            </a:r>
            <a:r>
              <a:rPr lang="en-US" sz="2600" dirty="0">
                <a:solidFill>
                  <a:schemeClr val="tx1">
                    <a:lumMod val="85000"/>
                    <a:lumOff val="15000"/>
                  </a:schemeClr>
                </a:solidFill>
                <a:ea typeface="ＭＳ Ｐゴシック" pitchFamily="32" charset="-128"/>
                <a:cs typeface="ＭＳ Ｐゴシック" pitchFamily="32" charset="-128"/>
              </a:rPr>
              <a:t>-throughput bisulfite </a:t>
            </a:r>
            <a:r>
              <a:rPr lang="en-US" sz="2600" dirty="0" smtClean="0">
                <a:solidFill>
                  <a:schemeClr val="tx1">
                    <a:lumMod val="85000"/>
                    <a:lumOff val="15000"/>
                  </a:schemeClr>
                </a:solidFill>
                <a:ea typeface="ＭＳ Ｐゴシック" pitchFamily="32" charset="-128"/>
                <a:cs typeface="ＭＳ Ｐゴシック" pitchFamily="32" charset="-128"/>
              </a:rPr>
              <a:t>sequencing:</a:t>
            </a:r>
          </a:p>
          <a:p>
            <a:pPr lvl="2">
              <a:spcAft>
                <a:spcPts val="1200"/>
              </a:spcAft>
            </a:pPr>
            <a:r>
              <a:rPr lang="en-US" sz="2600" dirty="0" smtClean="0">
                <a:solidFill>
                  <a:schemeClr val="tx1">
                    <a:lumMod val="85000"/>
                    <a:lumOff val="15000"/>
                  </a:schemeClr>
                </a:solidFill>
                <a:ea typeface="ＭＳ Ｐゴシック" pitchFamily="32" charset="-128"/>
                <a:cs typeface="ＭＳ Ｐゴシック" pitchFamily="32" charset="-128"/>
              </a:rPr>
              <a:t>Gill tissue</a:t>
            </a:r>
          </a:p>
          <a:p>
            <a:pPr lvl="2">
              <a:spcAft>
                <a:spcPts val="1200"/>
              </a:spcAft>
            </a:pPr>
            <a:r>
              <a:rPr lang="en-US" sz="2600" b="1" dirty="0" smtClean="0">
                <a:solidFill>
                  <a:schemeClr val="tx1">
                    <a:lumMod val="85000"/>
                    <a:lumOff val="15000"/>
                  </a:schemeClr>
                </a:solidFill>
                <a:ea typeface="ＭＳ Ｐゴシック" pitchFamily="32" charset="-128"/>
                <a:cs typeface="ＭＳ Ｐゴシック" pitchFamily="32" charset="-128"/>
              </a:rPr>
              <a:t>Male gamete (sperm) tissue</a:t>
            </a:r>
          </a:p>
          <a:p>
            <a:pPr marL="349250" lvl="1" indent="0">
              <a:buNone/>
            </a:pPr>
            <a:endParaRPr lang="en-US" sz="2600" b="1" dirty="0">
              <a:solidFill>
                <a:schemeClr val="tx1">
                  <a:lumMod val="85000"/>
                  <a:lumOff val="15000"/>
                </a:schemeClr>
              </a:solidFill>
            </a:endParaRPr>
          </a:p>
          <a:p>
            <a:pPr marL="0" indent="0">
              <a:buNone/>
            </a:pPr>
            <a:endParaRPr lang="en-US" sz="2600" dirty="0" smtClean="0">
              <a:solidFill>
                <a:schemeClr val="tx1">
                  <a:lumMod val="85000"/>
                  <a:lumOff val="15000"/>
                </a:schemeClr>
              </a:solidFill>
            </a:endParaRPr>
          </a:p>
        </p:txBody>
      </p:sp>
      <p:sp>
        <p:nvSpPr>
          <p:cNvPr id="17"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a:t>
            </a:r>
            <a:endParaRPr lang="en-US" dirty="0"/>
          </a:p>
        </p:txBody>
      </p:sp>
    </p:spTree>
    <p:extLst>
      <p:ext uri="{BB962C8B-B14F-4D97-AF65-F5344CB8AC3E}">
        <p14:creationId xmlns:p14="http://schemas.microsoft.com/office/powerpoint/2010/main" val="6137578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Galaxy-3.jpg"/>
          <p:cNvPicPr>
            <a:picLocks noChangeAspect="1"/>
          </p:cNvPicPr>
          <p:nvPr/>
        </p:nvPicPr>
        <p:blipFill rotWithShape="1">
          <a:blip r:embed="rId3">
            <a:extLst>
              <a:ext uri="{28A0092B-C50C-407E-A947-70E740481C1C}">
                <a14:useLocalDpi xmlns:a14="http://schemas.microsoft.com/office/drawing/2010/main" val="0"/>
              </a:ext>
            </a:extLst>
          </a:blip>
          <a:srcRect t="61668"/>
          <a:stretch/>
        </p:blipFill>
        <p:spPr>
          <a:xfrm>
            <a:off x="0" y="3627967"/>
            <a:ext cx="9144000" cy="1641964"/>
          </a:xfrm>
          <a:prstGeom prst="rect">
            <a:avLst/>
          </a:prstGeom>
        </p:spPr>
      </p:pic>
      <p:pic>
        <p:nvPicPr>
          <p:cNvPr id="4" name="Picture 3" descr="Galaxy-3.jpg"/>
          <p:cNvPicPr>
            <a:picLocks noChangeAspect="1"/>
          </p:cNvPicPr>
          <p:nvPr/>
        </p:nvPicPr>
        <p:blipFill rotWithShape="1">
          <a:blip r:embed="rId3">
            <a:extLst>
              <a:ext uri="{28A0092B-C50C-407E-A947-70E740481C1C}">
                <a14:useLocalDpi xmlns:a14="http://schemas.microsoft.com/office/drawing/2010/main" val="0"/>
              </a:ext>
            </a:extLst>
          </a:blip>
          <a:srcRect b="56812"/>
          <a:stretch/>
        </p:blipFill>
        <p:spPr>
          <a:xfrm>
            <a:off x="0" y="1778000"/>
            <a:ext cx="9144000" cy="1849967"/>
          </a:xfrm>
          <a:prstGeom prst="rect">
            <a:avLst/>
          </a:prstGeom>
        </p:spPr>
      </p:pic>
      <p:sp>
        <p:nvSpPr>
          <p:cNvPr id="22" name="Rectangle 21"/>
          <p:cNvSpPr/>
          <p:nvPr/>
        </p:nvSpPr>
        <p:spPr>
          <a:xfrm>
            <a:off x="0" y="2579701"/>
            <a:ext cx="22987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 Results</a:t>
            </a:r>
            <a:endParaRPr lang="en-US" dirty="0"/>
          </a:p>
        </p:txBody>
      </p:sp>
      <p:sp>
        <p:nvSpPr>
          <p:cNvPr id="23" name="Rectangle 22"/>
          <p:cNvSpPr/>
          <p:nvPr/>
        </p:nvSpPr>
        <p:spPr>
          <a:xfrm>
            <a:off x="-6351" y="4326467"/>
            <a:ext cx="24511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0" y="3327400"/>
            <a:ext cx="22987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351" y="1801283"/>
            <a:ext cx="19812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39699" y="2437593"/>
            <a:ext cx="1389592" cy="430887"/>
          </a:xfrm>
          <a:prstGeom prst="rect">
            <a:avLst/>
          </a:prstGeom>
          <a:noFill/>
        </p:spPr>
        <p:txBody>
          <a:bodyPr wrap="square" rtlCol="0">
            <a:spAutoFit/>
          </a:bodyPr>
          <a:lstStyle/>
          <a:p>
            <a:r>
              <a:rPr lang="en-US" sz="2200" dirty="0" smtClean="0">
                <a:solidFill>
                  <a:srgbClr val="660066"/>
                </a:solidFill>
              </a:rPr>
              <a:t>genes</a:t>
            </a:r>
            <a:endParaRPr lang="en-US" sz="2200" dirty="0">
              <a:solidFill>
                <a:srgbClr val="660066"/>
              </a:solidFill>
            </a:endParaRPr>
          </a:p>
        </p:txBody>
      </p:sp>
      <p:sp>
        <p:nvSpPr>
          <p:cNvPr id="29" name="TextBox 28"/>
          <p:cNvSpPr txBox="1"/>
          <p:nvPr/>
        </p:nvSpPr>
        <p:spPr>
          <a:xfrm>
            <a:off x="125942" y="3213100"/>
            <a:ext cx="3467101" cy="430887"/>
          </a:xfrm>
          <a:prstGeom prst="rect">
            <a:avLst/>
          </a:prstGeom>
          <a:noFill/>
        </p:spPr>
        <p:txBody>
          <a:bodyPr wrap="square" rtlCol="0">
            <a:spAutoFit/>
          </a:bodyPr>
          <a:lstStyle/>
          <a:p>
            <a:r>
              <a:rPr lang="en-US" sz="2200" dirty="0" smtClean="0">
                <a:solidFill>
                  <a:schemeClr val="tx2">
                    <a:lumMod val="75000"/>
                    <a:lumOff val="25000"/>
                  </a:schemeClr>
                </a:solidFill>
              </a:rPr>
              <a:t>%methylation: gill</a:t>
            </a:r>
            <a:endParaRPr lang="en-US" sz="2200" dirty="0">
              <a:solidFill>
                <a:schemeClr val="tx2">
                  <a:lumMod val="75000"/>
                  <a:lumOff val="25000"/>
                </a:schemeClr>
              </a:solidFill>
            </a:endParaRPr>
          </a:p>
        </p:txBody>
      </p:sp>
      <p:sp>
        <p:nvSpPr>
          <p:cNvPr id="32" name="TextBox 31"/>
          <p:cNvSpPr txBox="1"/>
          <p:nvPr/>
        </p:nvSpPr>
        <p:spPr>
          <a:xfrm>
            <a:off x="139699" y="1590927"/>
            <a:ext cx="795867" cy="430887"/>
          </a:xfrm>
          <a:prstGeom prst="rect">
            <a:avLst/>
          </a:prstGeom>
          <a:noFill/>
        </p:spPr>
        <p:txBody>
          <a:bodyPr wrap="square" rtlCol="0">
            <a:spAutoFit/>
          </a:bodyPr>
          <a:lstStyle/>
          <a:p>
            <a:r>
              <a:rPr lang="en-US" sz="2200" dirty="0" smtClean="0">
                <a:solidFill>
                  <a:schemeClr val="accent5">
                    <a:lumMod val="50000"/>
                  </a:schemeClr>
                </a:solidFill>
              </a:rPr>
              <a:t>CG</a:t>
            </a:r>
            <a:endParaRPr lang="en-US" sz="2200" dirty="0">
              <a:solidFill>
                <a:schemeClr val="accent5">
                  <a:lumMod val="50000"/>
                </a:schemeClr>
              </a:solidFill>
            </a:endParaRPr>
          </a:p>
        </p:txBody>
      </p:sp>
      <p:sp>
        <p:nvSpPr>
          <p:cNvPr id="39" name="TextBox 38"/>
          <p:cNvSpPr txBox="1"/>
          <p:nvPr/>
        </p:nvSpPr>
        <p:spPr>
          <a:xfrm>
            <a:off x="125942" y="4224867"/>
            <a:ext cx="3073401" cy="430887"/>
          </a:xfrm>
          <a:prstGeom prst="rect">
            <a:avLst/>
          </a:prstGeom>
          <a:noFill/>
        </p:spPr>
        <p:txBody>
          <a:bodyPr wrap="square" rtlCol="0">
            <a:spAutoFit/>
          </a:bodyPr>
          <a:lstStyle/>
          <a:p>
            <a:r>
              <a:rPr lang="en-US" sz="2200" dirty="0" smtClean="0">
                <a:solidFill>
                  <a:srgbClr val="AA2E81"/>
                </a:solidFill>
              </a:rPr>
              <a:t>%methylation: sperm</a:t>
            </a:r>
            <a:endParaRPr lang="en-US" sz="2200" dirty="0">
              <a:solidFill>
                <a:srgbClr val="AA2E81"/>
              </a:solidFill>
            </a:endParaRPr>
          </a:p>
        </p:txBody>
      </p:sp>
      <p:cxnSp>
        <p:nvCxnSpPr>
          <p:cNvPr id="44" name="Straight Connector 43"/>
          <p:cNvCxnSpPr/>
          <p:nvPr/>
        </p:nvCxnSpPr>
        <p:spPr>
          <a:xfrm>
            <a:off x="139699" y="1331211"/>
            <a:ext cx="8788401" cy="16933"/>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00542" y="978812"/>
            <a:ext cx="795867" cy="369332"/>
          </a:xfrm>
          <a:prstGeom prst="rect">
            <a:avLst/>
          </a:prstGeom>
          <a:noFill/>
        </p:spPr>
        <p:txBody>
          <a:bodyPr wrap="square" rtlCol="0">
            <a:spAutoFit/>
          </a:bodyPr>
          <a:lstStyle/>
          <a:p>
            <a:r>
              <a:rPr lang="en-US" dirty="0" smtClean="0">
                <a:solidFill>
                  <a:schemeClr val="tx1">
                    <a:lumMod val="95000"/>
                    <a:lumOff val="5000"/>
                  </a:schemeClr>
                </a:solidFill>
              </a:rPr>
              <a:t>0bp</a:t>
            </a:r>
            <a:endParaRPr lang="en-US" dirty="0">
              <a:solidFill>
                <a:schemeClr val="tx1">
                  <a:lumMod val="95000"/>
                  <a:lumOff val="5000"/>
                </a:schemeClr>
              </a:solidFill>
            </a:endParaRPr>
          </a:p>
        </p:txBody>
      </p:sp>
      <p:sp>
        <p:nvSpPr>
          <p:cNvPr id="46" name="TextBox 45"/>
          <p:cNvSpPr txBox="1"/>
          <p:nvPr/>
        </p:nvSpPr>
        <p:spPr>
          <a:xfrm>
            <a:off x="6993468" y="1004212"/>
            <a:ext cx="2015066" cy="369332"/>
          </a:xfrm>
          <a:prstGeom prst="rect">
            <a:avLst/>
          </a:prstGeom>
          <a:noFill/>
        </p:spPr>
        <p:txBody>
          <a:bodyPr wrap="square" rtlCol="0">
            <a:spAutoFit/>
          </a:bodyPr>
          <a:lstStyle/>
          <a:p>
            <a:pPr algn="r"/>
            <a:r>
              <a:rPr lang="en-US" dirty="0">
                <a:solidFill>
                  <a:schemeClr val="tx1">
                    <a:lumMod val="95000"/>
                    <a:lumOff val="5000"/>
                  </a:schemeClr>
                </a:solidFill>
              </a:rPr>
              <a:t>6</a:t>
            </a:r>
            <a:r>
              <a:rPr lang="en-US" dirty="0" smtClean="0">
                <a:solidFill>
                  <a:schemeClr val="tx1">
                    <a:lumMod val="95000"/>
                    <a:lumOff val="5000"/>
                  </a:schemeClr>
                </a:solidFill>
              </a:rPr>
              <a:t>,000bp</a:t>
            </a:r>
            <a:endParaRPr lang="en-US" dirty="0">
              <a:solidFill>
                <a:schemeClr val="tx1">
                  <a:lumMod val="95000"/>
                  <a:lumOff val="5000"/>
                </a:schemeClr>
              </a:solidFill>
            </a:endParaRPr>
          </a:p>
        </p:txBody>
      </p:sp>
      <p:sp useBgFill="1">
        <p:nvSpPr>
          <p:cNvPr id="5" name="Rectangle 4"/>
          <p:cNvSpPr/>
          <p:nvPr/>
        </p:nvSpPr>
        <p:spPr>
          <a:xfrm>
            <a:off x="11642" y="4313767"/>
            <a:ext cx="9144000" cy="13504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1934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ific Oysters.jpg"/>
          <p:cNvPicPr>
            <a:picLocks noChangeAspect="1"/>
          </p:cNvPicPr>
          <p:nvPr/>
        </p:nvPicPr>
        <p:blipFill>
          <a:blip r:embed="rId3"/>
          <a:stretch>
            <a:fillRect/>
          </a:stretch>
        </p:blipFill>
        <p:spPr>
          <a:xfrm>
            <a:off x="2555875" y="1006475"/>
            <a:ext cx="2133600" cy="1752600"/>
          </a:xfrm>
          <a:prstGeom prst="rect">
            <a:avLst/>
          </a:prstGeom>
        </p:spPr>
      </p:pic>
      <p:pic>
        <p:nvPicPr>
          <p:cNvPr id="4" name="Picture 3" descr="Pacific Oysters.jpg"/>
          <p:cNvPicPr>
            <a:picLocks noChangeAspect="1"/>
          </p:cNvPicPr>
          <p:nvPr/>
        </p:nvPicPr>
        <p:blipFill>
          <a:blip r:embed="rId3">
            <a:alphaModFix amt="62000"/>
          </a:blip>
          <a:stretch>
            <a:fillRect/>
          </a:stretch>
        </p:blipFill>
        <p:spPr>
          <a:xfrm>
            <a:off x="87181" y="3435866"/>
            <a:ext cx="2341694" cy="1923534"/>
          </a:xfrm>
          <a:prstGeom prst="rect">
            <a:avLst/>
          </a:prstGeom>
          <a:effectLst>
            <a:softEdge rad="165100"/>
          </a:effectLst>
        </p:spPr>
      </p:pic>
      <p:sp>
        <p:nvSpPr>
          <p:cNvPr id="8" name="TextBox 7"/>
          <p:cNvSpPr txBox="1"/>
          <p:nvPr/>
        </p:nvSpPr>
        <p:spPr>
          <a:xfrm>
            <a:off x="452230" y="5349845"/>
            <a:ext cx="1976784" cy="400110"/>
          </a:xfrm>
          <a:prstGeom prst="rect">
            <a:avLst/>
          </a:prstGeom>
          <a:noFill/>
        </p:spPr>
        <p:txBody>
          <a:bodyPr wrap="square" rtlCol="0">
            <a:spAutoFit/>
          </a:bodyPr>
          <a:lstStyle/>
          <a:p>
            <a:r>
              <a:rPr lang="en-US" sz="2000" b="1" dirty="0" smtClean="0">
                <a:solidFill>
                  <a:schemeClr val="tx2">
                    <a:lumMod val="90000"/>
                    <a:lumOff val="10000"/>
                  </a:schemeClr>
                </a:solidFill>
              </a:rPr>
              <a:t>GENES (DNA)</a:t>
            </a:r>
            <a:endParaRPr lang="en-US" sz="2000" b="1" dirty="0">
              <a:solidFill>
                <a:schemeClr val="tx2">
                  <a:lumMod val="90000"/>
                  <a:lumOff val="10000"/>
                </a:schemeClr>
              </a:solidFill>
            </a:endParaRPr>
          </a:p>
        </p:txBody>
      </p:sp>
      <p:pic>
        <p:nvPicPr>
          <p:cNvPr id="6" name="Picture 5" descr="Pacific Oysters.jpg"/>
          <p:cNvPicPr>
            <a:picLocks noChangeAspect="1"/>
          </p:cNvPicPr>
          <p:nvPr/>
        </p:nvPicPr>
        <p:blipFill>
          <a:blip r:embed="rId3"/>
          <a:stretch>
            <a:fillRect/>
          </a:stretch>
        </p:blipFill>
        <p:spPr>
          <a:xfrm>
            <a:off x="4613274" y="1511300"/>
            <a:ext cx="1082261" cy="889000"/>
          </a:xfrm>
          <a:prstGeom prst="rect">
            <a:avLst/>
          </a:prstGeom>
        </p:spPr>
      </p:pic>
      <p:sp>
        <p:nvSpPr>
          <p:cNvPr id="22" name="TextBox 21"/>
          <p:cNvSpPr txBox="1"/>
          <p:nvPr/>
        </p:nvSpPr>
        <p:spPr>
          <a:xfrm>
            <a:off x="4052005" y="2514024"/>
            <a:ext cx="1692275" cy="400110"/>
          </a:xfrm>
          <a:prstGeom prst="rect">
            <a:avLst/>
          </a:prstGeom>
          <a:noFill/>
        </p:spPr>
        <p:txBody>
          <a:bodyPr wrap="square" rtlCol="0">
            <a:spAutoFit/>
          </a:bodyPr>
          <a:lstStyle/>
          <a:p>
            <a:r>
              <a:rPr lang="en-US" sz="2000" b="1" dirty="0" smtClean="0">
                <a:solidFill>
                  <a:srgbClr val="713B0E"/>
                </a:solidFill>
              </a:rPr>
              <a:t>TRAITS</a:t>
            </a:r>
            <a:endParaRPr lang="en-US" sz="2000" b="1" dirty="0">
              <a:solidFill>
                <a:srgbClr val="713B0E"/>
              </a:solidFill>
            </a:endParaRPr>
          </a:p>
        </p:txBody>
      </p:sp>
      <p:sp>
        <p:nvSpPr>
          <p:cNvPr id="25" name="TextBox 24"/>
          <p:cNvSpPr txBox="1"/>
          <p:nvPr/>
        </p:nvSpPr>
        <p:spPr>
          <a:xfrm>
            <a:off x="3386635" y="1006475"/>
            <a:ext cx="665370" cy="338554"/>
          </a:xfrm>
          <a:prstGeom prst="rect">
            <a:avLst/>
          </a:prstGeom>
          <a:noFill/>
        </p:spPr>
        <p:txBody>
          <a:bodyPr wrap="square" rtlCol="0">
            <a:spAutoFit/>
          </a:bodyPr>
          <a:lstStyle/>
          <a:p>
            <a:r>
              <a:rPr lang="en-US" sz="1600" dirty="0" smtClean="0">
                <a:solidFill>
                  <a:schemeClr val="accent3">
                    <a:lumMod val="50000"/>
                  </a:schemeClr>
                </a:solidFill>
              </a:rPr>
              <a:t>color</a:t>
            </a:r>
            <a:endParaRPr lang="en-US" sz="1600" dirty="0">
              <a:solidFill>
                <a:schemeClr val="accent3">
                  <a:lumMod val="50000"/>
                </a:schemeClr>
              </a:solidFill>
            </a:endParaRPr>
          </a:p>
        </p:txBody>
      </p:sp>
      <p:sp>
        <p:nvSpPr>
          <p:cNvPr id="27" name="TextBox 26"/>
          <p:cNvSpPr txBox="1"/>
          <p:nvPr/>
        </p:nvSpPr>
        <p:spPr>
          <a:xfrm>
            <a:off x="5068680" y="1388934"/>
            <a:ext cx="960644" cy="338554"/>
          </a:xfrm>
          <a:prstGeom prst="rect">
            <a:avLst/>
          </a:prstGeom>
          <a:noFill/>
        </p:spPr>
        <p:txBody>
          <a:bodyPr wrap="square" rtlCol="0">
            <a:spAutoFit/>
          </a:bodyPr>
          <a:lstStyle/>
          <a:p>
            <a:r>
              <a:rPr lang="en-US" sz="1600" dirty="0" smtClean="0">
                <a:solidFill>
                  <a:schemeClr val="accent3">
                    <a:lumMod val="50000"/>
                  </a:schemeClr>
                </a:solidFill>
              </a:rPr>
              <a:t>growth</a:t>
            </a:r>
            <a:endParaRPr lang="en-US" sz="1600" dirty="0">
              <a:solidFill>
                <a:schemeClr val="accent3">
                  <a:lumMod val="50000"/>
                </a:schemeClr>
              </a:solidFill>
            </a:endParaRPr>
          </a:p>
        </p:txBody>
      </p:sp>
      <p:sp>
        <p:nvSpPr>
          <p:cNvPr id="28" name="TextBox 27"/>
          <p:cNvSpPr txBox="1"/>
          <p:nvPr/>
        </p:nvSpPr>
        <p:spPr>
          <a:xfrm>
            <a:off x="4146980" y="1095375"/>
            <a:ext cx="2152219" cy="338554"/>
          </a:xfrm>
          <a:prstGeom prst="rect">
            <a:avLst/>
          </a:prstGeom>
          <a:noFill/>
        </p:spPr>
        <p:txBody>
          <a:bodyPr wrap="square" rtlCol="0">
            <a:spAutoFit/>
          </a:bodyPr>
          <a:lstStyle/>
          <a:p>
            <a:r>
              <a:rPr lang="en-US" sz="1600" dirty="0" smtClean="0">
                <a:solidFill>
                  <a:schemeClr val="accent3">
                    <a:lumMod val="50000"/>
                  </a:schemeClr>
                </a:solidFill>
              </a:rPr>
              <a:t>disease resistance</a:t>
            </a:r>
            <a:endParaRPr lang="en-US" sz="1600" dirty="0">
              <a:solidFill>
                <a:schemeClr val="accent3">
                  <a:lumMod val="50000"/>
                </a:schemeClr>
              </a:solidFill>
            </a:endParaRPr>
          </a:p>
        </p:txBody>
      </p:sp>
      <p:grpSp>
        <p:nvGrpSpPr>
          <p:cNvPr id="2" name="Group 31"/>
          <p:cNvGrpSpPr/>
          <p:nvPr/>
        </p:nvGrpSpPr>
        <p:grpSpPr>
          <a:xfrm>
            <a:off x="5795080" y="3733800"/>
            <a:ext cx="2737258" cy="2152710"/>
            <a:chOff x="5680780" y="3302000"/>
            <a:chExt cx="2737258" cy="2152710"/>
          </a:xfrm>
        </p:grpSpPr>
        <p:pic>
          <p:nvPicPr>
            <p:cNvPr id="11" name="Picture 10" descr="DSCF0515.JPG"/>
            <p:cNvPicPr>
              <a:picLocks noChangeAspect="1"/>
            </p:cNvPicPr>
            <p:nvPr/>
          </p:nvPicPr>
          <p:blipFill>
            <a:blip r:embed="rId4">
              <a:alphaModFix/>
              <a:lum/>
            </a:blip>
            <a:srcRect l="2171" t="22632" r="5033"/>
            <a:stretch>
              <a:fillRect/>
            </a:stretch>
          </p:blipFill>
          <p:spPr>
            <a:xfrm>
              <a:off x="5680780" y="3302000"/>
              <a:ext cx="2710904" cy="1694933"/>
            </a:xfrm>
            <a:prstGeom prst="rect">
              <a:avLst/>
            </a:prstGeom>
            <a:ln>
              <a:noFill/>
            </a:ln>
            <a:effectLst>
              <a:softEdge rad="112500"/>
            </a:effectLst>
          </p:spPr>
        </p:pic>
        <p:sp>
          <p:nvSpPr>
            <p:cNvPr id="13" name="TextBox 12"/>
            <p:cNvSpPr txBox="1"/>
            <p:nvPr/>
          </p:nvSpPr>
          <p:spPr>
            <a:xfrm>
              <a:off x="6118224" y="5054600"/>
              <a:ext cx="2273459" cy="400110"/>
            </a:xfrm>
            <a:prstGeom prst="rect">
              <a:avLst/>
            </a:prstGeom>
            <a:noFill/>
          </p:spPr>
          <p:txBody>
            <a:bodyPr wrap="square" rtlCol="0">
              <a:spAutoFit/>
            </a:bodyPr>
            <a:lstStyle/>
            <a:p>
              <a:r>
                <a:rPr lang="en-US" sz="2000" b="1" dirty="0" smtClean="0">
                  <a:solidFill>
                    <a:srgbClr val="3F5B03"/>
                  </a:solidFill>
                </a:rPr>
                <a:t>ENVIRONMENT</a:t>
              </a:r>
              <a:endParaRPr lang="en-US" sz="2000" b="1" dirty="0">
                <a:solidFill>
                  <a:srgbClr val="3F5B03"/>
                </a:solidFill>
              </a:endParaRPr>
            </a:p>
          </p:txBody>
        </p:sp>
        <p:sp>
          <p:nvSpPr>
            <p:cNvPr id="30" name="TextBox 29"/>
            <p:cNvSpPr txBox="1"/>
            <p:nvPr/>
          </p:nvSpPr>
          <p:spPr>
            <a:xfrm>
              <a:off x="6966114" y="3523074"/>
              <a:ext cx="1451924" cy="338554"/>
            </a:xfrm>
            <a:prstGeom prst="rect">
              <a:avLst/>
            </a:prstGeom>
            <a:noFill/>
          </p:spPr>
          <p:txBody>
            <a:bodyPr wrap="square" rtlCol="0">
              <a:spAutoFit/>
            </a:bodyPr>
            <a:lstStyle/>
            <a:p>
              <a:r>
                <a:rPr lang="en-US" sz="1600" dirty="0" smtClean="0">
                  <a:solidFill>
                    <a:schemeClr val="accent5">
                      <a:lumMod val="50000"/>
                    </a:schemeClr>
                  </a:solidFill>
                </a:rPr>
                <a:t>nutrition</a:t>
              </a:r>
              <a:endParaRPr lang="en-US" sz="1600" dirty="0">
                <a:solidFill>
                  <a:schemeClr val="accent5">
                    <a:lumMod val="50000"/>
                  </a:schemeClr>
                </a:solidFill>
              </a:endParaRPr>
            </a:p>
          </p:txBody>
        </p:sp>
        <p:sp>
          <p:nvSpPr>
            <p:cNvPr id="31" name="TextBox 30"/>
            <p:cNvSpPr txBox="1"/>
            <p:nvPr/>
          </p:nvSpPr>
          <p:spPr>
            <a:xfrm>
              <a:off x="5762108" y="3383374"/>
              <a:ext cx="1451924" cy="338554"/>
            </a:xfrm>
            <a:prstGeom prst="rect">
              <a:avLst/>
            </a:prstGeom>
            <a:noFill/>
          </p:spPr>
          <p:txBody>
            <a:bodyPr wrap="square" rtlCol="0">
              <a:spAutoFit/>
            </a:bodyPr>
            <a:lstStyle/>
            <a:p>
              <a:r>
                <a:rPr lang="en-US" sz="1600" dirty="0" smtClean="0">
                  <a:solidFill>
                    <a:srgbClr val="3F5B03"/>
                  </a:solidFill>
                </a:rPr>
                <a:t>pathogens</a:t>
              </a:r>
              <a:endParaRPr lang="en-US" sz="1600" dirty="0">
                <a:solidFill>
                  <a:srgbClr val="3F5B03"/>
                </a:solidFill>
              </a:endParaRPr>
            </a:p>
          </p:txBody>
        </p:sp>
      </p:grpSp>
      <p:sp>
        <p:nvSpPr>
          <p:cNvPr id="29" name="TextBox 28"/>
          <p:cNvSpPr txBox="1"/>
          <p:nvPr/>
        </p:nvSpPr>
        <p:spPr>
          <a:xfrm>
            <a:off x="7133287" y="3475416"/>
            <a:ext cx="1451924" cy="338554"/>
          </a:xfrm>
          <a:prstGeom prst="rect">
            <a:avLst/>
          </a:prstGeom>
          <a:noFill/>
        </p:spPr>
        <p:txBody>
          <a:bodyPr wrap="square" rtlCol="0">
            <a:spAutoFit/>
          </a:bodyPr>
          <a:lstStyle/>
          <a:p>
            <a:r>
              <a:rPr lang="en-US" sz="1600" dirty="0" smtClean="0">
                <a:solidFill>
                  <a:srgbClr val="3F5B03"/>
                </a:solidFill>
              </a:rPr>
              <a:t>temperature</a:t>
            </a:r>
            <a:endParaRPr lang="en-US" sz="1600" dirty="0">
              <a:solidFill>
                <a:srgbClr val="3F5B03"/>
              </a:solidFill>
            </a:endParaRPr>
          </a:p>
        </p:txBody>
      </p:sp>
      <p:sp>
        <p:nvSpPr>
          <p:cNvPr id="57" name="Right Arrow 56"/>
          <p:cNvSpPr/>
          <p:nvPr/>
        </p:nvSpPr>
        <p:spPr>
          <a:xfrm rot="13897105">
            <a:off x="5371607" y="2908320"/>
            <a:ext cx="1338534" cy="316535"/>
          </a:xfrm>
          <a:prstGeom prst="rightArrow">
            <a:avLst>
              <a:gd name="adj1" fmla="val 27568"/>
              <a:gd name="adj2" fmla="val 52254"/>
            </a:avLst>
          </a:prstGeom>
          <a:gradFill flip="none" rotWithShape="1">
            <a:gsLst>
              <a:gs pos="37000">
                <a:schemeClr val="accent5">
                  <a:lumMod val="75000"/>
                </a:schemeClr>
              </a:gs>
              <a:gs pos="100000">
                <a:srgbClr val="FFFFFF"/>
              </a:gs>
            </a:gsLst>
            <a:lin ang="10200000" scaled="0"/>
            <a:tileRect/>
          </a:gradFill>
          <a:ln>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ight Arrow 57"/>
          <p:cNvSpPr/>
          <p:nvPr/>
        </p:nvSpPr>
        <p:spPr>
          <a:xfrm rot="18494277">
            <a:off x="1679452" y="2748553"/>
            <a:ext cx="1338534" cy="316535"/>
          </a:xfrm>
          <a:prstGeom prst="rightArrow">
            <a:avLst>
              <a:gd name="adj1" fmla="val 27568"/>
              <a:gd name="adj2" fmla="val 522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358776" y="57149"/>
            <a:ext cx="6779056" cy="898525"/>
          </a:xfrm>
        </p:spPr>
        <p:txBody>
          <a:bodyPr/>
          <a:lstStyle/>
          <a:p>
            <a:pPr algn="l" eaLnBrk="1" hangingPunct="1"/>
            <a:r>
              <a:rPr lang="en-US" dirty="0" smtClean="0">
                <a:ea typeface="ＭＳ Ｐゴシック" pitchFamily="32" charset="-128"/>
                <a:cs typeface="ＭＳ Ｐゴシック" pitchFamily="32" charset="-128"/>
              </a:rPr>
              <a:t>Background </a:t>
            </a:r>
            <a:endParaRPr lang="en-US" dirty="0">
              <a:ea typeface="ＭＳ Ｐゴシック" pitchFamily="32" charset="-128"/>
              <a:cs typeface="ＭＳ Ｐゴシック" pitchFamily="32" charset="-128"/>
            </a:endParaRPr>
          </a:p>
        </p:txBody>
      </p:sp>
    </p:spTree>
    <p:extLst>
      <p:ext uri="{BB962C8B-B14F-4D97-AF65-F5344CB8AC3E}">
        <p14:creationId xmlns:p14="http://schemas.microsoft.com/office/powerpoint/2010/main" val="42105825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Galaxy-3.jpg"/>
          <p:cNvPicPr>
            <a:picLocks noChangeAspect="1"/>
          </p:cNvPicPr>
          <p:nvPr/>
        </p:nvPicPr>
        <p:blipFill rotWithShape="1">
          <a:blip r:embed="rId3">
            <a:extLst>
              <a:ext uri="{28A0092B-C50C-407E-A947-70E740481C1C}">
                <a14:useLocalDpi xmlns:a14="http://schemas.microsoft.com/office/drawing/2010/main" val="0"/>
              </a:ext>
            </a:extLst>
          </a:blip>
          <a:srcRect t="61668"/>
          <a:stretch/>
        </p:blipFill>
        <p:spPr>
          <a:xfrm>
            <a:off x="0" y="3627967"/>
            <a:ext cx="9144000" cy="1641964"/>
          </a:xfrm>
          <a:prstGeom prst="rect">
            <a:avLst/>
          </a:prstGeom>
        </p:spPr>
      </p:pic>
      <p:pic>
        <p:nvPicPr>
          <p:cNvPr id="4" name="Picture 3" descr="Galaxy-3.jpg"/>
          <p:cNvPicPr>
            <a:picLocks noChangeAspect="1"/>
          </p:cNvPicPr>
          <p:nvPr/>
        </p:nvPicPr>
        <p:blipFill rotWithShape="1">
          <a:blip r:embed="rId3">
            <a:extLst>
              <a:ext uri="{28A0092B-C50C-407E-A947-70E740481C1C}">
                <a14:useLocalDpi xmlns:a14="http://schemas.microsoft.com/office/drawing/2010/main" val="0"/>
              </a:ext>
            </a:extLst>
          </a:blip>
          <a:srcRect b="56812"/>
          <a:stretch/>
        </p:blipFill>
        <p:spPr>
          <a:xfrm>
            <a:off x="0" y="1778000"/>
            <a:ext cx="9144000" cy="1849967"/>
          </a:xfrm>
          <a:prstGeom prst="rect">
            <a:avLst/>
          </a:prstGeom>
        </p:spPr>
      </p:pic>
      <p:sp>
        <p:nvSpPr>
          <p:cNvPr id="22" name="Rectangle 21"/>
          <p:cNvSpPr/>
          <p:nvPr/>
        </p:nvSpPr>
        <p:spPr>
          <a:xfrm>
            <a:off x="0" y="2579701"/>
            <a:ext cx="22987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 Results</a:t>
            </a:r>
            <a:endParaRPr lang="en-US" dirty="0"/>
          </a:p>
        </p:txBody>
      </p:sp>
      <p:sp>
        <p:nvSpPr>
          <p:cNvPr id="23" name="Rectangle 22"/>
          <p:cNvSpPr/>
          <p:nvPr/>
        </p:nvSpPr>
        <p:spPr>
          <a:xfrm>
            <a:off x="-6351" y="4326467"/>
            <a:ext cx="24511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0" y="3327400"/>
            <a:ext cx="22987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351" y="1801283"/>
            <a:ext cx="19812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39699" y="2437593"/>
            <a:ext cx="1389592" cy="430887"/>
          </a:xfrm>
          <a:prstGeom prst="rect">
            <a:avLst/>
          </a:prstGeom>
          <a:noFill/>
        </p:spPr>
        <p:txBody>
          <a:bodyPr wrap="square" rtlCol="0">
            <a:spAutoFit/>
          </a:bodyPr>
          <a:lstStyle/>
          <a:p>
            <a:r>
              <a:rPr lang="en-US" sz="2200" dirty="0" smtClean="0">
                <a:solidFill>
                  <a:srgbClr val="660066"/>
                </a:solidFill>
              </a:rPr>
              <a:t>genes</a:t>
            </a:r>
            <a:endParaRPr lang="en-US" sz="2200" dirty="0">
              <a:solidFill>
                <a:srgbClr val="660066"/>
              </a:solidFill>
            </a:endParaRPr>
          </a:p>
        </p:txBody>
      </p:sp>
      <p:sp>
        <p:nvSpPr>
          <p:cNvPr id="29" name="TextBox 28"/>
          <p:cNvSpPr txBox="1"/>
          <p:nvPr/>
        </p:nvSpPr>
        <p:spPr>
          <a:xfrm>
            <a:off x="125942" y="3213100"/>
            <a:ext cx="3467101" cy="430887"/>
          </a:xfrm>
          <a:prstGeom prst="rect">
            <a:avLst/>
          </a:prstGeom>
          <a:noFill/>
        </p:spPr>
        <p:txBody>
          <a:bodyPr wrap="square" rtlCol="0">
            <a:spAutoFit/>
          </a:bodyPr>
          <a:lstStyle/>
          <a:p>
            <a:r>
              <a:rPr lang="en-US" sz="2200" dirty="0" smtClean="0">
                <a:solidFill>
                  <a:schemeClr val="tx2">
                    <a:lumMod val="75000"/>
                    <a:lumOff val="25000"/>
                  </a:schemeClr>
                </a:solidFill>
              </a:rPr>
              <a:t>%methylation: gill</a:t>
            </a:r>
            <a:endParaRPr lang="en-US" sz="2200" dirty="0">
              <a:solidFill>
                <a:schemeClr val="tx2">
                  <a:lumMod val="75000"/>
                  <a:lumOff val="25000"/>
                </a:schemeClr>
              </a:solidFill>
            </a:endParaRPr>
          </a:p>
        </p:txBody>
      </p:sp>
      <p:sp>
        <p:nvSpPr>
          <p:cNvPr id="32" name="TextBox 31"/>
          <p:cNvSpPr txBox="1"/>
          <p:nvPr/>
        </p:nvSpPr>
        <p:spPr>
          <a:xfrm>
            <a:off x="139699" y="1590927"/>
            <a:ext cx="795867" cy="430887"/>
          </a:xfrm>
          <a:prstGeom prst="rect">
            <a:avLst/>
          </a:prstGeom>
          <a:noFill/>
        </p:spPr>
        <p:txBody>
          <a:bodyPr wrap="square" rtlCol="0">
            <a:spAutoFit/>
          </a:bodyPr>
          <a:lstStyle/>
          <a:p>
            <a:r>
              <a:rPr lang="en-US" sz="2200" dirty="0" smtClean="0">
                <a:solidFill>
                  <a:schemeClr val="accent5">
                    <a:lumMod val="50000"/>
                  </a:schemeClr>
                </a:solidFill>
              </a:rPr>
              <a:t>CG</a:t>
            </a:r>
            <a:endParaRPr lang="en-US" sz="2200" dirty="0">
              <a:solidFill>
                <a:schemeClr val="accent5">
                  <a:lumMod val="50000"/>
                </a:schemeClr>
              </a:solidFill>
            </a:endParaRPr>
          </a:p>
        </p:txBody>
      </p:sp>
      <p:sp>
        <p:nvSpPr>
          <p:cNvPr id="39" name="TextBox 38"/>
          <p:cNvSpPr txBox="1"/>
          <p:nvPr/>
        </p:nvSpPr>
        <p:spPr>
          <a:xfrm>
            <a:off x="125942" y="4224867"/>
            <a:ext cx="3073401" cy="430887"/>
          </a:xfrm>
          <a:prstGeom prst="rect">
            <a:avLst/>
          </a:prstGeom>
          <a:noFill/>
        </p:spPr>
        <p:txBody>
          <a:bodyPr wrap="square" rtlCol="0">
            <a:spAutoFit/>
          </a:bodyPr>
          <a:lstStyle/>
          <a:p>
            <a:r>
              <a:rPr lang="en-US" sz="2200" dirty="0" smtClean="0">
                <a:solidFill>
                  <a:srgbClr val="AA2E81"/>
                </a:solidFill>
              </a:rPr>
              <a:t>%methylation: sperm</a:t>
            </a:r>
            <a:endParaRPr lang="en-US" sz="2200" dirty="0">
              <a:solidFill>
                <a:srgbClr val="AA2E81"/>
              </a:solidFill>
            </a:endParaRPr>
          </a:p>
        </p:txBody>
      </p:sp>
      <p:cxnSp>
        <p:nvCxnSpPr>
          <p:cNvPr id="44" name="Straight Connector 43"/>
          <p:cNvCxnSpPr/>
          <p:nvPr/>
        </p:nvCxnSpPr>
        <p:spPr>
          <a:xfrm>
            <a:off x="139699" y="1331211"/>
            <a:ext cx="8788401" cy="16933"/>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00542" y="978812"/>
            <a:ext cx="795867" cy="369332"/>
          </a:xfrm>
          <a:prstGeom prst="rect">
            <a:avLst/>
          </a:prstGeom>
          <a:noFill/>
        </p:spPr>
        <p:txBody>
          <a:bodyPr wrap="square" rtlCol="0">
            <a:spAutoFit/>
          </a:bodyPr>
          <a:lstStyle/>
          <a:p>
            <a:r>
              <a:rPr lang="en-US" dirty="0" smtClean="0">
                <a:solidFill>
                  <a:schemeClr val="tx1">
                    <a:lumMod val="95000"/>
                    <a:lumOff val="5000"/>
                  </a:schemeClr>
                </a:solidFill>
              </a:rPr>
              <a:t>0bp</a:t>
            </a:r>
            <a:endParaRPr lang="en-US" dirty="0">
              <a:solidFill>
                <a:schemeClr val="tx1">
                  <a:lumMod val="95000"/>
                  <a:lumOff val="5000"/>
                </a:schemeClr>
              </a:solidFill>
            </a:endParaRPr>
          </a:p>
        </p:txBody>
      </p:sp>
      <p:sp>
        <p:nvSpPr>
          <p:cNvPr id="46" name="TextBox 45"/>
          <p:cNvSpPr txBox="1"/>
          <p:nvPr/>
        </p:nvSpPr>
        <p:spPr>
          <a:xfrm>
            <a:off x="6993468" y="1004212"/>
            <a:ext cx="2015066" cy="369332"/>
          </a:xfrm>
          <a:prstGeom prst="rect">
            <a:avLst/>
          </a:prstGeom>
          <a:noFill/>
        </p:spPr>
        <p:txBody>
          <a:bodyPr wrap="square" rtlCol="0">
            <a:spAutoFit/>
          </a:bodyPr>
          <a:lstStyle/>
          <a:p>
            <a:pPr algn="r"/>
            <a:r>
              <a:rPr lang="en-US" dirty="0">
                <a:solidFill>
                  <a:schemeClr val="tx1">
                    <a:lumMod val="95000"/>
                    <a:lumOff val="5000"/>
                  </a:schemeClr>
                </a:solidFill>
              </a:rPr>
              <a:t>6</a:t>
            </a:r>
            <a:r>
              <a:rPr lang="en-US" dirty="0" smtClean="0">
                <a:solidFill>
                  <a:schemeClr val="tx1">
                    <a:lumMod val="95000"/>
                    <a:lumOff val="5000"/>
                  </a:schemeClr>
                </a:solidFill>
              </a:rPr>
              <a:t>,000bp</a:t>
            </a:r>
            <a:endParaRPr lang="en-US" dirty="0">
              <a:solidFill>
                <a:schemeClr val="tx1">
                  <a:lumMod val="95000"/>
                  <a:lumOff val="5000"/>
                </a:schemeClr>
              </a:solidFill>
            </a:endParaRPr>
          </a:p>
        </p:txBody>
      </p:sp>
    </p:spTree>
    <p:extLst>
      <p:ext uri="{BB962C8B-B14F-4D97-AF65-F5344CB8AC3E}">
        <p14:creationId xmlns:p14="http://schemas.microsoft.com/office/powerpoint/2010/main" val="10382115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Galaxy-3.jpg"/>
          <p:cNvPicPr>
            <a:picLocks noChangeAspect="1"/>
          </p:cNvPicPr>
          <p:nvPr/>
        </p:nvPicPr>
        <p:blipFill rotWithShape="1">
          <a:blip r:embed="rId3">
            <a:extLst>
              <a:ext uri="{28A0092B-C50C-407E-A947-70E740481C1C}">
                <a14:useLocalDpi xmlns:a14="http://schemas.microsoft.com/office/drawing/2010/main" val="0"/>
              </a:ext>
            </a:extLst>
          </a:blip>
          <a:srcRect t="61668"/>
          <a:stretch/>
        </p:blipFill>
        <p:spPr>
          <a:xfrm>
            <a:off x="0" y="3627967"/>
            <a:ext cx="9144000" cy="1641964"/>
          </a:xfrm>
          <a:prstGeom prst="rect">
            <a:avLst/>
          </a:prstGeom>
        </p:spPr>
      </p:pic>
      <p:pic>
        <p:nvPicPr>
          <p:cNvPr id="4" name="Picture 3" descr="Galaxy-3.jpg"/>
          <p:cNvPicPr>
            <a:picLocks noChangeAspect="1"/>
          </p:cNvPicPr>
          <p:nvPr/>
        </p:nvPicPr>
        <p:blipFill rotWithShape="1">
          <a:blip r:embed="rId3">
            <a:extLst>
              <a:ext uri="{28A0092B-C50C-407E-A947-70E740481C1C}">
                <a14:useLocalDpi xmlns:a14="http://schemas.microsoft.com/office/drawing/2010/main" val="0"/>
              </a:ext>
            </a:extLst>
          </a:blip>
          <a:srcRect b="56812"/>
          <a:stretch/>
        </p:blipFill>
        <p:spPr>
          <a:xfrm>
            <a:off x="0" y="1778000"/>
            <a:ext cx="9144000" cy="1849967"/>
          </a:xfrm>
          <a:prstGeom prst="rect">
            <a:avLst/>
          </a:prstGeom>
        </p:spPr>
      </p:pic>
      <p:sp>
        <p:nvSpPr>
          <p:cNvPr id="22" name="Rectangle 21"/>
          <p:cNvSpPr/>
          <p:nvPr/>
        </p:nvSpPr>
        <p:spPr>
          <a:xfrm>
            <a:off x="0" y="2579701"/>
            <a:ext cx="22987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 Results</a:t>
            </a:r>
            <a:endParaRPr lang="en-US" dirty="0"/>
          </a:p>
        </p:txBody>
      </p:sp>
      <p:sp>
        <p:nvSpPr>
          <p:cNvPr id="23" name="Rectangle 22"/>
          <p:cNvSpPr/>
          <p:nvPr/>
        </p:nvSpPr>
        <p:spPr>
          <a:xfrm>
            <a:off x="-6351" y="4326467"/>
            <a:ext cx="24511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0" y="3327400"/>
            <a:ext cx="22987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351" y="1801283"/>
            <a:ext cx="1981200" cy="275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39699" y="2437593"/>
            <a:ext cx="1389592" cy="430887"/>
          </a:xfrm>
          <a:prstGeom prst="rect">
            <a:avLst/>
          </a:prstGeom>
          <a:noFill/>
        </p:spPr>
        <p:txBody>
          <a:bodyPr wrap="square" rtlCol="0">
            <a:spAutoFit/>
          </a:bodyPr>
          <a:lstStyle/>
          <a:p>
            <a:r>
              <a:rPr lang="en-US" sz="2200" dirty="0" smtClean="0">
                <a:solidFill>
                  <a:srgbClr val="660066"/>
                </a:solidFill>
              </a:rPr>
              <a:t>genes</a:t>
            </a:r>
            <a:endParaRPr lang="en-US" sz="2200" dirty="0">
              <a:solidFill>
                <a:srgbClr val="660066"/>
              </a:solidFill>
            </a:endParaRPr>
          </a:p>
        </p:txBody>
      </p:sp>
      <p:sp>
        <p:nvSpPr>
          <p:cNvPr id="29" name="TextBox 28"/>
          <p:cNvSpPr txBox="1"/>
          <p:nvPr/>
        </p:nvSpPr>
        <p:spPr>
          <a:xfrm>
            <a:off x="125942" y="3213100"/>
            <a:ext cx="3467101" cy="430887"/>
          </a:xfrm>
          <a:prstGeom prst="rect">
            <a:avLst/>
          </a:prstGeom>
          <a:noFill/>
        </p:spPr>
        <p:txBody>
          <a:bodyPr wrap="square" rtlCol="0">
            <a:spAutoFit/>
          </a:bodyPr>
          <a:lstStyle/>
          <a:p>
            <a:r>
              <a:rPr lang="en-US" sz="2200" dirty="0" smtClean="0">
                <a:solidFill>
                  <a:schemeClr val="tx2">
                    <a:lumMod val="75000"/>
                    <a:lumOff val="25000"/>
                  </a:schemeClr>
                </a:solidFill>
              </a:rPr>
              <a:t>%methylation: gill</a:t>
            </a:r>
            <a:endParaRPr lang="en-US" sz="2200" dirty="0">
              <a:solidFill>
                <a:schemeClr val="tx2">
                  <a:lumMod val="75000"/>
                  <a:lumOff val="25000"/>
                </a:schemeClr>
              </a:solidFill>
            </a:endParaRPr>
          </a:p>
        </p:txBody>
      </p:sp>
      <p:sp>
        <p:nvSpPr>
          <p:cNvPr id="32" name="TextBox 31"/>
          <p:cNvSpPr txBox="1"/>
          <p:nvPr/>
        </p:nvSpPr>
        <p:spPr>
          <a:xfrm>
            <a:off x="139699" y="1590927"/>
            <a:ext cx="795867" cy="430887"/>
          </a:xfrm>
          <a:prstGeom prst="rect">
            <a:avLst/>
          </a:prstGeom>
          <a:noFill/>
        </p:spPr>
        <p:txBody>
          <a:bodyPr wrap="square" rtlCol="0">
            <a:spAutoFit/>
          </a:bodyPr>
          <a:lstStyle/>
          <a:p>
            <a:r>
              <a:rPr lang="en-US" sz="2200" dirty="0" smtClean="0">
                <a:solidFill>
                  <a:schemeClr val="accent5">
                    <a:lumMod val="50000"/>
                  </a:schemeClr>
                </a:solidFill>
              </a:rPr>
              <a:t>CG</a:t>
            </a:r>
            <a:endParaRPr lang="en-US" sz="2200" dirty="0">
              <a:solidFill>
                <a:schemeClr val="accent5">
                  <a:lumMod val="50000"/>
                </a:schemeClr>
              </a:solidFill>
            </a:endParaRPr>
          </a:p>
        </p:txBody>
      </p:sp>
      <p:sp>
        <p:nvSpPr>
          <p:cNvPr id="39" name="TextBox 38"/>
          <p:cNvSpPr txBox="1"/>
          <p:nvPr/>
        </p:nvSpPr>
        <p:spPr>
          <a:xfrm>
            <a:off x="125942" y="4224867"/>
            <a:ext cx="3073401" cy="430887"/>
          </a:xfrm>
          <a:prstGeom prst="rect">
            <a:avLst/>
          </a:prstGeom>
          <a:noFill/>
        </p:spPr>
        <p:txBody>
          <a:bodyPr wrap="square" rtlCol="0">
            <a:spAutoFit/>
          </a:bodyPr>
          <a:lstStyle/>
          <a:p>
            <a:r>
              <a:rPr lang="en-US" sz="2200" dirty="0" smtClean="0">
                <a:solidFill>
                  <a:srgbClr val="AA2E81"/>
                </a:solidFill>
              </a:rPr>
              <a:t>%methylation: sperm</a:t>
            </a:r>
            <a:endParaRPr lang="en-US" sz="2200" dirty="0">
              <a:solidFill>
                <a:srgbClr val="AA2E81"/>
              </a:solidFill>
            </a:endParaRPr>
          </a:p>
        </p:txBody>
      </p:sp>
      <p:cxnSp>
        <p:nvCxnSpPr>
          <p:cNvPr id="44" name="Straight Connector 43"/>
          <p:cNvCxnSpPr/>
          <p:nvPr/>
        </p:nvCxnSpPr>
        <p:spPr>
          <a:xfrm>
            <a:off x="139699" y="1331211"/>
            <a:ext cx="8788401" cy="16933"/>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00542" y="978812"/>
            <a:ext cx="795867" cy="369332"/>
          </a:xfrm>
          <a:prstGeom prst="rect">
            <a:avLst/>
          </a:prstGeom>
          <a:noFill/>
        </p:spPr>
        <p:txBody>
          <a:bodyPr wrap="square" rtlCol="0">
            <a:spAutoFit/>
          </a:bodyPr>
          <a:lstStyle/>
          <a:p>
            <a:r>
              <a:rPr lang="en-US" dirty="0" smtClean="0">
                <a:solidFill>
                  <a:schemeClr val="tx1">
                    <a:lumMod val="95000"/>
                    <a:lumOff val="5000"/>
                  </a:schemeClr>
                </a:solidFill>
              </a:rPr>
              <a:t>0bp</a:t>
            </a:r>
            <a:endParaRPr lang="en-US" dirty="0">
              <a:solidFill>
                <a:schemeClr val="tx1">
                  <a:lumMod val="95000"/>
                  <a:lumOff val="5000"/>
                </a:schemeClr>
              </a:solidFill>
            </a:endParaRPr>
          </a:p>
        </p:txBody>
      </p:sp>
      <p:sp>
        <p:nvSpPr>
          <p:cNvPr id="46" name="TextBox 45"/>
          <p:cNvSpPr txBox="1"/>
          <p:nvPr/>
        </p:nvSpPr>
        <p:spPr>
          <a:xfrm>
            <a:off x="6993468" y="1004212"/>
            <a:ext cx="2015066" cy="369332"/>
          </a:xfrm>
          <a:prstGeom prst="rect">
            <a:avLst/>
          </a:prstGeom>
          <a:noFill/>
        </p:spPr>
        <p:txBody>
          <a:bodyPr wrap="square" rtlCol="0">
            <a:spAutoFit/>
          </a:bodyPr>
          <a:lstStyle/>
          <a:p>
            <a:pPr algn="r"/>
            <a:r>
              <a:rPr lang="en-US" dirty="0">
                <a:solidFill>
                  <a:schemeClr val="tx1">
                    <a:lumMod val="95000"/>
                    <a:lumOff val="5000"/>
                  </a:schemeClr>
                </a:solidFill>
              </a:rPr>
              <a:t>6</a:t>
            </a:r>
            <a:r>
              <a:rPr lang="en-US" dirty="0" smtClean="0">
                <a:solidFill>
                  <a:schemeClr val="tx1">
                    <a:lumMod val="95000"/>
                    <a:lumOff val="5000"/>
                  </a:schemeClr>
                </a:solidFill>
              </a:rPr>
              <a:t>,000bp</a:t>
            </a:r>
            <a:endParaRPr lang="en-US" dirty="0">
              <a:solidFill>
                <a:schemeClr val="tx1">
                  <a:lumMod val="95000"/>
                  <a:lumOff val="5000"/>
                </a:schemeClr>
              </a:solidFill>
            </a:endParaRPr>
          </a:p>
        </p:txBody>
      </p:sp>
      <p:sp>
        <p:nvSpPr>
          <p:cNvPr id="41" name="Rectangle 40"/>
          <p:cNvSpPr/>
          <p:nvPr/>
        </p:nvSpPr>
        <p:spPr>
          <a:xfrm>
            <a:off x="7835902" y="1211698"/>
            <a:ext cx="762000" cy="480810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191002" y="1211698"/>
            <a:ext cx="647698" cy="480810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0568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 Results</a:t>
            </a:r>
            <a:endParaRPr lang="en-US" dirty="0"/>
          </a:p>
        </p:txBody>
      </p:sp>
      <p:sp>
        <p:nvSpPr>
          <p:cNvPr id="7" name="Content Placeholder 2"/>
          <p:cNvSpPr>
            <a:spLocks noGrp="1"/>
          </p:cNvSpPr>
          <p:nvPr>
            <p:ph idx="1"/>
          </p:nvPr>
        </p:nvSpPr>
        <p:spPr>
          <a:xfrm>
            <a:off x="549275" y="1436066"/>
            <a:ext cx="8042276" cy="2611001"/>
          </a:xfrm>
        </p:spPr>
        <p:txBody>
          <a:bodyPr>
            <a:noAutofit/>
          </a:bodyPr>
          <a:lstStyle/>
          <a:p>
            <a:pPr>
              <a:lnSpc>
                <a:spcPct val="120000"/>
              </a:lnSpc>
            </a:pPr>
            <a:r>
              <a:rPr lang="en-US" sz="2600" dirty="0" smtClean="0">
                <a:solidFill>
                  <a:schemeClr val="tx1">
                    <a:lumMod val="75000"/>
                    <a:lumOff val="25000"/>
                  </a:schemeClr>
                </a:solidFill>
              </a:rPr>
              <a:t>Identify differential methylation (DM)</a:t>
            </a:r>
          </a:p>
        </p:txBody>
      </p:sp>
    </p:spTree>
    <p:extLst>
      <p:ext uri="{BB962C8B-B14F-4D97-AF65-F5344CB8AC3E}">
        <p14:creationId xmlns:p14="http://schemas.microsoft.com/office/powerpoint/2010/main" val="172381229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 Results</a:t>
            </a:r>
            <a:endParaRPr lang="en-US" dirty="0"/>
          </a:p>
        </p:txBody>
      </p:sp>
      <p:sp>
        <p:nvSpPr>
          <p:cNvPr id="6" name="Content Placeholder 2"/>
          <p:cNvSpPr txBox="1">
            <a:spLocks/>
          </p:cNvSpPr>
          <p:nvPr/>
        </p:nvSpPr>
        <p:spPr>
          <a:xfrm>
            <a:off x="549275" y="1436066"/>
            <a:ext cx="8042276" cy="2611001"/>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20000"/>
              </a:lnSpc>
            </a:pPr>
            <a:r>
              <a:rPr lang="en-US" sz="2600" dirty="0" smtClean="0">
                <a:solidFill>
                  <a:schemeClr val="tx1">
                    <a:lumMod val="75000"/>
                    <a:lumOff val="25000"/>
                  </a:schemeClr>
                </a:solidFill>
              </a:rPr>
              <a:t>Identify differential methylation (DM)</a:t>
            </a:r>
          </a:p>
        </p:txBody>
      </p:sp>
      <p:graphicFrame>
        <p:nvGraphicFramePr>
          <p:cNvPr id="8" name="Chart 7"/>
          <p:cNvGraphicFramePr/>
          <p:nvPr>
            <p:extLst>
              <p:ext uri="{D42A27DB-BD31-4B8C-83A1-F6EECF244321}">
                <p14:modId xmlns:p14="http://schemas.microsoft.com/office/powerpoint/2010/main" val="4009087731"/>
              </p:ext>
            </p:extLst>
          </p:nvPr>
        </p:nvGraphicFramePr>
        <p:xfrm>
          <a:off x="-406400" y="1979083"/>
          <a:ext cx="6972299" cy="4135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00494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txBox="1">
            <a:spLocks/>
          </p:cNvSpPr>
          <p:nvPr/>
        </p:nvSpPr>
        <p:spPr>
          <a:xfrm>
            <a:off x="549275" y="-16335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dirty="0" smtClean="0"/>
              <a:t>Part 3: Results</a:t>
            </a:r>
            <a:endParaRPr lang="en-US" dirty="0"/>
          </a:p>
        </p:txBody>
      </p:sp>
      <p:sp>
        <p:nvSpPr>
          <p:cNvPr id="6" name="Content Placeholder 2"/>
          <p:cNvSpPr txBox="1">
            <a:spLocks/>
          </p:cNvSpPr>
          <p:nvPr/>
        </p:nvSpPr>
        <p:spPr>
          <a:xfrm>
            <a:off x="549275" y="1436066"/>
            <a:ext cx="8042276" cy="2611001"/>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20000"/>
              </a:lnSpc>
            </a:pPr>
            <a:r>
              <a:rPr lang="en-US" sz="2600" smtClean="0">
                <a:solidFill>
                  <a:schemeClr val="tx1">
                    <a:lumMod val="75000"/>
                    <a:lumOff val="25000"/>
                  </a:schemeClr>
                </a:solidFill>
              </a:rPr>
              <a:t>Identify differential methylation</a:t>
            </a:r>
            <a:endParaRPr lang="en-US" sz="2600" dirty="0" smtClean="0">
              <a:solidFill>
                <a:schemeClr val="tx1">
                  <a:lumMod val="75000"/>
                  <a:lumOff val="25000"/>
                </a:schemeClr>
              </a:solidFill>
            </a:endParaRPr>
          </a:p>
        </p:txBody>
      </p:sp>
      <p:graphicFrame>
        <p:nvGraphicFramePr>
          <p:cNvPr id="8" name="Chart 7"/>
          <p:cNvGraphicFramePr/>
          <p:nvPr>
            <p:extLst>
              <p:ext uri="{D42A27DB-BD31-4B8C-83A1-F6EECF244321}">
                <p14:modId xmlns:p14="http://schemas.microsoft.com/office/powerpoint/2010/main" val="1539346929"/>
              </p:ext>
            </p:extLst>
          </p:nvPr>
        </p:nvGraphicFramePr>
        <p:xfrm>
          <a:off x="-406400" y="1979083"/>
          <a:ext cx="6972299" cy="4135967"/>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a:xfrm>
            <a:off x="4901142" y="2054130"/>
            <a:ext cx="3690409" cy="185583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600" dirty="0" smtClean="0">
                <a:solidFill>
                  <a:schemeClr val="tx1">
                    <a:lumMod val="75000"/>
                    <a:lumOff val="25000"/>
                  </a:schemeClr>
                </a:solidFill>
              </a:rPr>
              <a:t>1/3 of all genes had DM</a:t>
            </a:r>
          </a:p>
          <a:p>
            <a:pPr marL="0" indent="0">
              <a:buNone/>
            </a:pPr>
            <a:endParaRPr lang="en-US" sz="2600" dirty="0" smtClean="0">
              <a:solidFill>
                <a:schemeClr val="tx1">
                  <a:lumMod val="75000"/>
                  <a:lumOff val="25000"/>
                </a:schemeClr>
              </a:solidFill>
            </a:endParaRPr>
          </a:p>
        </p:txBody>
      </p:sp>
    </p:spTree>
    <p:extLst>
      <p:ext uri="{BB962C8B-B14F-4D97-AF65-F5344CB8AC3E}">
        <p14:creationId xmlns:p14="http://schemas.microsoft.com/office/powerpoint/2010/main" val="2104673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spTree>
    <p:extLst>
      <p:ext uri="{BB962C8B-B14F-4D97-AF65-F5344CB8AC3E}">
        <p14:creationId xmlns:p14="http://schemas.microsoft.com/office/powerpoint/2010/main" val="6568355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348773" cy="643850"/>
            <a:chOff x="3002144" y="1166105"/>
            <a:chExt cx="2348773" cy="643850"/>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349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348773" cy="643850"/>
            <a:chOff x="3002144" y="1166105"/>
            <a:chExt cx="2348773" cy="643850"/>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1629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374775"/>
            <a:chOff x="3002144" y="1166105"/>
            <a:chExt cx="2459248" cy="1374775"/>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1629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374775"/>
            <a:chOff x="3002144" y="1166105"/>
            <a:chExt cx="2459248" cy="1374775"/>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1629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ific Oysters.jpg"/>
          <p:cNvPicPr>
            <a:picLocks noChangeAspect="1"/>
          </p:cNvPicPr>
          <p:nvPr/>
        </p:nvPicPr>
        <p:blipFill>
          <a:blip r:embed="rId3"/>
          <a:stretch>
            <a:fillRect/>
          </a:stretch>
        </p:blipFill>
        <p:spPr>
          <a:xfrm>
            <a:off x="2555875" y="1006475"/>
            <a:ext cx="2133600" cy="1752600"/>
          </a:xfrm>
          <a:prstGeom prst="rect">
            <a:avLst/>
          </a:prstGeom>
        </p:spPr>
      </p:pic>
      <p:pic>
        <p:nvPicPr>
          <p:cNvPr id="4" name="Picture 3" descr="Pacific Oysters.jpg"/>
          <p:cNvPicPr>
            <a:picLocks noChangeAspect="1"/>
          </p:cNvPicPr>
          <p:nvPr/>
        </p:nvPicPr>
        <p:blipFill>
          <a:blip r:embed="rId3">
            <a:alphaModFix amt="62000"/>
          </a:blip>
          <a:stretch>
            <a:fillRect/>
          </a:stretch>
        </p:blipFill>
        <p:spPr>
          <a:xfrm>
            <a:off x="87181" y="3435866"/>
            <a:ext cx="2341694" cy="1923534"/>
          </a:xfrm>
          <a:prstGeom prst="rect">
            <a:avLst/>
          </a:prstGeom>
          <a:effectLst>
            <a:softEdge rad="165100"/>
          </a:effectLst>
        </p:spPr>
      </p:pic>
      <p:sp>
        <p:nvSpPr>
          <p:cNvPr id="8" name="TextBox 7"/>
          <p:cNvSpPr txBox="1"/>
          <p:nvPr/>
        </p:nvSpPr>
        <p:spPr>
          <a:xfrm>
            <a:off x="452230" y="5349845"/>
            <a:ext cx="1976784" cy="400110"/>
          </a:xfrm>
          <a:prstGeom prst="rect">
            <a:avLst/>
          </a:prstGeom>
          <a:noFill/>
        </p:spPr>
        <p:txBody>
          <a:bodyPr wrap="square" rtlCol="0">
            <a:spAutoFit/>
          </a:bodyPr>
          <a:lstStyle/>
          <a:p>
            <a:r>
              <a:rPr lang="en-US" sz="2000" b="1" dirty="0" smtClean="0">
                <a:solidFill>
                  <a:schemeClr val="tx2">
                    <a:lumMod val="90000"/>
                    <a:lumOff val="10000"/>
                  </a:schemeClr>
                </a:solidFill>
              </a:rPr>
              <a:t>GENES (DNA)</a:t>
            </a:r>
            <a:endParaRPr lang="en-US" sz="2000" b="1" dirty="0">
              <a:solidFill>
                <a:schemeClr val="tx2">
                  <a:lumMod val="90000"/>
                  <a:lumOff val="10000"/>
                </a:schemeClr>
              </a:solidFill>
            </a:endParaRPr>
          </a:p>
        </p:txBody>
      </p:sp>
      <p:sp>
        <p:nvSpPr>
          <p:cNvPr id="14" name="TextBox 13"/>
          <p:cNvSpPr txBox="1"/>
          <p:nvPr/>
        </p:nvSpPr>
        <p:spPr>
          <a:xfrm>
            <a:off x="1810180" y="4170320"/>
            <a:ext cx="2336800" cy="707886"/>
          </a:xfrm>
          <a:prstGeom prst="rect">
            <a:avLst/>
          </a:prstGeom>
          <a:noFill/>
        </p:spPr>
        <p:txBody>
          <a:bodyPr wrap="square" rtlCol="0">
            <a:spAutoFit/>
          </a:bodyPr>
          <a:lstStyle/>
          <a:p>
            <a:pPr algn="ctr"/>
            <a:r>
              <a:rPr lang="en-US" sz="2400" b="1" dirty="0" smtClean="0">
                <a:solidFill>
                  <a:srgbClr val="FF6525"/>
                </a:solidFill>
              </a:rPr>
              <a:t>EPIGENOME</a:t>
            </a:r>
          </a:p>
          <a:p>
            <a:pPr algn="ctr"/>
            <a:r>
              <a:rPr lang="en-US" sz="1600" b="1" dirty="0" smtClean="0">
                <a:solidFill>
                  <a:srgbClr val="FF6525"/>
                </a:solidFill>
              </a:rPr>
              <a:t>(DNA methylation)</a:t>
            </a:r>
            <a:endParaRPr lang="en-US" sz="1600" b="1" dirty="0">
              <a:solidFill>
                <a:srgbClr val="FF6525"/>
              </a:solidFill>
            </a:endParaRPr>
          </a:p>
        </p:txBody>
      </p:sp>
      <p:pic>
        <p:nvPicPr>
          <p:cNvPr id="6" name="Picture 5" descr="Pacific Oysters.jpg"/>
          <p:cNvPicPr>
            <a:picLocks noChangeAspect="1"/>
          </p:cNvPicPr>
          <p:nvPr/>
        </p:nvPicPr>
        <p:blipFill>
          <a:blip r:embed="rId3"/>
          <a:stretch>
            <a:fillRect/>
          </a:stretch>
        </p:blipFill>
        <p:spPr>
          <a:xfrm>
            <a:off x="4613274" y="1511300"/>
            <a:ext cx="1082261" cy="889000"/>
          </a:xfrm>
          <a:prstGeom prst="rect">
            <a:avLst/>
          </a:prstGeom>
        </p:spPr>
      </p:pic>
      <p:sp>
        <p:nvSpPr>
          <p:cNvPr id="22" name="TextBox 21"/>
          <p:cNvSpPr txBox="1"/>
          <p:nvPr/>
        </p:nvSpPr>
        <p:spPr>
          <a:xfrm>
            <a:off x="4052005" y="2514024"/>
            <a:ext cx="1692275" cy="400110"/>
          </a:xfrm>
          <a:prstGeom prst="rect">
            <a:avLst/>
          </a:prstGeom>
          <a:noFill/>
        </p:spPr>
        <p:txBody>
          <a:bodyPr wrap="square" rtlCol="0">
            <a:spAutoFit/>
          </a:bodyPr>
          <a:lstStyle/>
          <a:p>
            <a:r>
              <a:rPr lang="en-US" sz="2000" b="1" dirty="0" smtClean="0">
                <a:solidFill>
                  <a:srgbClr val="713B0E"/>
                </a:solidFill>
              </a:rPr>
              <a:t>TRAITS</a:t>
            </a:r>
            <a:endParaRPr lang="en-US" sz="2000" b="1" dirty="0">
              <a:solidFill>
                <a:srgbClr val="713B0E"/>
              </a:solidFill>
            </a:endParaRPr>
          </a:p>
        </p:txBody>
      </p:sp>
      <p:sp>
        <p:nvSpPr>
          <p:cNvPr id="25" name="TextBox 24"/>
          <p:cNvSpPr txBox="1"/>
          <p:nvPr/>
        </p:nvSpPr>
        <p:spPr>
          <a:xfrm>
            <a:off x="3386635" y="1006475"/>
            <a:ext cx="665370" cy="338554"/>
          </a:xfrm>
          <a:prstGeom prst="rect">
            <a:avLst/>
          </a:prstGeom>
          <a:noFill/>
        </p:spPr>
        <p:txBody>
          <a:bodyPr wrap="square" rtlCol="0">
            <a:spAutoFit/>
          </a:bodyPr>
          <a:lstStyle/>
          <a:p>
            <a:r>
              <a:rPr lang="en-US" sz="1600" dirty="0" smtClean="0">
                <a:solidFill>
                  <a:schemeClr val="accent3">
                    <a:lumMod val="50000"/>
                  </a:schemeClr>
                </a:solidFill>
              </a:rPr>
              <a:t>color</a:t>
            </a:r>
            <a:endParaRPr lang="en-US" sz="1600" dirty="0">
              <a:solidFill>
                <a:schemeClr val="accent3">
                  <a:lumMod val="50000"/>
                </a:schemeClr>
              </a:solidFill>
            </a:endParaRPr>
          </a:p>
        </p:txBody>
      </p:sp>
      <p:sp>
        <p:nvSpPr>
          <p:cNvPr id="27" name="TextBox 26"/>
          <p:cNvSpPr txBox="1"/>
          <p:nvPr/>
        </p:nvSpPr>
        <p:spPr>
          <a:xfrm>
            <a:off x="5068680" y="1388934"/>
            <a:ext cx="960644" cy="338554"/>
          </a:xfrm>
          <a:prstGeom prst="rect">
            <a:avLst/>
          </a:prstGeom>
          <a:noFill/>
        </p:spPr>
        <p:txBody>
          <a:bodyPr wrap="square" rtlCol="0">
            <a:spAutoFit/>
          </a:bodyPr>
          <a:lstStyle/>
          <a:p>
            <a:r>
              <a:rPr lang="en-US" sz="1600" dirty="0" smtClean="0">
                <a:solidFill>
                  <a:schemeClr val="accent3">
                    <a:lumMod val="50000"/>
                  </a:schemeClr>
                </a:solidFill>
              </a:rPr>
              <a:t>growth</a:t>
            </a:r>
            <a:endParaRPr lang="en-US" sz="1600" dirty="0">
              <a:solidFill>
                <a:schemeClr val="accent3">
                  <a:lumMod val="50000"/>
                </a:schemeClr>
              </a:solidFill>
            </a:endParaRPr>
          </a:p>
        </p:txBody>
      </p:sp>
      <p:sp>
        <p:nvSpPr>
          <p:cNvPr id="28" name="TextBox 27"/>
          <p:cNvSpPr txBox="1"/>
          <p:nvPr/>
        </p:nvSpPr>
        <p:spPr>
          <a:xfrm>
            <a:off x="4146980" y="1095375"/>
            <a:ext cx="2152219" cy="338554"/>
          </a:xfrm>
          <a:prstGeom prst="rect">
            <a:avLst/>
          </a:prstGeom>
          <a:noFill/>
        </p:spPr>
        <p:txBody>
          <a:bodyPr wrap="square" rtlCol="0">
            <a:spAutoFit/>
          </a:bodyPr>
          <a:lstStyle/>
          <a:p>
            <a:r>
              <a:rPr lang="en-US" sz="1600" dirty="0" smtClean="0">
                <a:solidFill>
                  <a:schemeClr val="accent3">
                    <a:lumMod val="50000"/>
                  </a:schemeClr>
                </a:solidFill>
              </a:rPr>
              <a:t>disease resistance</a:t>
            </a:r>
            <a:endParaRPr lang="en-US" sz="1600" dirty="0">
              <a:solidFill>
                <a:schemeClr val="accent3">
                  <a:lumMod val="50000"/>
                </a:schemeClr>
              </a:solidFill>
            </a:endParaRPr>
          </a:p>
        </p:txBody>
      </p:sp>
      <p:grpSp>
        <p:nvGrpSpPr>
          <p:cNvPr id="32" name="Group 31"/>
          <p:cNvGrpSpPr/>
          <p:nvPr/>
        </p:nvGrpSpPr>
        <p:grpSpPr>
          <a:xfrm>
            <a:off x="5795080" y="3733800"/>
            <a:ext cx="2737258" cy="2152710"/>
            <a:chOff x="5680780" y="3302000"/>
            <a:chExt cx="2737258" cy="2152710"/>
          </a:xfrm>
        </p:grpSpPr>
        <p:pic>
          <p:nvPicPr>
            <p:cNvPr id="11" name="Picture 10" descr="DSCF0515.JPG"/>
            <p:cNvPicPr>
              <a:picLocks noChangeAspect="1"/>
            </p:cNvPicPr>
            <p:nvPr/>
          </p:nvPicPr>
          <p:blipFill>
            <a:blip r:embed="rId4">
              <a:alphaModFix/>
              <a:lum/>
            </a:blip>
            <a:srcRect l="2171" t="22632" r="5033"/>
            <a:stretch>
              <a:fillRect/>
            </a:stretch>
          </p:blipFill>
          <p:spPr>
            <a:xfrm>
              <a:off x="5680780" y="3302000"/>
              <a:ext cx="2710904" cy="1694933"/>
            </a:xfrm>
            <a:prstGeom prst="rect">
              <a:avLst/>
            </a:prstGeom>
            <a:ln>
              <a:noFill/>
            </a:ln>
            <a:effectLst>
              <a:softEdge rad="112500"/>
            </a:effectLst>
          </p:spPr>
        </p:pic>
        <p:sp>
          <p:nvSpPr>
            <p:cNvPr id="13" name="TextBox 12"/>
            <p:cNvSpPr txBox="1"/>
            <p:nvPr/>
          </p:nvSpPr>
          <p:spPr>
            <a:xfrm>
              <a:off x="6118224" y="5054600"/>
              <a:ext cx="2273459" cy="400110"/>
            </a:xfrm>
            <a:prstGeom prst="rect">
              <a:avLst/>
            </a:prstGeom>
            <a:noFill/>
          </p:spPr>
          <p:txBody>
            <a:bodyPr wrap="square" rtlCol="0">
              <a:spAutoFit/>
            </a:bodyPr>
            <a:lstStyle/>
            <a:p>
              <a:r>
                <a:rPr lang="en-US" sz="2000" b="1" dirty="0" smtClean="0">
                  <a:solidFill>
                    <a:srgbClr val="3F5B03"/>
                  </a:solidFill>
                </a:rPr>
                <a:t>ENVIRONMENT</a:t>
              </a:r>
              <a:endParaRPr lang="en-US" sz="2000" b="1" dirty="0">
                <a:solidFill>
                  <a:srgbClr val="3F5B03"/>
                </a:solidFill>
              </a:endParaRPr>
            </a:p>
          </p:txBody>
        </p:sp>
        <p:sp>
          <p:nvSpPr>
            <p:cNvPr id="30" name="TextBox 29"/>
            <p:cNvSpPr txBox="1"/>
            <p:nvPr/>
          </p:nvSpPr>
          <p:spPr>
            <a:xfrm>
              <a:off x="6966114" y="3523074"/>
              <a:ext cx="1451924" cy="338554"/>
            </a:xfrm>
            <a:prstGeom prst="rect">
              <a:avLst/>
            </a:prstGeom>
            <a:noFill/>
          </p:spPr>
          <p:txBody>
            <a:bodyPr wrap="square" rtlCol="0">
              <a:spAutoFit/>
            </a:bodyPr>
            <a:lstStyle/>
            <a:p>
              <a:r>
                <a:rPr lang="en-US" sz="1600" dirty="0" smtClean="0">
                  <a:solidFill>
                    <a:schemeClr val="accent5">
                      <a:lumMod val="50000"/>
                    </a:schemeClr>
                  </a:solidFill>
                </a:rPr>
                <a:t>nutrition</a:t>
              </a:r>
              <a:endParaRPr lang="en-US" sz="1600" dirty="0">
                <a:solidFill>
                  <a:schemeClr val="accent5">
                    <a:lumMod val="50000"/>
                  </a:schemeClr>
                </a:solidFill>
              </a:endParaRPr>
            </a:p>
          </p:txBody>
        </p:sp>
        <p:sp>
          <p:nvSpPr>
            <p:cNvPr id="31" name="TextBox 30"/>
            <p:cNvSpPr txBox="1"/>
            <p:nvPr/>
          </p:nvSpPr>
          <p:spPr>
            <a:xfrm>
              <a:off x="5762108" y="3383374"/>
              <a:ext cx="1451924" cy="338554"/>
            </a:xfrm>
            <a:prstGeom prst="rect">
              <a:avLst/>
            </a:prstGeom>
            <a:noFill/>
          </p:spPr>
          <p:txBody>
            <a:bodyPr wrap="square" rtlCol="0">
              <a:spAutoFit/>
            </a:bodyPr>
            <a:lstStyle/>
            <a:p>
              <a:r>
                <a:rPr lang="en-US" sz="1600" dirty="0" smtClean="0">
                  <a:solidFill>
                    <a:srgbClr val="3F5B03"/>
                  </a:solidFill>
                </a:rPr>
                <a:t>pathogens</a:t>
              </a:r>
              <a:endParaRPr lang="en-US" sz="1600" dirty="0">
                <a:solidFill>
                  <a:srgbClr val="3F5B03"/>
                </a:solidFill>
              </a:endParaRPr>
            </a:p>
          </p:txBody>
        </p:sp>
      </p:grpSp>
      <p:sp>
        <p:nvSpPr>
          <p:cNvPr id="57" name="Right Arrow 56"/>
          <p:cNvSpPr/>
          <p:nvPr/>
        </p:nvSpPr>
        <p:spPr>
          <a:xfrm rot="13897105">
            <a:off x="5371607" y="2908320"/>
            <a:ext cx="1338534" cy="316535"/>
          </a:xfrm>
          <a:prstGeom prst="rightArrow">
            <a:avLst>
              <a:gd name="adj1" fmla="val 27568"/>
              <a:gd name="adj2" fmla="val 52254"/>
            </a:avLst>
          </a:prstGeom>
          <a:gradFill flip="none" rotWithShape="1">
            <a:gsLst>
              <a:gs pos="37000">
                <a:schemeClr val="accent5">
                  <a:lumMod val="75000"/>
                </a:schemeClr>
              </a:gs>
              <a:gs pos="100000">
                <a:srgbClr val="FFFFFF"/>
              </a:gs>
            </a:gsLst>
            <a:lin ang="10200000" scaled="0"/>
            <a:tileRect/>
          </a:gradFill>
          <a:ln>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ight Arrow 57"/>
          <p:cNvSpPr/>
          <p:nvPr/>
        </p:nvSpPr>
        <p:spPr>
          <a:xfrm rot="18494277">
            <a:off x="1679452" y="2748553"/>
            <a:ext cx="1338534" cy="316535"/>
          </a:xfrm>
          <a:prstGeom prst="rightArrow">
            <a:avLst>
              <a:gd name="adj1" fmla="val 27568"/>
              <a:gd name="adj2" fmla="val 522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ight Arrow 58"/>
          <p:cNvSpPr/>
          <p:nvPr/>
        </p:nvSpPr>
        <p:spPr>
          <a:xfrm rot="18494277">
            <a:off x="2178828" y="3087106"/>
            <a:ext cx="1338534" cy="316535"/>
          </a:xfrm>
          <a:prstGeom prst="rightArrow">
            <a:avLst>
              <a:gd name="adj1" fmla="val 27568"/>
              <a:gd name="adj2" fmla="val 5225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 name="Title 1"/>
          <p:cNvSpPr txBox="1">
            <a:spLocks/>
          </p:cNvSpPr>
          <p:nvPr/>
        </p:nvSpPr>
        <p:spPr bwMode="auto">
          <a:xfrm>
            <a:off x="358776" y="57149"/>
            <a:ext cx="6779056" cy="8985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600" b="0" i="0" u="none" strike="noStrike" kern="1200" cap="none" spc="0" normalizeH="0" baseline="0" noProof="0" dirty="0" smtClean="0">
                <a:ln>
                  <a:noFill/>
                </a:ln>
                <a:solidFill>
                  <a:schemeClr val="accent1"/>
                </a:solidFill>
                <a:effectLst/>
                <a:uLnTx/>
                <a:uFillTx/>
                <a:latin typeface="+mj-lt"/>
                <a:ea typeface="ＭＳ Ｐゴシック" pitchFamily="32" charset="-128"/>
                <a:cs typeface="ＭＳ Ｐゴシック" pitchFamily="32" charset="-128"/>
              </a:rPr>
              <a:t>Background </a:t>
            </a:r>
            <a:endParaRPr kumimoji="0" lang="en-US" sz="4600" b="0" i="0" u="none" strike="noStrike" kern="1200" cap="none" spc="0" normalizeH="0" baseline="0" noProof="0" dirty="0">
              <a:ln>
                <a:noFill/>
              </a:ln>
              <a:solidFill>
                <a:schemeClr val="accent1"/>
              </a:solidFill>
              <a:effectLst/>
              <a:uLnTx/>
              <a:uFillTx/>
              <a:latin typeface="+mj-lt"/>
              <a:ea typeface="ＭＳ Ｐゴシック" pitchFamily="32" charset="-128"/>
              <a:cs typeface="ＭＳ Ｐゴシック" pitchFamily="32" charset="-128"/>
            </a:endParaRPr>
          </a:p>
        </p:txBody>
      </p:sp>
      <p:sp>
        <p:nvSpPr>
          <p:cNvPr id="23" name="TextBox 22"/>
          <p:cNvSpPr txBox="1"/>
          <p:nvPr/>
        </p:nvSpPr>
        <p:spPr>
          <a:xfrm>
            <a:off x="7133287" y="3475416"/>
            <a:ext cx="1451924" cy="338554"/>
          </a:xfrm>
          <a:prstGeom prst="rect">
            <a:avLst/>
          </a:prstGeom>
          <a:noFill/>
        </p:spPr>
        <p:txBody>
          <a:bodyPr wrap="square" rtlCol="0">
            <a:spAutoFit/>
          </a:bodyPr>
          <a:lstStyle/>
          <a:p>
            <a:r>
              <a:rPr lang="en-US" sz="1600" dirty="0" smtClean="0">
                <a:solidFill>
                  <a:srgbClr val="3F5B03"/>
                </a:solidFill>
              </a:rPr>
              <a:t>temperature</a:t>
            </a:r>
            <a:endParaRPr lang="en-US" sz="1600" dirty="0">
              <a:solidFill>
                <a:srgbClr val="3F5B03"/>
              </a:solidFill>
            </a:endParaRPr>
          </a:p>
        </p:txBody>
      </p:sp>
    </p:spTree>
    <p:extLst>
      <p:ext uri="{BB962C8B-B14F-4D97-AF65-F5344CB8AC3E}">
        <p14:creationId xmlns:p14="http://schemas.microsoft.com/office/powerpoint/2010/main" val="131189507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995002"/>
            <a:chOff x="3002144" y="1166105"/>
            <a:chExt cx="2459248" cy="1995002"/>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sp>
          <p:nvSpPr>
            <p:cNvPr id="45" name="Content Placeholder 2"/>
            <p:cNvSpPr txBox="1">
              <a:spLocks/>
            </p:cNvSpPr>
            <p:nvPr/>
          </p:nvSpPr>
          <p:spPr>
            <a:xfrm>
              <a:off x="3112619" y="2751532"/>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l</a:t>
              </a:r>
              <a:r>
                <a:rPr lang="en-US" dirty="0" smtClean="0">
                  <a:solidFill>
                    <a:srgbClr val="404040"/>
                  </a:solidFill>
                </a:rPr>
                <a:t>ow </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50" name="Content Placeholder 2"/>
          <p:cNvSpPr txBox="1">
            <a:spLocks/>
          </p:cNvSpPr>
          <p:nvPr/>
        </p:nvSpPr>
        <p:spPr>
          <a:xfrm>
            <a:off x="3112622" y="2696636"/>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h</a:t>
            </a:r>
            <a:r>
              <a:rPr lang="en-US" dirty="0" smtClean="0">
                <a:solidFill>
                  <a:srgbClr val="404040"/>
                </a:solidFill>
              </a:rPr>
              <a:t>igh</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1629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995002"/>
            <a:chOff x="3002144" y="1166105"/>
            <a:chExt cx="2459248" cy="1995002"/>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sp>
          <p:nvSpPr>
            <p:cNvPr id="45" name="Content Placeholder 2"/>
            <p:cNvSpPr txBox="1">
              <a:spLocks/>
            </p:cNvSpPr>
            <p:nvPr/>
          </p:nvSpPr>
          <p:spPr>
            <a:xfrm>
              <a:off x="3112619" y="2751532"/>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l</a:t>
              </a:r>
              <a:r>
                <a:rPr lang="en-US" dirty="0" smtClean="0">
                  <a:solidFill>
                    <a:srgbClr val="404040"/>
                  </a:solidFill>
                </a:rPr>
                <a:t>ow </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50" name="Content Placeholder 2"/>
          <p:cNvSpPr txBox="1">
            <a:spLocks/>
          </p:cNvSpPr>
          <p:nvPr/>
        </p:nvSpPr>
        <p:spPr>
          <a:xfrm>
            <a:off x="3112622" y="2696636"/>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h</a:t>
            </a:r>
            <a:r>
              <a:rPr lang="en-US" dirty="0" smtClean="0">
                <a:solidFill>
                  <a:srgbClr val="404040"/>
                </a:solidFill>
              </a:rPr>
              <a:t>igh</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2"/>
          <p:cNvSpPr txBox="1">
            <a:spLocks/>
          </p:cNvSpPr>
          <p:nvPr/>
        </p:nvSpPr>
        <p:spPr>
          <a:xfrm>
            <a:off x="320675" y="3323024"/>
            <a:ext cx="2348760"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Tissue specific methylation:</a:t>
            </a:r>
          </a:p>
        </p:txBody>
      </p:sp>
    </p:spTree>
    <p:extLst>
      <p:ext uri="{BB962C8B-B14F-4D97-AF65-F5344CB8AC3E}">
        <p14:creationId xmlns:p14="http://schemas.microsoft.com/office/powerpoint/2010/main" val="29284390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51" name="Content Placeholder 2"/>
          <p:cNvSpPr txBox="1">
            <a:spLocks/>
          </p:cNvSpPr>
          <p:nvPr/>
        </p:nvSpPr>
        <p:spPr>
          <a:xfrm>
            <a:off x="320675" y="3323024"/>
            <a:ext cx="2348760"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Tissue specific methylation: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995002"/>
            <a:chOff x="3002144" y="1166105"/>
            <a:chExt cx="2459248" cy="1995002"/>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sp>
          <p:nvSpPr>
            <p:cNvPr id="45" name="Content Placeholder 2"/>
            <p:cNvSpPr txBox="1">
              <a:spLocks/>
            </p:cNvSpPr>
            <p:nvPr/>
          </p:nvSpPr>
          <p:spPr>
            <a:xfrm>
              <a:off x="3112619" y="2751532"/>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l</a:t>
              </a:r>
              <a:r>
                <a:rPr lang="en-US" dirty="0" smtClean="0">
                  <a:solidFill>
                    <a:srgbClr val="404040"/>
                  </a:solidFill>
                </a:rPr>
                <a:t>ow </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50" name="Content Placeholder 2"/>
          <p:cNvSpPr txBox="1">
            <a:spLocks/>
          </p:cNvSpPr>
          <p:nvPr/>
        </p:nvSpPr>
        <p:spPr>
          <a:xfrm>
            <a:off x="3112622" y="2696636"/>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h</a:t>
            </a:r>
            <a:r>
              <a:rPr lang="en-US" dirty="0" smtClean="0">
                <a:solidFill>
                  <a:srgbClr val="404040"/>
                </a:solidFill>
              </a:rPr>
              <a:t>igh</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ontent Placeholder 2"/>
          <p:cNvSpPr txBox="1">
            <a:spLocks/>
          </p:cNvSpPr>
          <p:nvPr/>
        </p:nvSpPr>
        <p:spPr>
          <a:xfrm>
            <a:off x="3688317" y="3323024"/>
            <a:ext cx="4685641" cy="72537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90000"/>
              </a:lnSpc>
              <a:spcBef>
                <a:spcPts val="1200"/>
              </a:spcBef>
              <a:buNone/>
            </a:pPr>
            <a:r>
              <a:rPr lang="en-US" dirty="0" smtClean="0">
                <a:solidFill>
                  <a:srgbClr val="404040"/>
                </a:solidFill>
              </a:rPr>
              <a:t>patterns change at fine-scale</a:t>
            </a:r>
          </a:p>
        </p:txBody>
      </p:sp>
    </p:spTree>
    <p:extLst>
      <p:ext uri="{BB962C8B-B14F-4D97-AF65-F5344CB8AC3E}">
        <p14:creationId xmlns:p14="http://schemas.microsoft.com/office/powerpoint/2010/main" val="275580621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51" name="Content Placeholder 2"/>
          <p:cNvSpPr txBox="1">
            <a:spLocks/>
          </p:cNvSpPr>
          <p:nvPr/>
        </p:nvSpPr>
        <p:spPr>
          <a:xfrm>
            <a:off x="320675" y="3323024"/>
            <a:ext cx="2348760"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Tissue specific methylation: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995002"/>
            <a:chOff x="3002144" y="1166105"/>
            <a:chExt cx="2459248" cy="1995002"/>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sp>
          <p:nvSpPr>
            <p:cNvPr id="45" name="Content Placeholder 2"/>
            <p:cNvSpPr txBox="1">
              <a:spLocks/>
            </p:cNvSpPr>
            <p:nvPr/>
          </p:nvSpPr>
          <p:spPr>
            <a:xfrm>
              <a:off x="3112619" y="2751532"/>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l</a:t>
              </a:r>
              <a:r>
                <a:rPr lang="en-US" dirty="0" smtClean="0">
                  <a:solidFill>
                    <a:srgbClr val="404040"/>
                  </a:solidFill>
                </a:rPr>
                <a:t>ow </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50" name="Content Placeholder 2"/>
          <p:cNvSpPr txBox="1">
            <a:spLocks/>
          </p:cNvSpPr>
          <p:nvPr/>
        </p:nvSpPr>
        <p:spPr>
          <a:xfrm>
            <a:off x="3112622" y="2696636"/>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h</a:t>
            </a:r>
            <a:r>
              <a:rPr lang="en-US" dirty="0" smtClean="0">
                <a:solidFill>
                  <a:srgbClr val="404040"/>
                </a:solidFill>
              </a:rPr>
              <a:t>igh</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ontent Placeholder 2"/>
          <p:cNvSpPr txBox="1">
            <a:spLocks/>
          </p:cNvSpPr>
          <p:nvPr/>
        </p:nvSpPr>
        <p:spPr>
          <a:xfrm>
            <a:off x="3688317" y="3323024"/>
            <a:ext cx="4685641" cy="72537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90000"/>
              </a:lnSpc>
              <a:spcBef>
                <a:spcPts val="1200"/>
              </a:spcBef>
              <a:buNone/>
            </a:pPr>
            <a:r>
              <a:rPr lang="en-US" dirty="0" smtClean="0">
                <a:solidFill>
                  <a:srgbClr val="404040"/>
                </a:solidFill>
              </a:rPr>
              <a:t>patterns change at fine-scale</a:t>
            </a:r>
          </a:p>
        </p:txBody>
      </p:sp>
      <p:sp>
        <p:nvSpPr>
          <p:cNvPr id="48" name="Content Placeholder 2"/>
          <p:cNvSpPr txBox="1">
            <a:spLocks/>
          </p:cNvSpPr>
          <p:nvPr/>
        </p:nvSpPr>
        <p:spPr>
          <a:xfrm>
            <a:off x="320675" y="4371478"/>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53" name="Content Placeholder 2"/>
          <p:cNvSpPr txBox="1">
            <a:spLocks/>
          </p:cNvSpPr>
          <p:nvPr/>
        </p:nvSpPr>
        <p:spPr>
          <a:xfrm>
            <a:off x="279129" y="4378004"/>
            <a:ext cx="3100370" cy="1064118"/>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Role of methylation in introns:</a:t>
            </a:r>
          </a:p>
        </p:txBody>
      </p:sp>
    </p:spTree>
    <p:extLst>
      <p:ext uri="{BB962C8B-B14F-4D97-AF65-F5344CB8AC3E}">
        <p14:creationId xmlns:p14="http://schemas.microsoft.com/office/powerpoint/2010/main" val="1675737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51" name="Content Placeholder 2"/>
          <p:cNvSpPr txBox="1">
            <a:spLocks/>
          </p:cNvSpPr>
          <p:nvPr/>
        </p:nvSpPr>
        <p:spPr>
          <a:xfrm>
            <a:off x="320675" y="3323024"/>
            <a:ext cx="2348760"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Tissue specific methylation: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995002"/>
            <a:chOff x="3002144" y="1166105"/>
            <a:chExt cx="2459248" cy="1995002"/>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sp>
          <p:nvSpPr>
            <p:cNvPr id="45" name="Content Placeholder 2"/>
            <p:cNvSpPr txBox="1">
              <a:spLocks/>
            </p:cNvSpPr>
            <p:nvPr/>
          </p:nvSpPr>
          <p:spPr>
            <a:xfrm>
              <a:off x="3112619" y="2751532"/>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l</a:t>
              </a:r>
              <a:r>
                <a:rPr lang="en-US" dirty="0" smtClean="0">
                  <a:solidFill>
                    <a:srgbClr val="404040"/>
                  </a:solidFill>
                </a:rPr>
                <a:t>ow </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50" name="Content Placeholder 2"/>
          <p:cNvSpPr txBox="1">
            <a:spLocks/>
          </p:cNvSpPr>
          <p:nvPr/>
        </p:nvSpPr>
        <p:spPr>
          <a:xfrm>
            <a:off x="3112622" y="2696636"/>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h</a:t>
            </a:r>
            <a:r>
              <a:rPr lang="en-US" dirty="0" smtClean="0">
                <a:solidFill>
                  <a:srgbClr val="404040"/>
                </a:solidFill>
              </a:rPr>
              <a:t>igh</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2"/>
          <p:cNvSpPr txBox="1">
            <a:spLocks/>
          </p:cNvSpPr>
          <p:nvPr/>
        </p:nvSpPr>
        <p:spPr>
          <a:xfrm>
            <a:off x="320675" y="4371478"/>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52" name="Content Placeholder 2"/>
          <p:cNvSpPr txBox="1">
            <a:spLocks/>
          </p:cNvSpPr>
          <p:nvPr/>
        </p:nvSpPr>
        <p:spPr>
          <a:xfrm>
            <a:off x="5252316" y="4418853"/>
            <a:ext cx="204998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unknown</a:t>
            </a:r>
          </a:p>
        </p:txBody>
      </p:sp>
      <p:sp>
        <p:nvSpPr>
          <p:cNvPr id="53" name="Content Placeholder 2"/>
          <p:cNvSpPr txBox="1">
            <a:spLocks/>
          </p:cNvSpPr>
          <p:nvPr/>
        </p:nvSpPr>
        <p:spPr>
          <a:xfrm>
            <a:off x="279129" y="4378004"/>
            <a:ext cx="3100370" cy="1064118"/>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Role of methylation in introns:</a:t>
            </a:r>
          </a:p>
        </p:txBody>
      </p:sp>
      <p:sp>
        <p:nvSpPr>
          <p:cNvPr id="49" name="Content Placeholder 2"/>
          <p:cNvSpPr txBox="1">
            <a:spLocks/>
          </p:cNvSpPr>
          <p:nvPr/>
        </p:nvSpPr>
        <p:spPr>
          <a:xfrm>
            <a:off x="3688317" y="3323024"/>
            <a:ext cx="4685641" cy="72537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90000"/>
              </a:lnSpc>
              <a:spcBef>
                <a:spcPts val="1200"/>
              </a:spcBef>
              <a:buNone/>
            </a:pPr>
            <a:r>
              <a:rPr lang="en-US" dirty="0" smtClean="0">
                <a:solidFill>
                  <a:srgbClr val="404040"/>
                </a:solidFill>
              </a:rPr>
              <a:t>patterns change at fine-scale</a:t>
            </a:r>
          </a:p>
        </p:txBody>
      </p:sp>
    </p:spTree>
    <p:extLst>
      <p:ext uri="{BB962C8B-B14F-4D97-AF65-F5344CB8AC3E}">
        <p14:creationId xmlns:p14="http://schemas.microsoft.com/office/powerpoint/2010/main" val="1675737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51" name="Content Placeholder 2"/>
          <p:cNvSpPr txBox="1">
            <a:spLocks/>
          </p:cNvSpPr>
          <p:nvPr/>
        </p:nvSpPr>
        <p:spPr>
          <a:xfrm>
            <a:off x="320675" y="3323024"/>
            <a:ext cx="2348760"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Tissue specific methylation: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995002"/>
            <a:chOff x="3002144" y="1166105"/>
            <a:chExt cx="2459248" cy="1995002"/>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sp>
          <p:nvSpPr>
            <p:cNvPr id="45" name="Content Placeholder 2"/>
            <p:cNvSpPr txBox="1">
              <a:spLocks/>
            </p:cNvSpPr>
            <p:nvPr/>
          </p:nvSpPr>
          <p:spPr>
            <a:xfrm>
              <a:off x="3112619" y="2751532"/>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l</a:t>
              </a:r>
              <a:r>
                <a:rPr lang="en-US" dirty="0" smtClean="0">
                  <a:solidFill>
                    <a:srgbClr val="404040"/>
                  </a:solidFill>
                </a:rPr>
                <a:t>ow </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50" name="Content Placeholder 2"/>
          <p:cNvSpPr txBox="1">
            <a:spLocks/>
          </p:cNvSpPr>
          <p:nvPr/>
        </p:nvSpPr>
        <p:spPr>
          <a:xfrm>
            <a:off x="3112622" y="2696636"/>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h</a:t>
            </a:r>
            <a:r>
              <a:rPr lang="en-US" dirty="0" smtClean="0">
                <a:solidFill>
                  <a:srgbClr val="404040"/>
                </a:solidFill>
              </a:rPr>
              <a:t>igh</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2"/>
          <p:cNvSpPr txBox="1">
            <a:spLocks/>
          </p:cNvSpPr>
          <p:nvPr/>
        </p:nvSpPr>
        <p:spPr>
          <a:xfrm>
            <a:off x="320675" y="4371478"/>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49" name="Content Placeholder 2"/>
          <p:cNvSpPr txBox="1">
            <a:spLocks/>
          </p:cNvSpPr>
          <p:nvPr/>
        </p:nvSpPr>
        <p:spPr>
          <a:xfrm>
            <a:off x="0" y="5442122"/>
            <a:ext cx="3556549"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Role of methylation in inter-genic regions:</a:t>
            </a:r>
          </a:p>
        </p:txBody>
      </p:sp>
      <p:sp>
        <p:nvSpPr>
          <p:cNvPr id="52" name="Content Placeholder 2"/>
          <p:cNvSpPr txBox="1">
            <a:spLocks/>
          </p:cNvSpPr>
          <p:nvPr/>
        </p:nvSpPr>
        <p:spPr>
          <a:xfrm>
            <a:off x="5252316" y="4418853"/>
            <a:ext cx="204998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unknown</a:t>
            </a:r>
          </a:p>
        </p:txBody>
      </p:sp>
      <p:sp>
        <p:nvSpPr>
          <p:cNvPr id="53" name="Content Placeholder 2"/>
          <p:cNvSpPr txBox="1">
            <a:spLocks/>
          </p:cNvSpPr>
          <p:nvPr/>
        </p:nvSpPr>
        <p:spPr>
          <a:xfrm>
            <a:off x="279129" y="4378004"/>
            <a:ext cx="3100370" cy="1064118"/>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Role of methylation in introns:</a:t>
            </a:r>
          </a:p>
        </p:txBody>
      </p:sp>
      <p:sp>
        <p:nvSpPr>
          <p:cNvPr id="54" name="Content Placeholder 2"/>
          <p:cNvSpPr txBox="1">
            <a:spLocks/>
          </p:cNvSpPr>
          <p:nvPr/>
        </p:nvSpPr>
        <p:spPr>
          <a:xfrm>
            <a:off x="3688317" y="3323024"/>
            <a:ext cx="4685641" cy="72537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90000"/>
              </a:lnSpc>
              <a:spcBef>
                <a:spcPts val="1200"/>
              </a:spcBef>
              <a:buNone/>
            </a:pPr>
            <a:r>
              <a:rPr lang="en-US" dirty="0" smtClean="0">
                <a:solidFill>
                  <a:srgbClr val="404040"/>
                </a:solidFill>
              </a:rPr>
              <a:t>patterns change at fine-scale</a:t>
            </a:r>
          </a:p>
        </p:txBody>
      </p:sp>
    </p:spTree>
    <p:extLst>
      <p:ext uri="{BB962C8B-B14F-4D97-AF65-F5344CB8AC3E}">
        <p14:creationId xmlns:p14="http://schemas.microsoft.com/office/powerpoint/2010/main" val="1675737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16317" y="2068007"/>
            <a:ext cx="2551958" cy="51318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Gene function:</a:t>
            </a:r>
          </a:p>
        </p:txBody>
      </p:sp>
      <p:sp>
        <p:nvSpPr>
          <p:cNvPr id="30" name="Content Placeholder 2"/>
          <p:cNvSpPr txBox="1">
            <a:spLocks/>
          </p:cNvSpPr>
          <p:nvPr/>
        </p:nvSpPr>
        <p:spPr>
          <a:xfrm>
            <a:off x="861516" y="2742931"/>
            <a:ext cx="1903561"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Expression:</a:t>
            </a:r>
          </a:p>
        </p:txBody>
      </p:sp>
      <p:sp>
        <p:nvSpPr>
          <p:cNvPr id="51" name="Content Placeholder 2"/>
          <p:cNvSpPr txBox="1">
            <a:spLocks/>
          </p:cNvSpPr>
          <p:nvPr/>
        </p:nvSpPr>
        <p:spPr>
          <a:xfrm>
            <a:off x="320675" y="3323024"/>
            <a:ext cx="2348760"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Tissue specific methylation:</a:t>
            </a:r>
          </a:p>
        </p:txBody>
      </p:sp>
      <p:sp>
        <p:nvSpPr>
          <p:cNvPr id="76" name="Content Placeholder 2"/>
          <p:cNvSpPr txBox="1">
            <a:spLocks/>
          </p:cNvSpPr>
          <p:nvPr/>
        </p:nvSpPr>
        <p:spPr>
          <a:xfrm>
            <a:off x="320675" y="1380593"/>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81" name="Title 1"/>
          <p:cNvSpPr>
            <a:spLocks noGrp="1"/>
          </p:cNvSpPr>
          <p:nvPr>
            <p:ph type="title"/>
          </p:nvPr>
        </p:nvSpPr>
        <p:spPr>
          <a:xfrm>
            <a:off x="320675" y="-323850"/>
            <a:ext cx="8042275" cy="1336675"/>
          </a:xfrm>
        </p:spPr>
        <p:txBody>
          <a:bodyPr/>
          <a:lstStyle/>
          <a:p>
            <a:pPr algn="l"/>
            <a:r>
              <a:rPr lang="en-US" dirty="0" smtClean="0"/>
              <a:t>Summary</a:t>
            </a:r>
            <a:endParaRPr lang="en-US" dirty="0"/>
          </a:p>
        </p:txBody>
      </p:sp>
      <p:grpSp>
        <p:nvGrpSpPr>
          <p:cNvPr id="3" name="Group 2"/>
          <p:cNvGrpSpPr/>
          <p:nvPr/>
        </p:nvGrpSpPr>
        <p:grpSpPr>
          <a:xfrm>
            <a:off x="6270278" y="1106235"/>
            <a:ext cx="2459248" cy="1995002"/>
            <a:chOff x="3002144" y="1166105"/>
            <a:chExt cx="2459248" cy="1995002"/>
          </a:xfrm>
        </p:grpSpPr>
        <p:grpSp>
          <p:nvGrpSpPr>
            <p:cNvPr id="2" name="Group 1"/>
            <p:cNvGrpSpPr/>
            <p:nvPr/>
          </p:nvGrpSpPr>
          <p:grpSpPr>
            <a:xfrm>
              <a:off x="3231150" y="1689698"/>
              <a:ext cx="1754870" cy="120257"/>
              <a:chOff x="6237661" y="1416443"/>
              <a:chExt cx="1754870" cy="120257"/>
            </a:xfrm>
          </p:grpSpPr>
          <p:cxnSp>
            <p:nvCxnSpPr>
              <p:cNvPr id="47" name="Straight Connector 46"/>
              <p:cNvCxnSpPr/>
              <p:nvPr/>
            </p:nvCxnSpPr>
            <p:spPr>
              <a:xfrm>
                <a:off x="6237661" y="1535653"/>
                <a:ext cx="1754870" cy="1047"/>
              </a:xfrm>
              <a:prstGeom prst="line">
                <a:avLst/>
              </a:prstGeom>
              <a:ln w="76200" cmpd="sng"/>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026862" y="1416443"/>
                <a:ext cx="759791" cy="78352"/>
                <a:chOff x="7026862" y="1416443"/>
                <a:chExt cx="759791" cy="78352"/>
              </a:xfrm>
            </p:grpSpPr>
            <p:sp>
              <p:nvSpPr>
                <p:cNvPr id="57" name="Oval 56"/>
                <p:cNvSpPr/>
                <p:nvPr/>
              </p:nvSpPr>
              <p:spPr>
                <a:xfrm>
                  <a:off x="7026862"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98419" y="1416443"/>
                  <a:ext cx="88234" cy="7835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Content Placeholder 2"/>
            <p:cNvSpPr txBox="1">
              <a:spLocks/>
            </p:cNvSpPr>
            <p:nvPr/>
          </p:nvSpPr>
          <p:spPr>
            <a:xfrm>
              <a:off x="3002144" y="11661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err="1" smtClean="0">
                  <a:solidFill>
                    <a:srgbClr val="404040"/>
                  </a:solidFill>
                </a:rPr>
                <a:t>unmethylated</a:t>
              </a:r>
              <a:endParaRPr lang="en-US" b="1" dirty="0" smtClean="0">
                <a:solidFill>
                  <a:srgbClr val="404040"/>
                </a:solidFill>
              </a:endParaRPr>
            </a:p>
          </p:txBody>
        </p:sp>
        <p:sp>
          <p:nvSpPr>
            <p:cNvPr id="28" name="Content Placeholder 2"/>
            <p:cNvSpPr txBox="1">
              <a:spLocks/>
            </p:cNvSpPr>
            <p:nvPr/>
          </p:nvSpPr>
          <p:spPr>
            <a:xfrm>
              <a:off x="3112619" y="213130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inducible</a:t>
              </a:r>
            </a:p>
          </p:txBody>
        </p:sp>
        <p:sp>
          <p:nvSpPr>
            <p:cNvPr id="45" name="Content Placeholder 2"/>
            <p:cNvSpPr txBox="1">
              <a:spLocks/>
            </p:cNvSpPr>
            <p:nvPr/>
          </p:nvSpPr>
          <p:spPr>
            <a:xfrm>
              <a:off x="3112619" y="2751532"/>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l</a:t>
              </a:r>
              <a:r>
                <a:rPr lang="en-US" dirty="0" smtClean="0">
                  <a:solidFill>
                    <a:srgbClr val="404040"/>
                  </a:solidFill>
                </a:rPr>
                <a:t>ow </a:t>
              </a:r>
            </a:p>
          </p:txBody>
        </p:sp>
      </p:grpSp>
      <p:grpSp>
        <p:nvGrpSpPr>
          <p:cNvPr id="32" name="Group 31"/>
          <p:cNvGrpSpPr/>
          <p:nvPr/>
        </p:nvGrpSpPr>
        <p:grpSpPr>
          <a:xfrm>
            <a:off x="3291265" y="1651735"/>
            <a:ext cx="1754870" cy="122936"/>
            <a:chOff x="4851400" y="1110476"/>
            <a:chExt cx="2273300" cy="186512"/>
          </a:xfrm>
        </p:grpSpPr>
        <p:cxnSp>
          <p:nvCxnSpPr>
            <p:cNvPr id="33" name="Straight Connector 32"/>
            <p:cNvCxnSpPr/>
            <p:nvPr/>
          </p:nvCxnSpPr>
          <p:spPr>
            <a:xfrm>
              <a:off x="4851400" y="1295400"/>
              <a:ext cx="2273300" cy="1588"/>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525145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913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5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35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9596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832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1214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419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426200" y="1110476"/>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7375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43700" y="1114540"/>
              <a:ext cx="114300" cy="118872"/>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Content Placeholder 2"/>
          <p:cNvSpPr txBox="1">
            <a:spLocks/>
          </p:cNvSpPr>
          <p:nvPr/>
        </p:nvSpPr>
        <p:spPr>
          <a:xfrm>
            <a:off x="3100821" y="2076409"/>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housekeeping</a:t>
            </a:r>
          </a:p>
        </p:txBody>
      </p:sp>
      <p:sp>
        <p:nvSpPr>
          <p:cNvPr id="50" name="Content Placeholder 2"/>
          <p:cNvSpPr txBox="1">
            <a:spLocks/>
          </p:cNvSpPr>
          <p:nvPr/>
        </p:nvSpPr>
        <p:spPr>
          <a:xfrm>
            <a:off x="3112622" y="2696636"/>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h</a:t>
            </a:r>
            <a:r>
              <a:rPr lang="en-US" dirty="0" smtClean="0">
                <a:solidFill>
                  <a:srgbClr val="404040"/>
                </a:solidFill>
              </a:rPr>
              <a:t>igh</a:t>
            </a:r>
          </a:p>
        </p:txBody>
      </p:sp>
      <p:sp>
        <p:nvSpPr>
          <p:cNvPr id="94" name="Content Placeholder 2"/>
          <p:cNvSpPr txBox="1">
            <a:spLocks/>
          </p:cNvSpPr>
          <p:nvPr/>
        </p:nvSpPr>
        <p:spPr>
          <a:xfrm>
            <a:off x="3202422" y="1106235"/>
            <a:ext cx="2348773" cy="409575"/>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b="1" dirty="0" smtClean="0">
                <a:solidFill>
                  <a:srgbClr val="404040"/>
                </a:solidFill>
              </a:rPr>
              <a:t>methylated</a:t>
            </a:r>
          </a:p>
        </p:txBody>
      </p:sp>
      <p:sp>
        <p:nvSpPr>
          <p:cNvPr id="83" name="Rectangle 82"/>
          <p:cNvSpPr/>
          <p:nvPr/>
        </p:nvSpPr>
        <p:spPr>
          <a:xfrm>
            <a:off x="2968275"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6168680" y="1072368"/>
            <a:ext cx="2459254" cy="88349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2"/>
          <p:cNvSpPr txBox="1">
            <a:spLocks/>
          </p:cNvSpPr>
          <p:nvPr/>
        </p:nvSpPr>
        <p:spPr>
          <a:xfrm>
            <a:off x="320675" y="4371478"/>
            <a:ext cx="268146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endParaRPr lang="en-US" b="1" dirty="0" smtClean="0">
              <a:solidFill>
                <a:srgbClr val="404040"/>
              </a:solidFill>
            </a:endParaRPr>
          </a:p>
        </p:txBody>
      </p:sp>
      <p:sp>
        <p:nvSpPr>
          <p:cNvPr id="49" name="Content Placeholder 2"/>
          <p:cNvSpPr txBox="1">
            <a:spLocks/>
          </p:cNvSpPr>
          <p:nvPr/>
        </p:nvSpPr>
        <p:spPr>
          <a:xfrm>
            <a:off x="0" y="5442122"/>
            <a:ext cx="3556549"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Role of methylation in inter-genic regions:</a:t>
            </a:r>
          </a:p>
        </p:txBody>
      </p:sp>
      <p:sp>
        <p:nvSpPr>
          <p:cNvPr id="52" name="Content Placeholder 2"/>
          <p:cNvSpPr txBox="1">
            <a:spLocks/>
          </p:cNvSpPr>
          <p:nvPr/>
        </p:nvSpPr>
        <p:spPr>
          <a:xfrm>
            <a:off x="5252316" y="4418853"/>
            <a:ext cx="2049986" cy="652076"/>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smtClean="0">
                <a:solidFill>
                  <a:srgbClr val="404040"/>
                </a:solidFill>
              </a:rPr>
              <a:t>unknown</a:t>
            </a:r>
          </a:p>
        </p:txBody>
      </p:sp>
      <p:sp>
        <p:nvSpPr>
          <p:cNvPr id="53" name="Content Placeholder 2"/>
          <p:cNvSpPr txBox="1">
            <a:spLocks/>
          </p:cNvSpPr>
          <p:nvPr/>
        </p:nvSpPr>
        <p:spPr>
          <a:xfrm>
            <a:off x="279129" y="4378004"/>
            <a:ext cx="3100370" cy="1064118"/>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lnSpc>
                <a:spcPct val="90000"/>
              </a:lnSpc>
              <a:spcBef>
                <a:spcPts val="1200"/>
              </a:spcBef>
              <a:buNone/>
            </a:pPr>
            <a:r>
              <a:rPr lang="en-US" dirty="0" smtClean="0">
                <a:solidFill>
                  <a:srgbClr val="404040"/>
                </a:solidFill>
              </a:rPr>
              <a:t>Role of methylation in introns:</a:t>
            </a:r>
          </a:p>
        </p:txBody>
      </p:sp>
      <p:sp>
        <p:nvSpPr>
          <p:cNvPr id="54" name="Content Placeholder 2"/>
          <p:cNvSpPr txBox="1">
            <a:spLocks/>
          </p:cNvSpPr>
          <p:nvPr/>
        </p:nvSpPr>
        <p:spPr>
          <a:xfrm>
            <a:off x="5252316" y="5512798"/>
            <a:ext cx="2795960" cy="58140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spcBef>
                <a:spcPts val="1200"/>
              </a:spcBef>
              <a:buNone/>
            </a:pPr>
            <a:r>
              <a:rPr lang="en-US" dirty="0">
                <a:solidFill>
                  <a:srgbClr val="404040"/>
                </a:solidFill>
              </a:rPr>
              <a:t>u</a:t>
            </a:r>
            <a:r>
              <a:rPr lang="en-US" dirty="0" smtClean="0">
                <a:solidFill>
                  <a:srgbClr val="404040"/>
                </a:solidFill>
              </a:rPr>
              <a:t>nknown </a:t>
            </a:r>
          </a:p>
        </p:txBody>
      </p:sp>
      <p:sp>
        <p:nvSpPr>
          <p:cNvPr id="55" name="Content Placeholder 2"/>
          <p:cNvSpPr txBox="1">
            <a:spLocks/>
          </p:cNvSpPr>
          <p:nvPr/>
        </p:nvSpPr>
        <p:spPr>
          <a:xfrm>
            <a:off x="3688317" y="3323024"/>
            <a:ext cx="4685641" cy="72537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90000"/>
              </a:lnSpc>
              <a:spcBef>
                <a:spcPts val="1200"/>
              </a:spcBef>
              <a:buNone/>
            </a:pPr>
            <a:r>
              <a:rPr lang="en-US" dirty="0" smtClean="0">
                <a:solidFill>
                  <a:srgbClr val="404040"/>
                </a:solidFill>
              </a:rPr>
              <a:t>patterns change at fine-scale</a:t>
            </a:r>
          </a:p>
        </p:txBody>
      </p:sp>
    </p:spTree>
    <p:extLst>
      <p:ext uri="{BB962C8B-B14F-4D97-AF65-F5344CB8AC3E}">
        <p14:creationId xmlns:p14="http://schemas.microsoft.com/office/powerpoint/2010/main" val="79289283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0675" y="-323850"/>
            <a:ext cx="8042275" cy="1336675"/>
          </a:xfrm>
        </p:spPr>
        <p:txBody>
          <a:bodyPr/>
          <a:lstStyle/>
          <a:p>
            <a:pPr algn="l"/>
            <a:r>
              <a:rPr lang="en-US" dirty="0" smtClean="0"/>
              <a:t>Next Steps</a:t>
            </a:r>
            <a:endParaRPr lang="en-US" dirty="0"/>
          </a:p>
        </p:txBody>
      </p:sp>
      <p:pic>
        <p:nvPicPr>
          <p:cNvPr id="3" name="Picture 2" descr="Pacific Oysters.jpg"/>
          <p:cNvPicPr>
            <a:picLocks noChangeAspect="1"/>
          </p:cNvPicPr>
          <p:nvPr/>
        </p:nvPicPr>
        <p:blipFill>
          <a:blip r:embed="rId3">
            <a:alphaModFix amt="62000"/>
          </a:blip>
          <a:stretch>
            <a:fillRect/>
          </a:stretch>
        </p:blipFill>
        <p:spPr>
          <a:xfrm>
            <a:off x="87181" y="3435866"/>
            <a:ext cx="2341694" cy="1923534"/>
          </a:xfrm>
          <a:prstGeom prst="rect">
            <a:avLst/>
          </a:prstGeom>
          <a:effectLst>
            <a:softEdge rad="165100"/>
          </a:effectLst>
        </p:spPr>
      </p:pic>
      <p:sp>
        <p:nvSpPr>
          <p:cNvPr id="4" name="TextBox 3"/>
          <p:cNvSpPr txBox="1"/>
          <p:nvPr/>
        </p:nvSpPr>
        <p:spPr>
          <a:xfrm>
            <a:off x="821787" y="5286345"/>
            <a:ext cx="2243146" cy="348813"/>
          </a:xfrm>
          <a:prstGeom prst="rect">
            <a:avLst/>
          </a:prstGeom>
          <a:noFill/>
        </p:spPr>
        <p:txBody>
          <a:bodyPr wrap="square" rtlCol="0">
            <a:spAutoFit/>
          </a:bodyPr>
          <a:lstStyle/>
          <a:p>
            <a:pPr>
              <a:lnSpc>
                <a:spcPct val="80000"/>
              </a:lnSpc>
            </a:pPr>
            <a:r>
              <a:rPr lang="en-US" sz="2000" b="1" dirty="0" smtClean="0">
                <a:solidFill>
                  <a:schemeClr val="tx2">
                    <a:lumMod val="90000"/>
                    <a:lumOff val="10000"/>
                  </a:schemeClr>
                </a:solidFill>
              </a:rPr>
              <a:t>GENES  (DNA)</a:t>
            </a:r>
            <a:endParaRPr lang="en-US" sz="2000" b="1" dirty="0">
              <a:solidFill>
                <a:schemeClr val="tx2">
                  <a:lumMod val="90000"/>
                  <a:lumOff val="10000"/>
                </a:schemeClr>
              </a:solidFill>
            </a:endParaRPr>
          </a:p>
        </p:txBody>
      </p:sp>
      <p:sp>
        <p:nvSpPr>
          <p:cNvPr id="5" name="TextBox 4"/>
          <p:cNvSpPr txBox="1"/>
          <p:nvPr/>
        </p:nvSpPr>
        <p:spPr>
          <a:xfrm>
            <a:off x="1810180" y="4170320"/>
            <a:ext cx="2336800" cy="707886"/>
          </a:xfrm>
          <a:prstGeom prst="rect">
            <a:avLst/>
          </a:prstGeom>
          <a:noFill/>
        </p:spPr>
        <p:txBody>
          <a:bodyPr wrap="square" rtlCol="0">
            <a:spAutoFit/>
          </a:bodyPr>
          <a:lstStyle/>
          <a:p>
            <a:pPr algn="ctr"/>
            <a:r>
              <a:rPr lang="en-US" sz="2400" b="1" dirty="0" smtClean="0">
                <a:solidFill>
                  <a:srgbClr val="FF6525"/>
                </a:solidFill>
              </a:rPr>
              <a:t>EPIGENOME</a:t>
            </a:r>
          </a:p>
          <a:p>
            <a:pPr algn="ctr"/>
            <a:r>
              <a:rPr lang="en-US" sz="1600" b="1" dirty="0" smtClean="0">
                <a:solidFill>
                  <a:srgbClr val="FF6525"/>
                </a:solidFill>
              </a:rPr>
              <a:t>(DNA methylation)</a:t>
            </a:r>
            <a:endParaRPr lang="en-US" sz="1600" b="1" dirty="0">
              <a:solidFill>
                <a:srgbClr val="FF6525"/>
              </a:solidFill>
            </a:endParaRPr>
          </a:p>
        </p:txBody>
      </p:sp>
    </p:spTree>
    <p:extLst>
      <p:ext uri="{BB962C8B-B14F-4D97-AF65-F5344CB8AC3E}">
        <p14:creationId xmlns:p14="http://schemas.microsoft.com/office/powerpoint/2010/main" val="182003818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86272" y="1012825"/>
            <a:ext cx="8957728" cy="3719331"/>
          </a:xfrm>
        </p:spPr>
        <p:txBody>
          <a:bodyPr>
            <a:normAutofit/>
          </a:bodyPr>
          <a:lstStyle/>
          <a:p>
            <a:r>
              <a:rPr lang="en-US" dirty="0" smtClean="0">
                <a:solidFill>
                  <a:schemeClr val="tx1">
                    <a:lumMod val="75000"/>
                    <a:lumOff val="25000"/>
                  </a:schemeClr>
                </a:solidFill>
              </a:rPr>
              <a:t>Explore relationships between DNA methylation and alternative splicing</a:t>
            </a:r>
          </a:p>
          <a:p>
            <a:r>
              <a:rPr lang="en-US" dirty="0" smtClean="0">
                <a:solidFill>
                  <a:schemeClr val="tx1">
                    <a:lumMod val="75000"/>
                    <a:lumOff val="25000"/>
                  </a:schemeClr>
                </a:solidFill>
              </a:rPr>
              <a:t>Determine if DNA methylation mediates response to environmental stress in shellfish</a:t>
            </a:r>
          </a:p>
          <a:p>
            <a:pPr marL="349250" lvl="1" indent="-349250">
              <a:spcBef>
                <a:spcPts val="2000"/>
              </a:spcBef>
              <a:buClr>
                <a:schemeClr val="accent1">
                  <a:lumMod val="60000"/>
                  <a:lumOff val="40000"/>
                </a:schemeClr>
              </a:buClr>
            </a:pPr>
            <a:r>
              <a:rPr lang="en-US" sz="2400" dirty="0">
                <a:solidFill>
                  <a:schemeClr val="tx1">
                    <a:lumMod val="75000"/>
                    <a:lumOff val="25000"/>
                  </a:schemeClr>
                </a:solidFill>
              </a:rPr>
              <a:t>Tool development: DNA tiling array (</a:t>
            </a:r>
            <a:r>
              <a:rPr lang="en-US" sz="2400" dirty="0" err="1">
                <a:solidFill>
                  <a:schemeClr val="tx1">
                    <a:lumMod val="75000"/>
                    <a:lumOff val="25000"/>
                  </a:schemeClr>
                </a:solidFill>
              </a:rPr>
              <a:t>MeDIP</a:t>
            </a:r>
            <a:r>
              <a:rPr lang="en-US" sz="2400" dirty="0" smtClean="0">
                <a:solidFill>
                  <a:schemeClr val="tx1">
                    <a:lumMod val="75000"/>
                    <a:lumOff val="25000"/>
                  </a:schemeClr>
                </a:solidFill>
              </a:rPr>
              <a:t>-Chip)</a:t>
            </a:r>
            <a:endParaRPr lang="en-US" sz="2400" dirty="0">
              <a:solidFill>
                <a:schemeClr val="tx1">
                  <a:lumMod val="75000"/>
                  <a:lumOff val="25000"/>
                </a:schemeClr>
              </a:solidFill>
            </a:endParaRPr>
          </a:p>
          <a:p>
            <a:endParaRPr lang="en-US" dirty="0">
              <a:solidFill>
                <a:schemeClr val="tx1">
                  <a:lumMod val="75000"/>
                  <a:lumOff val="25000"/>
                </a:schemeClr>
              </a:solidFill>
            </a:endParaRPr>
          </a:p>
        </p:txBody>
      </p:sp>
      <p:sp>
        <p:nvSpPr>
          <p:cNvPr id="10" name="Title 1"/>
          <p:cNvSpPr>
            <a:spLocks noGrp="1"/>
          </p:cNvSpPr>
          <p:nvPr>
            <p:ph type="title"/>
          </p:nvPr>
        </p:nvSpPr>
        <p:spPr>
          <a:xfrm>
            <a:off x="320675" y="-323850"/>
            <a:ext cx="8042275" cy="1336675"/>
          </a:xfrm>
        </p:spPr>
        <p:txBody>
          <a:bodyPr/>
          <a:lstStyle/>
          <a:p>
            <a:pPr algn="l"/>
            <a:r>
              <a:rPr lang="en-US" dirty="0" smtClean="0"/>
              <a:t>Next Steps</a:t>
            </a:r>
            <a:endParaRPr lang="en-US" dirty="0"/>
          </a:p>
        </p:txBody>
      </p:sp>
      <p:pic>
        <p:nvPicPr>
          <p:cNvPr id="7" name="Picture 6" descr="Pacific Oysters.jpg"/>
          <p:cNvPicPr>
            <a:picLocks noChangeAspect="1"/>
          </p:cNvPicPr>
          <p:nvPr/>
        </p:nvPicPr>
        <p:blipFill>
          <a:blip r:embed="rId3">
            <a:alphaModFix amt="62000"/>
          </a:blip>
          <a:stretch>
            <a:fillRect/>
          </a:stretch>
        </p:blipFill>
        <p:spPr>
          <a:xfrm>
            <a:off x="87181" y="3435866"/>
            <a:ext cx="2341694" cy="1923534"/>
          </a:xfrm>
          <a:prstGeom prst="rect">
            <a:avLst/>
          </a:prstGeom>
          <a:effectLst>
            <a:softEdge rad="165100"/>
          </a:effectLst>
        </p:spPr>
      </p:pic>
      <p:sp>
        <p:nvSpPr>
          <p:cNvPr id="11" name="TextBox 10"/>
          <p:cNvSpPr txBox="1"/>
          <p:nvPr/>
        </p:nvSpPr>
        <p:spPr>
          <a:xfrm>
            <a:off x="821787" y="5286345"/>
            <a:ext cx="2243146" cy="348813"/>
          </a:xfrm>
          <a:prstGeom prst="rect">
            <a:avLst/>
          </a:prstGeom>
          <a:noFill/>
        </p:spPr>
        <p:txBody>
          <a:bodyPr wrap="square" rtlCol="0">
            <a:spAutoFit/>
          </a:bodyPr>
          <a:lstStyle/>
          <a:p>
            <a:pPr>
              <a:lnSpc>
                <a:spcPct val="80000"/>
              </a:lnSpc>
            </a:pPr>
            <a:r>
              <a:rPr lang="en-US" sz="2000" b="1" dirty="0" smtClean="0">
                <a:solidFill>
                  <a:schemeClr val="tx2">
                    <a:lumMod val="90000"/>
                    <a:lumOff val="10000"/>
                  </a:schemeClr>
                </a:solidFill>
              </a:rPr>
              <a:t>GENES  (DNA)</a:t>
            </a:r>
            <a:endParaRPr lang="en-US" sz="2000" b="1" dirty="0">
              <a:solidFill>
                <a:schemeClr val="tx2">
                  <a:lumMod val="90000"/>
                  <a:lumOff val="10000"/>
                </a:schemeClr>
              </a:solidFill>
            </a:endParaRPr>
          </a:p>
        </p:txBody>
      </p:sp>
      <p:sp>
        <p:nvSpPr>
          <p:cNvPr id="12" name="TextBox 11"/>
          <p:cNvSpPr txBox="1"/>
          <p:nvPr/>
        </p:nvSpPr>
        <p:spPr>
          <a:xfrm>
            <a:off x="1810180" y="4170320"/>
            <a:ext cx="2336800" cy="707886"/>
          </a:xfrm>
          <a:prstGeom prst="rect">
            <a:avLst/>
          </a:prstGeom>
          <a:noFill/>
        </p:spPr>
        <p:txBody>
          <a:bodyPr wrap="square" rtlCol="0">
            <a:spAutoFit/>
          </a:bodyPr>
          <a:lstStyle/>
          <a:p>
            <a:pPr algn="ctr"/>
            <a:r>
              <a:rPr lang="en-US" sz="2400" b="1" dirty="0" smtClean="0">
                <a:solidFill>
                  <a:srgbClr val="FF6525"/>
                </a:solidFill>
              </a:rPr>
              <a:t>EPIGENOME</a:t>
            </a:r>
          </a:p>
          <a:p>
            <a:pPr algn="ctr"/>
            <a:r>
              <a:rPr lang="en-US" sz="1600" b="1" dirty="0" smtClean="0">
                <a:solidFill>
                  <a:srgbClr val="FF6525"/>
                </a:solidFill>
              </a:rPr>
              <a:t>(DNA methylation)</a:t>
            </a:r>
            <a:endParaRPr lang="en-US" sz="1600" b="1" dirty="0">
              <a:solidFill>
                <a:srgbClr val="FF6525"/>
              </a:solidFill>
            </a:endParaRPr>
          </a:p>
        </p:txBody>
      </p:sp>
    </p:spTree>
    <p:extLst>
      <p:ext uri="{BB962C8B-B14F-4D97-AF65-F5344CB8AC3E}">
        <p14:creationId xmlns:p14="http://schemas.microsoft.com/office/powerpoint/2010/main" val="144508565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0"/>
            <a:ext cx="8042275" cy="1336675"/>
          </a:xfrm>
        </p:spPr>
        <p:txBody>
          <a:bodyPr/>
          <a:lstStyle/>
          <a:p>
            <a:pPr algn="l"/>
            <a:r>
              <a:rPr lang="en-US" dirty="0" smtClean="0"/>
              <a:t>Acknowledgements</a:t>
            </a:r>
            <a:endParaRPr lang="en-US" dirty="0"/>
          </a:p>
        </p:txBody>
      </p:sp>
      <p:sp>
        <p:nvSpPr>
          <p:cNvPr id="3" name="Content Placeholder 2"/>
          <p:cNvSpPr>
            <a:spLocks noGrp="1"/>
          </p:cNvSpPr>
          <p:nvPr>
            <p:ph idx="1"/>
          </p:nvPr>
        </p:nvSpPr>
        <p:spPr>
          <a:xfrm>
            <a:off x="536575" y="1629834"/>
            <a:ext cx="6613525" cy="4661159"/>
          </a:xfrm>
        </p:spPr>
        <p:txBody>
          <a:bodyPr>
            <a:noAutofit/>
          </a:bodyPr>
          <a:lstStyle/>
          <a:p>
            <a:pPr>
              <a:lnSpc>
                <a:spcPct val="80000"/>
              </a:lnSpc>
              <a:spcBef>
                <a:spcPts val="800"/>
              </a:spcBef>
              <a:spcAft>
                <a:spcPts val="600"/>
              </a:spcAft>
            </a:pPr>
            <a:r>
              <a:rPr lang="en-US" sz="2600" u="sng" dirty="0" smtClean="0">
                <a:solidFill>
                  <a:srgbClr val="404040"/>
                </a:solidFill>
              </a:rPr>
              <a:t>Roberts Lab</a:t>
            </a:r>
            <a:r>
              <a:rPr lang="en-US" sz="2600" dirty="0" smtClean="0">
                <a:solidFill>
                  <a:srgbClr val="404040"/>
                </a:solidFill>
              </a:rPr>
              <a:t>:</a:t>
            </a:r>
          </a:p>
          <a:p>
            <a:pPr marL="0" indent="0">
              <a:lnSpc>
                <a:spcPct val="80000"/>
              </a:lnSpc>
              <a:spcBef>
                <a:spcPts val="200"/>
              </a:spcBef>
              <a:spcAft>
                <a:spcPts val="600"/>
              </a:spcAft>
              <a:buNone/>
            </a:pPr>
            <a:r>
              <a:rPr lang="en-US" sz="2600" dirty="0" smtClean="0">
                <a:solidFill>
                  <a:srgbClr val="404040"/>
                </a:solidFill>
              </a:rPr>
              <a:t>   Steven Roberts</a:t>
            </a:r>
          </a:p>
          <a:p>
            <a:pPr marL="349250" lvl="1" indent="0">
              <a:lnSpc>
                <a:spcPct val="50000"/>
              </a:lnSpc>
              <a:spcAft>
                <a:spcPts val="600"/>
              </a:spcAft>
              <a:buNone/>
            </a:pPr>
            <a:r>
              <a:rPr lang="en-US" sz="2600" dirty="0" smtClean="0">
                <a:solidFill>
                  <a:srgbClr val="404040"/>
                </a:solidFill>
              </a:rPr>
              <a:t>Samuel White </a:t>
            </a:r>
          </a:p>
          <a:p>
            <a:pPr marL="349250" lvl="1" indent="0">
              <a:lnSpc>
                <a:spcPct val="50000"/>
              </a:lnSpc>
              <a:spcAft>
                <a:spcPts val="600"/>
              </a:spcAft>
              <a:buNone/>
            </a:pPr>
            <a:r>
              <a:rPr lang="en-US" sz="2600" dirty="0" smtClean="0">
                <a:solidFill>
                  <a:srgbClr val="404040"/>
                </a:solidFill>
              </a:rPr>
              <a:t>Brent </a:t>
            </a:r>
            <a:r>
              <a:rPr lang="en-US" sz="2600" dirty="0" err="1" smtClean="0">
                <a:solidFill>
                  <a:srgbClr val="404040"/>
                </a:solidFill>
              </a:rPr>
              <a:t>Vadopalas</a:t>
            </a:r>
            <a:endParaRPr lang="en-US" sz="2600" dirty="0" smtClean="0">
              <a:solidFill>
                <a:srgbClr val="404040"/>
              </a:solidFill>
            </a:endParaRPr>
          </a:p>
          <a:p>
            <a:pPr marL="349250" lvl="1" indent="0">
              <a:lnSpc>
                <a:spcPct val="50000"/>
              </a:lnSpc>
              <a:spcAft>
                <a:spcPts val="600"/>
              </a:spcAft>
              <a:buNone/>
            </a:pPr>
            <a:r>
              <a:rPr lang="en-US" sz="2600" dirty="0" smtClean="0">
                <a:solidFill>
                  <a:srgbClr val="404040"/>
                </a:solidFill>
              </a:rPr>
              <a:t>Emma Timmins-</a:t>
            </a:r>
            <a:r>
              <a:rPr lang="en-US" sz="2600" dirty="0" err="1" smtClean="0">
                <a:solidFill>
                  <a:srgbClr val="404040"/>
                </a:solidFill>
              </a:rPr>
              <a:t>Schiffman</a:t>
            </a:r>
            <a:endParaRPr lang="en-US" sz="2600" dirty="0" smtClean="0">
              <a:solidFill>
                <a:srgbClr val="404040"/>
              </a:solidFill>
            </a:endParaRPr>
          </a:p>
          <a:p>
            <a:pPr marL="349250" lvl="1" indent="0">
              <a:lnSpc>
                <a:spcPct val="50000"/>
              </a:lnSpc>
              <a:spcAft>
                <a:spcPts val="600"/>
              </a:spcAft>
              <a:buNone/>
            </a:pPr>
            <a:r>
              <a:rPr lang="en-US" sz="2600" dirty="0" smtClean="0">
                <a:solidFill>
                  <a:srgbClr val="404040"/>
                </a:solidFill>
              </a:rPr>
              <a:t>Claire Ellis</a:t>
            </a:r>
          </a:p>
          <a:p>
            <a:pPr marL="349250" lvl="1" indent="0">
              <a:lnSpc>
                <a:spcPct val="50000"/>
              </a:lnSpc>
              <a:spcAft>
                <a:spcPts val="600"/>
              </a:spcAft>
              <a:buNone/>
            </a:pPr>
            <a:r>
              <a:rPr lang="en-US" sz="2600" dirty="0" smtClean="0">
                <a:solidFill>
                  <a:srgbClr val="404040"/>
                </a:solidFill>
              </a:rPr>
              <a:t>Lisa </a:t>
            </a:r>
            <a:r>
              <a:rPr lang="en-US" sz="2600" dirty="0" err="1" smtClean="0">
                <a:solidFill>
                  <a:srgbClr val="404040"/>
                </a:solidFill>
              </a:rPr>
              <a:t>Crosson</a:t>
            </a:r>
            <a:endParaRPr lang="en-US" sz="2600" dirty="0" smtClean="0">
              <a:solidFill>
                <a:srgbClr val="404040"/>
              </a:solidFill>
            </a:endParaRPr>
          </a:p>
          <a:p>
            <a:pPr>
              <a:lnSpc>
                <a:spcPct val="80000"/>
              </a:lnSpc>
              <a:spcAft>
                <a:spcPts val="600"/>
              </a:spcAft>
            </a:pPr>
            <a:r>
              <a:rPr lang="en-US" sz="2600" u="sng" dirty="0" smtClean="0">
                <a:solidFill>
                  <a:srgbClr val="404040"/>
                </a:solidFill>
              </a:rPr>
              <a:t>Taylor Shellfish</a:t>
            </a:r>
            <a:r>
              <a:rPr lang="en-US" sz="2600" dirty="0" smtClean="0">
                <a:solidFill>
                  <a:srgbClr val="404040"/>
                </a:solidFill>
              </a:rPr>
              <a:t>:</a:t>
            </a:r>
            <a:endParaRPr lang="en-US" sz="2600" dirty="0">
              <a:solidFill>
                <a:srgbClr val="404040"/>
              </a:solidFill>
            </a:endParaRPr>
          </a:p>
          <a:p>
            <a:pPr marL="349250" lvl="1" indent="0">
              <a:lnSpc>
                <a:spcPct val="50000"/>
              </a:lnSpc>
              <a:spcAft>
                <a:spcPts val="600"/>
              </a:spcAft>
              <a:buNone/>
            </a:pPr>
            <a:r>
              <a:rPr lang="en-US" sz="2600" dirty="0" smtClean="0">
                <a:solidFill>
                  <a:srgbClr val="404040"/>
                </a:solidFill>
              </a:rPr>
              <a:t>Jonathan Davis</a:t>
            </a:r>
          </a:p>
          <a:p>
            <a:pPr marL="349250" lvl="1" indent="0">
              <a:lnSpc>
                <a:spcPct val="50000"/>
              </a:lnSpc>
              <a:spcAft>
                <a:spcPts val="600"/>
              </a:spcAft>
              <a:buNone/>
            </a:pPr>
            <a:r>
              <a:rPr lang="en-US" sz="2600" dirty="0" smtClean="0">
                <a:solidFill>
                  <a:srgbClr val="404040"/>
                </a:solidFill>
              </a:rPr>
              <a:t>Molly Jackson</a:t>
            </a:r>
          </a:p>
          <a:p>
            <a:pPr marL="349250" lvl="1" indent="0">
              <a:lnSpc>
                <a:spcPct val="50000"/>
              </a:lnSpc>
              <a:spcAft>
                <a:spcPts val="600"/>
              </a:spcAft>
              <a:buNone/>
            </a:pPr>
            <a:endParaRPr lang="en-US" sz="2600" dirty="0" smtClean="0">
              <a:solidFill>
                <a:srgbClr val="404040"/>
              </a:solidFill>
            </a:endParaRPr>
          </a:p>
          <a:p>
            <a:pPr marL="349250" lvl="1" indent="0">
              <a:lnSpc>
                <a:spcPct val="50000"/>
              </a:lnSpc>
              <a:spcAft>
                <a:spcPts val="600"/>
              </a:spcAft>
              <a:buNone/>
            </a:pPr>
            <a:endParaRPr lang="en-US" sz="2600" dirty="0">
              <a:solidFill>
                <a:srgbClr val="404040"/>
              </a:solidFill>
            </a:endParaRPr>
          </a:p>
          <a:p>
            <a:pPr>
              <a:lnSpc>
                <a:spcPct val="80000"/>
              </a:lnSpc>
              <a:spcAft>
                <a:spcPts val="600"/>
              </a:spcAft>
            </a:pPr>
            <a:endParaRPr lang="en-US" sz="2600" dirty="0" smtClean="0">
              <a:solidFill>
                <a:srgbClr val="404040"/>
              </a:solidFill>
            </a:endParaRPr>
          </a:p>
          <a:p>
            <a:pPr marL="349250" lvl="1" indent="0">
              <a:lnSpc>
                <a:spcPct val="80000"/>
              </a:lnSpc>
              <a:spcAft>
                <a:spcPts val="600"/>
              </a:spcAft>
              <a:buNone/>
            </a:pPr>
            <a:endParaRPr lang="en-US" sz="2600" dirty="0" smtClean="0"/>
          </a:p>
        </p:txBody>
      </p:sp>
      <p:pic>
        <p:nvPicPr>
          <p:cNvPr id="4" name="Picture 87" descr="SAFS_logo150_lgr"/>
          <p:cNvPicPr>
            <a:picLocks noChangeAspect="1" noChangeArrowheads="1"/>
          </p:cNvPicPr>
          <p:nvPr/>
        </p:nvPicPr>
        <p:blipFill>
          <a:blip r:embed="rId3"/>
          <a:srcRect/>
          <a:stretch>
            <a:fillRect/>
          </a:stretch>
        </p:blipFill>
        <p:spPr bwMode="auto">
          <a:xfrm>
            <a:off x="6948603" y="3245288"/>
            <a:ext cx="1306397" cy="2298586"/>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6948603" y="871064"/>
            <a:ext cx="1483672" cy="1483672"/>
          </a:xfrm>
          <a:prstGeom prst="rect">
            <a:avLst/>
          </a:prstGeom>
        </p:spPr>
      </p:pic>
      <p:sp>
        <p:nvSpPr>
          <p:cNvPr id="6" name="Content Placeholder 2"/>
          <p:cNvSpPr txBox="1">
            <a:spLocks/>
          </p:cNvSpPr>
          <p:nvPr/>
        </p:nvSpPr>
        <p:spPr bwMode="auto">
          <a:xfrm>
            <a:off x="1143000" y="5956948"/>
            <a:ext cx="6743700" cy="135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9250" indent="-349250" algn="l" rtl="0" eaLnBrk="0" fontAlgn="base" hangingPunct="0">
              <a:spcBef>
                <a:spcPts val="2000"/>
              </a:spcBef>
              <a:spcAft>
                <a:spcPct val="0"/>
              </a:spcAft>
              <a:buClr>
                <a:srgbClr val="6FB7D7"/>
              </a:buClr>
              <a:buSzPct val="110000"/>
              <a:buFont typeface="Wingdings 2" pitchFamily="-112" charset="2"/>
              <a:buChar char=""/>
              <a:defRPr sz="2400" kern="1200">
                <a:solidFill>
                  <a:srgbClr val="595959"/>
                </a:solidFill>
                <a:latin typeface="+mn-lt"/>
                <a:ea typeface="ＭＳ Ｐゴシック" pitchFamily="-110" charset="-128"/>
                <a:cs typeface="ＭＳ Ｐゴシック" pitchFamily="-110" charset="-128"/>
              </a:defRPr>
            </a:lvl1pPr>
            <a:lvl2pPr marL="685800" indent="-336550" algn="l" rtl="0" eaLnBrk="0" fontAlgn="base" hangingPunct="0">
              <a:spcBef>
                <a:spcPts val="600"/>
              </a:spcBef>
              <a:spcAft>
                <a:spcPct val="0"/>
              </a:spcAft>
              <a:buClr>
                <a:srgbClr val="215D77"/>
              </a:buClr>
              <a:buSzPct val="110000"/>
              <a:buFont typeface="Wingdings 2" pitchFamily="-112" charset="2"/>
              <a:buChar char=""/>
              <a:defRPr sz="2200" kern="1200">
                <a:solidFill>
                  <a:srgbClr val="595959"/>
                </a:solidFill>
                <a:latin typeface="+mn-lt"/>
                <a:ea typeface="ＭＳ Ｐゴシック" pitchFamily="-110" charset="-128"/>
                <a:cs typeface="+mn-cs"/>
              </a:defRPr>
            </a:lvl2pPr>
            <a:lvl3pPr marL="968375" indent="-282575" algn="l" rtl="0" eaLnBrk="0" fontAlgn="base" hangingPunct="0">
              <a:spcBef>
                <a:spcPts val="600"/>
              </a:spcBef>
              <a:spcAft>
                <a:spcPct val="0"/>
              </a:spcAft>
              <a:buClr>
                <a:srgbClr val="6FB7D7"/>
              </a:buClr>
              <a:buSzPct val="110000"/>
              <a:buFont typeface="Wingdings 2" pitchFamily="-112" charset="2"/>
              <a:buChar char=""/>
              <a:defRPr sz="2000" kern="1200">
                <a:solidFill>
                  <a:srgbClr val="595959"/>
                </a:solidFill>
                <a:latin typeface="+mn-lt"/>
                <a:ea typeface="ＭＳ Ｐゴシック" pitchFamily="-110" charset="-128"/>
                <a:cs typeface="+mn-cs"/>
              </a:defRPr>
            </a:lvl3pPr>
            <a:lvl4pPr marL="1263650" indent="-295275" algn="l" rtl="0" eaLnBrk="0" fontAlgn="base" hangingPunct="0">
              <a:spcBef>
                <a:spcPts val="600"/>
              </a:spcBef>
              <a:spcAft>
                <a:spcPct val="0"/>
              </a:spcAft>
              <a:buClr>
                <a:srgbClr val="215D77"/>
              </a:buClr>
              <a:buSzPct val="110000"/>
              <a:buFont typeface="Wingdings 2" pitchFamily="-112" charset="2"/>
              <a:buChar char=""/>
              <a:defRPr kern="1200">
                <a:solidFill>
                  <a:srgbClr val="595959"/>
                </a:solidFill>
                <a:latin typeface="+mn-lt"/>
                <a:ea typeface="ＭＳ Ｐゴシック" pitchFamily="-110" charset="-128"/>
                <a:cs typeface="+mn-cs"/>
              </a:defRPr>
            </a:lvl4pPr>
            <a:lvl5pPr marL="1546225" indent="-282575" algn="l" rtl="0" eaLnBrk="0" fontAlgn="base" hangingPunct="0">
              <a:spcBef>
                <a:spcPts val="600"/>
              </a:spcBef>
              <a:spcAft>
                <a:spcPct val="0"/>
              </a:spcAft>
              <a:buClr>
                <a:srgbClr val="6FB7D7"/>
              </a:buClr>
              <a:buSzPct val="110000"/>
              <a:buFont typeface="Wingdings 2" pitchFamily="-112" charset="2"/>
              <a:buChar char=""/>
              <a:defRPr kern="1200">
                <a:solidFill>
                  <a:srgbClr val="595959"/>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50000"/>
              </a:lnSpc>
              <a:spcBef>
                <a:spcPts val="1200"/>
              </a:spcBef>
              <a:spcAft>
                <a:spcPts val="600"/>
              </a:spcAft>
              <a:buNone/>
            </a:pPr>
            <a:r>
              <a:rPr lang="en-US" sz="3200" dirty="0" smtClean="0">
                <a:solidFill>
                  <a:schemeClr val="accent2">
                    <a:lumMod val="75000"/>
                  </a:schemeClr>
                </a:solidFill>
              </a:rPr>
              <a:t>website: </a:t>
            </a:r>
            <a:r>
              <a:rPr lang="en-US" sz="3200" dirty="0" err="1" smtClean="0">
                <a:solidFill>
                  <a:schemeClr val="accent2">
                    <a:lumMod val="75000"/>
                  </a:schemeClr>
                </a:solidFill>
              </a:rPr>
              <a:t>oystergen.es</a:t>
            </a:r>
            <a:r>
              <a:rPr lang="en-US" sz="3200" dirty="0" smtClean="0">
                <a:solidFill>
                  <a:schemeClr val="accent2">
                    <a:lumMod val="75000"/>
                  </a:schemeClr>
                </a:solidFill>
              </a:rPr>
              <a:t>/</a:t>
            </a:r>
            <a:r>
              <a:rPr lang="en-US" sz="3200" dirty="0" err="1" smtClean="0">
                <a:solidFill>
                  <a:schemeClr val="accent2">
                    <a:lumMod val="75000"/>
                  </a:schemeClr>
                </a:solidFill>
              </a:rPr>
              <a:t>norway</a:t>
            </a:r>
            <a:endParaRPr lang="en-US" sz="3200" dirty="0" smtClean="0">
              <a:solidFill>
                <a:schemeClr val="accent2">
                  <a:lumMod val="75000"/>
                </a:schemeClr>
              </a:solidFill>
            </a:endParaRPr>
          </a:p>
          <a:p>
            <a:pPr marL="0" indent="0" algn="ctr">
              <a:lnSpc>
                <a:spcPct val="50000"/>
              </a:lnSpc>
              <a:spcAft>
                <a:spcPts val="600"/>
              </a:spcAft>
              <a:buNone/>
            </a:pPr>
            <a:endParaRPr lang="en-US" sz="3200" dirty="0" smtClean="0">
              <a:solidFill>
                <a:schemeClr val="accent2">
                  <a:lumMod val="75000"/>
                </a:schemeClr>
              </a:solidFill>
            </a:endParaRPr>
          </a:p>
          <a:p>
            <a:pPr marL="0" indent="0">
              <a:lnSpc>
                <a:spcPct val="50000"/>
              </a:lnSpc>
              <a:spcAft>
                <a:spcPts val="600"/>
              </a:spcAft>
              <a:buNone/>
            </a:pPr>
            <a:endParaRPr lang="en-US" sz="3200" dirty="0" smtClean="0">
              <a:solidFill>
                <a:schemeClr val="accent2">
                  <a:lumMod val="75000"/>
                </a:schemeClr>
              </a:solidFill>
            </a:endParaRPr>
          </a:p>
          <a:p>
            <a:pPr marL="349250" lvl="1" indent="0">
              <a:lnSpc>
                <a:spcPct val="50000"/>
              </a:lnSpc>
              <a:spcAft>
                <a:spcPts val="1800"/>
              </a:spcAft>
              <a:buFont typeface="Wingdings 2" pitchFamily="-112" charset="2"/>
              <a:buNone/>
            </a:pPr>
            <a:endParaRPr lang="en-US" sz="3200" dirty="0" smtClean="0">
              <a:solidFill>
                <a:schemeClr val="accent2">
                  <a:lumMod val="75000"/>
                </a:schemeClr>
              </a:solidFill>
            </a:endParaRPr>
          </a:p>
          <a:p>
            <a:pPr>
              <a:lnSpc>
                <a:spcPct val="50000"/>
              </a:lnSpc>
            </a:pPr>
            <a:endParaRPr lang="en-US" sz="3200" dirty="0">
              <a:solidFill>
                <a:schemeClr val="accent2">
                  <a:lumMod val="75000"/>
                </a:schemeClr>
              </a:solidFill>
            </a:endParaRPr>
          </a:p>
        </p:txBody>
      </p:sp>
    </p:spTree>
    <p:extLst>
      <p:ext uri="{BB962C8B-B14F-4D97-AF65-F5344CB8AC3E}">
        <p14:creationId xmlns:p14="http://schemas.microsoft.com/office/powerpoint/2010/main" val="910746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ific Oysters.jpg"/>
          <p:cNvPicPr>
            <a:picLocks noChangeAspect="1"/>
          </p:cNvPicPr>
          <p:nvPr/>
        </p:nvPicPr>
        <p:blipFill>
          <a:blip r:embed="rId3"/>
          <a:stretch>
            <a:fillRect/>
          </a:stretch>
        </p:blipFill>
        <p:spPr>
          <a:xfrm>
            <a:off x="2555875" y="1006475"/>
            <a:ext cx="2133600" cy="1752600"/>
          </a:xfrm>
          <a:prstGeom prst="rect">
            <a:avLst/>
          </a:prstGeom>
        </p:spPr>
      </p:pic>
      <p:pic>
        <p:nvPicPr>
          <p:cNvPr id="4" name="Picture 3" descr="Pacific Oysters.jpg"/>
          <p:cNvPicPr>
            <a:picLocks noChangeAspect="1"/>
          </p:cNvPicPr>
          <p:nvPr/>
        </p:nvPicPr>
        <p:blipFill>
          <a:blip r:embed="rId3">
            <a:alphaModFix amt="62000"/>
          </a:blip>
          <a:stretch>
            <a:fillRect/>
          </a:stretch>
        </p:blipFill>
        <p:spPr>
          <a:xfrm>
            <a:off x="87181" y="3435866"/>
            <a:ext cx="2341694" cy="1923534"/>
          </a:xfrm>
          <a:prstGeom prst="rect">
            <a:avLst/>
          </a:prstGeom>
          <a:effectLst>
            <a:softEdge rad="165100"/>
          </a:effectLst>
        </p:spPr>
      </p:pic>
      <p:sp>
        <p:nvSpPr>
          <p:cNvPr id="8" name="TextBox 7"/>
          <p:cNvSpPr txBox="1"/>
          <p:nvPr/>
        </p:nvSpPr>
        <p:spPr>
          <a:xfrm>
            <a:off x="452230" y="5349845"/>
            <a:ext cx="1976784" cy="400110"/>
          </a:xfrm>
          <a:prstGeom prst="rect">
            <a:avLst/>
          </a:prstGeom>
          <a:noFill/>
        </p:spPr>
        <p:txBody>
          <a:bodyPr wrap="square" rtlCol="0">
            <a:spAutoFit/>
          </a:bodyPr>
          <a:lstStyle/>
          <a:p>
            <a:r>
              <a:rPr lang="en-US" sz="2000" b="1" dirty="0" smtClean="0">
                <a:solidFill>
                  <a:schemeClr val="tx2">
                    <a:lumMod val="90000"/>
                    <a:lumOff val="10000"/>
                  </a:schemeClr>
                </a:solidFill>
              </a:rPr>
              <a:t>GENES (DNA)</a:t>
            </a:r>
            <a:endParaRPr lang="en-US" sz="2000" b="1" dirty="0">
              <a:solidFill>
                <a:schemeClr val="tx2">
                  <a:lumMod val="90000"/>
                  <a:lumOff val="10000"/>
                </a:schemeClr>
              </a:solidFill>
            </a:endParaRPr>
          </a:p>
        </p:txBody>
      </p:sp>
      <p:sp>
        <p:nvSpPr>
          <p:cNvPr id="14" name="TextBox 13"/>
          <p:cNvSpPr txBox="1"/>
          <p:nvPr/>
        </p:nvSpPr>
        <p:spPr>
          <a:xfrm>
            <a:off x="1810180" y="4170320"/>
            <a:ext cx="2336800" cy="707886"/>
          </a:xfrm>
          <a:prstGeom prst="rect">
            <a:avLst/>
          </a:prstGeom>
          <a:noFill/>
        </p:spPr>
        <p:txBody>
          <a:bodyPr wrap="square" rtlCol="0">
            <a:spAutoFit/>
          </a:bodyPr>
          <a:lstStyle/>
          <a:p>
            <a:pPr algn="ctr"/>
            <a:r>
              <a:rPr lang="en-US" sz="2400" b="1" dirty="0" smtClean="0">
                <a:solidFill>
                  <a:srgbClr val="FF6525"/>
                </a:solidFill>
              </a:rPr>
              <a:t>EPIGENOME</a:t>
            </a:r>
          </a:p>
          <a:p>
            <a:pPr algn="ctr"/>
            <a:r>
              <a:rPr lang="en-US" sz="1600" b="1" dirty="0" smtClean="0">
                <a:solidFill>
                  <a:srgbClr val="FF6525"/>
                </a:solidFill>
              </a:rPr>
              <a:t>(DNA methylation)</a:t>
            </a:r>
            <a:endParaRPr lang="en-US" sz="1600" b="1" dirty="0">
              <a:solidFill>
                <a:srgbClr val="FF6525"/>
              </a:solidFill>
            </a:endParaRPr>
          </a:p>
        </p:txBody>
      </p:sp>
      <p:sp>
        <p:nvSpPr>
          <p:cNvPr id="26" name="Left Arrow 25"/>
          <p:cNvSpPr/>
          <p:nvPr/>
        </p:nvSpPr>
        <p:spPr>
          <a:xfrm>
            <a:off x="3942746" y="4153728"/>
            <a:ext cx="1852333" cy="693701"/>
          </a:xfrm>
          <a:prstGeom prst="lef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b="1" dirty="0">
              <a:solidFill>
                <a:schemeClr val="tx1">
                  <a:lumMod val="75000"/>
                  <a:lumOff val="25000"/>
                </a:schemeClr>
              </a:solidFill>
            </a:endParaRPr>
          </a:p>
        </p:txBody>
      </p:sp>
      <p:pic>
        <p:nvPicPr>
          <p:cNvPr id="6" name="Picture 5" descr="Pacific Oysters.jpg"/>
          <p:cNvPicPr>
            <a:picLocks noChangeAspect="1"/>
          </p:cNvPicPr>
          <p:nvPr/>
        </p:nvPicPr>
        <p:blipFill>
          <a:blip r:embed="rId3"/>
          <a:stretch>
            <a:fillRect/>
          </a:stretch>
        </p:blipFill>
        <p:spPr>
          <a:xfrm>
            <a:off x="4613274" y="1511300"/>
            <a:ext cx="1082261" cy="889000"/>
          </a:xfrm>
          <a:prstGeom prst="rect">
            <a:avLst/>
          </a:prstGeom>
        </p:spPr>
      </p:pic>
      <p:sp>
        <p:nvSpPr>
          <p:cNvPr id="22" name="TextBox 21"/>
          <p:cNvSpPr txBox="1"/>
          <p:nvPr/>
        </p:nvSpPr>
        <p:spPr>
          <a:xfrm>
            <a:off x="4052005" y="2514024"/>
            <a:ext cx="1692275" cy="400110"/>
          </a:xfrm>
          <a:prstGeom prst="rect">
            <a:avLst/>
          </a:prstGeom>
          <a:noFill/>
        </p:spPr>
        <p:txBody>
          <a:bodyPr wrap="square" rtlCol="0">
            <a:spAutoFit/>
          </a:bodyPr>
          <a:lstStyle/>
          <a:p>
            <a:r>
              <a:rPr lang="en-US" sz="2000" b="1" dirty="0" smtClean="0">
                <a:solidFill>
                  <a:srgbClr val="713B0E"/>
                </a:solidFill>
              </a:rPr>
              <a:t>TRAITS</a:t>
            </a:r>
            <a:endParaRPr lang="en-US" sz="2000" b="1" dirty="0">
              <a:solidFill>
                <a:srgbClr val="713B0E"/>
              </a:solidFill>
            </a:endParaRPr>
          </a:p>
        </p:txBody>
      </p:sp>
      <p:sp>
        <p:nvSpPr>
          <p:cNvPr id="25" name="TextBox 24"/>
          <p:cNvSpPr txBox="1"/>
          <p:nvPr/>
        </p:nvSpPr>
        <p:spPr>
          <a:xfrm>
            <a:off x="3386635" y="1006475"/>
            <a:ext cx="665370" cy="338554"/>
          </a:xfrm>
          <a:prstGeom prst="rect">
            <a:avLst/>
          </a:prstGeom>
          <a:noFill/>
        </p:spPr>
        <p:txBody>
          <a:bodyPr wrap="square" rtlCol="0">
            <a:spAutoFit/>
          </a:bodyPr>
          <a:lstStyle/>
          <a:p>
            <a:r>
              <a:rPr lang="en-US" sz="1600" dirty="0" smtClean="0">
                <a:solidFill>
                  <a:schemeClr val="accent3">
                    <a:lumMod val="50000"/>
                  </a:schemeClr>
                </a:solidFill>
              </a:rPr>
              <a:t>color</a:t>
            </a:r>
            <a:endParaRPr lang="en-US" sz="1600" dirty="0">
              <a:solidFill>
                <a:schemeClr val="accent3">
                  <a:lumMod val="50000"/>
                </a:schemeClr>
              </a:solidFill>
            </a:endParaRPr>
          </a:p>
        </p:txBody>
      </p:sp>
      <p:sp>
        <p:nvSpPr>
          <p:cNvPr id="27" name="TextBox 26"/>
          <p:cNvSpPr txBox="1"/>
          <p:nvPr/>
        </p:nvSpPr>
        <p:spPr>
          <a:xfrm>
            <a:off x="5068680" y="1388934"/>
            <a:ext cx="960644" cy="338554"/>
          </a:xfrm>
          <a:prstGeom prst="rect">
            <a:avLst/>
          </a:prstGeom>
          <a:noFill/>
        </p:spPr>
        <p:txBody>
          <a:bodyPr wrap="square" rtlCol="0">
            <a:spAutoFit/>
          </a:bodyPr>
          <a:lstStyle/>
          <a:p>
            <a:r>
              <a:rPr lang="en-US" sz="1600" dirty="0" smtClean="0">
                <a:solidFill>
                  <a:schemeClr val="accent3">
                    <a:lumMod val="50000"/>
                  </a:schemeClr>
                </a:solidFill>
              </a:rPr>
              <a:t>growth</a:t>
            </a:r>
            <a:endParaRPr lang="en-US" sz="1600" dirty="0">
              <a:solidFill>
                <a:schemeClr val="accent3">
                  <a:lumMod val="50000"/>
                </a:schemeClr>
              </a:solidFill>
            </a:endParaRPr>
          </a:p>
        </p:txBody>
      </p:sp>
      <p:sp>
        <p:nvSpPr>
          <p:cNvPr id="28" name="TextBox 27"/>
          <p:cNvSpPr txBox="1"/>
          <p:nvPr/>
        </p:nvSpPr>
        <p:spPr>
          <a:xfrm>
            <a:off x="4146980" y="1095375"/>
            <a:ext cx="2152219" cy="338554"/>
          </a:xfrm>
          <a:prstGeom prst="rect">
            <a:avLst/>
          </a:prstGeom>
          <a:noFill/>
        </p:spPr>
        <p:txBody>
          <a:bodyPr wrap="square" rtlCol="0">
            <a:spAutoFit/>
          </a:bodyPr>
          <a:lstStyle/>
          <a:p>
            <a:r>
              <a:rPr lang="en-US" sz="1600" dirty="0" smtClean="0">
                <a:solidFill>
                  <a:schemeClr val="accent3">
                    <a:lumMod val="50000"/>
                  </a:schemeClr>
                </a:solidFill>
              </a:rPr>
              <a:t>disease resistance</a:t>
            </a:r>
            <a:endParaRPr lang="en-US" sz="1600" dirty="0">
              <a:solidFill>
                <a:schemeClr val="accent3">
                  <a:lumMod val="50000"/>
                </a:schemeClr>
              </a:solidFill>
            </a:endParaRPr>
          </a:p>
        </p:txBody>
      </p:sp>
      <p:grpSp>
        <p:nvGrpSpPr>
          <p:cNvPr id="2" name="Group 31"/>
          <p:cNvGrpSpPr/>
          <p:nvPr/>
        </p:nvGrpSpPr>
        <p:grpSpPr>
          <a:xfrm>
            <a:off x="5795080" y="3733800"/>
            <a:ext cx="2737258" cy="2152710"/>
            <a:chOff x="5680780" y="3302000"/>
            <a:chExt cx="2737258" cy="2152710"/>
          </a:xfrm>
        </p:grpSpPr>
        <p:pic>
          <p:nvPicPr>
            <p:cNvPr id="11" name="Picture 10" descr="DSCF0515.JPG"/>
            <p:cNvPicPr>
              <a:picLocks noChangeAspect="1"/>
            </p:cNvPicPr>
            <p:nvPr/>
          </p:nvPicPr>
          <p:blipFill>
            <a:blip r:embed="rId4">
              <a:alphaModFix/>
              <a:lum/>
            </a:blip>
            <a:srcRect l="2171" t="22632" r="5033"/>
            <a:stretch>
              <a:fillRect/>
            </a:stretch>
          </p:blipFill>
          <p:spPr>
            <a:xfrm>
              <a:off x="5680780" y="3302000"/>
              <a:ext cx="2710904" cy="1694933"/>
            </a:xfrm>
            <a:prstGeom prst="rect">
              <a:avLst/>
            </a:prstGeom>
            <a:ln>
              <a:noFill/>
            </a:ln>
            <a:effectLst>
              <a:softEdge rad="112500"/>
            </a:effectLst>
          </p:spPr>
        </p:pic>
        <p:sp>
          <p:nvSpPr>
            <p:cNvPr id="13" name="TextBox 12"/>
            <p:cNvSpPr txBox="1"/>
            <p:nvPr/>
          </p:nvSpPr>
          <p:spPr>
            <a:xfrm>
              <a:off x="6118224" y="5054600"/>
              <a:ext cx="2273459" cy="400110"/>
            </a:xfrm>
            <a:prstGeom prst="rect">
              <a:avLst/>
            </a:prstGeom>
            <a:noFill/>
          </p:spPr>
          <p:txBody>
            <a:bodyPr wrap="square" rtlCol="0">
              <a:spAutoFit/>
            </a:bodyPr>
            <a:lstStyle/>
            <a:p>
              <a:r>
                <a:rPr lang="en-US" sz="2000" b="1" dirty="0" smtClean="0">
                  <a:solidFill>
                    <a:srgbClr val="3F5B03"/>
                  </a:solidFill>
                </a:rPr>
                <a:t>ENVIRONMENT</a:t>
              </a:r>
              <a:endParaRPr lang="en-US" sz="2000" b="1" dirty="0">
                <a:solidFill>
                  <a:srgbClr val="3F5B03"/>
                </a:solidFill>
              </a:endParaRPr>
            </a:p>
          </p:txBody>
        </p:sp>
        <p:sp>
          <p:nvSpPr>
            <p:cNvPr id="30" name="TextBox 29"/>
            <p:cNvSpPr txBox="1"/>
            <p:nvPr/>
          </p:nvSpPr>
          <p:spPr>
            <a:xfrm>
              <a:off x="6966114" y="3523074"/>
              <a:ext cx="1451924" cy="338554"/>
            </a:xfrm>
            <a:prstGeom prst="rect">
              <a:avLst/>
            </a:prstGeom>
            <a:noFill/>
          </p:spPr>
          <p:txBody>
            <a:bodyPr wrap="square" rtlCol="0">
              <a:spAutoFit/>
            </a:bodyPr>
            <a:lstStyle/>
            <a:p>
              <a:r>
                <a:rPr lang="en-US" sz="1600" dirty="0" smtClean="0">
                  <a:solidFill>
                    <a:schemeClr val="accent5">
                      <a:lumMod val="50000"/>
                    </a:schemeClr>
                  </a:solidFill>
                </a:rPr>
                <a:t>nutrition</a:t>
              </a:r>
              <a:endParaRPr lang="en-US" sz="1600" dirty="0">
                <a:solidFill>
                  <a:schemeClr val="accent5">
                    <a:lumMod val="50000"/>
                  </a:schemeClr>
                </a:solidFill>
              </a:endParaRPr>
            </a:p>
          </p:txBody>
        </p:sp>
        <p:sp>
          <p:nvSpPr>
            <p:cNvPr id="31" name="TextBox 30"/>
            <p:cNvSpPr txBox="1"/>
            <p:nvPr/>
          </p:nvSpPr>
          <p:spPr>
            <a:xfrm>
              <a:off x="5762108" y="3383374"/>
              <a:ext cx="1451924" cy="338554"/>
            </a:xfrm>
            <a:prstGeom prst="rect">
              <a:avLst/>
            </a:prstGeom>
            <a:noFill/>
          </p:spPr>
          <p:txBody>
            <a:bodyPr wrap="square" rtlCol="0">
              <a:spAutoFit/>
            </a:bodyPr>
            <a:lstStyle/>
            <a:p>
              <a:r>
                <a:rPr lang="en-US" sz="1600" dirty="0" smtClean="0">
                  <a:solidFill>
                    <a:srgbClr val="3F5B03"/>
                  </a:solidFill>
                </a:rPr>
                <a:t>pathogens</a:t>
              </a:r>
              <a:endParaRPr lang="en-US" sz="1600" dirty="0">
                <a:solidFill>
                  <a:srgbClr val="3F5B03"/>
                </a:solidFill>
              </a:endParaRPr>
            </a:p>
          </p:txBody>
        </p:sp>
      </p:grpSp>
      <p:sp>
        <p:nvSpPr>
          <p:cNvPr id="57" name="Right Arrow 56"/>
          <p:cNvSpPr/>
          <p:nvPr/>
        </p:nvSpPr>
        <p:spPr>
          <a:xfrm rot="13897105">
            <a:off x="5371607" y="2908320"/>
            <a:ext cx="1338534" cy="316535"/>
          </a:xfrm>
          <a:prstGeom prst="rightArrow">
            <a:avLst>
              <a:gd name="adj1" fmla="val 27568"/>
              <a:gd name="adj2" fmla="val 52254"/>
            </a:avLst>
          </a:prstGeom>
          <a:gradFill flip="none" rotWithShape="1">
            <a:gsLst>
              <a:gs pos="37000">
                <a:schemeClr val="accent5">
                  <a:lumMod val="75000"/>
                </a:schemeClr>
              </a:gs>
              <a:gs pos="100000">
                <a:srgbClr val="FFFFFF"/>
              </a:gs>
            </a:gsLst>
            <a:lin ang="10200000" scaled="0"/>
            <a:tileRect/>
          </a:gradFill>
          <a:ln>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ight Arrow 57"/>
          <p:cNvSpPr/>
          <p:nvPr/>
        </p:nvSpPr>
        <p:spPr>
          <a:xfrm rot="18494277">
            <a:off x="1679452" y="2748553"/>
            <a:ext cx="1338534" cy="316535"/>
          </a:xfrm>
          <a:prstGeom prst="rightArrow">
            <a:avLst>
              <a:gd name="adj1" fmla="val 27568"/>
              <a:gd name="adj2" fmla="val 522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ight Arrow 58"/>
          <p:cNvSpPr/>
          <p:nvPr/>
        </p:nvSpPr>
        <p:spPr>
          <a:xfrm rot="18494277">
            <a:off x="2178828" y="3087106"/>
            <a:ext cx="1338534" cy="316535"/>
          </a:xfrm>
          <a:prstGeom prst="rightArrow">
            <a:avLst>
              <a:gd name="adj1" fmla="val 27568"/>
              <a:gd name="adj2" fmla="val 5225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2" name="Title 1"/>
          <p:cNvSpPr txBox="1">
            <a:spLocks/>
          </p:cNvSpPr>
          <p:nvPr/>
        </p:nvSpPr>
        <p:spPr bwMode="auto">
          <a:xfrm>
            <a:off x="358776" y="57149"/>
            <a:ext cx="6779056" cy="8985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600" b="0" i="0" u="none" strike="noStrike" kern="1200" cap="none" spc="0" normalizeH="0" baseline="0" noProof="0" dirty="0" smtClean="0">
                <a:ln>
                  <a:noFill/>
                </a:ln>
                <a:solidFill>
                  <a:schemeClr val="accent1"/>
                </a:solidFill>
                <a:effectLst/>
                <a:uLnTx/>
                <a:uFillTx/>
                <a:latin typeface="+mj-lt"/>
                <a:ea typeface="ＭＳ Ｐゴシック" pitchFamily="32" charset="-128"/>
                <a:cs typeface="ＭＳ Ｐゴシック" pitchFamily="32" charset="-128"/>
              </a:rPr>
              <a:t>Background </a:t>
            </a:r>
            <a:endParaRPr kumimoji="0" lang="en-US" sz="4600" b="0" i="0" u="none" strike="noStrike" kern="1200" cap="none" spc="0" normalizeH="0" baseline="0" noProof="0" dirty="0">
              <a:ln>
                <a:noFill/>
              </a:ln>
              <a:solidFill>
                <a:schemeClr val="accent1"/>
              </a:solidFill>
              <a:effectLst/>
              <a:uLnTx/>
              <a:uFillTx/>
              <a:latin typeface="+mj-lt"/>
              <a:ea typeface="ＭＳ Ｐゴシック" pitchFamily="32" charset="-128"/>
              <a:cs typeface="ＭＳ Ｐゴシック" pitchFamily="32" charset="-128"/>
            </a:endParaRPr>
          </a:p>
        </p:txBody>
      </p:sp>
      <p:sp>
        <p:nvSpPr>
          <p:cNvPr id="23" name="TextBox 22"/>
          <p:cNvSpPr txBox="1"/>
          <p:nvPr/>
        </p:nvSpPr>
        <p:spPr>
          <a:xfrm>
            <a:off x="7133287" y="3475416"/>
            <a:ext cx="1451924" cy="338554"/>
          </a:xfrm>
          <a:prstGeom prst="rect">
            <a:avLst/>
          </a:prstGeom>
          <a:noFill/>
        </p:spPr>
        <p:txBody>
          <a:bodyPr wrap="square" rtlCol="0">
            <a:spAutoFit/>
          </a:bodyPr>
          <a:lstStyle/>
          <a:p>
            <a:r>
              <a:rPr lang="en-US" sz="1600" dirty="0" smtClean="0">
                <a:solidFill>
                  <a:srgbClr val="3F5B03"/>
                </a:solidFill>
              </a:rPr>
              <a:t>temperature</a:t>
            </a:r>
            <a:endParaRPr lang="en-US" sz="1600" dirty="0">
              <a:solidFill>
                <a:srgbClr val="3F5B03"/>
              </a:solidFill>
            </a:endParaRPr>
          </a:p>
        </p:txBody>
      </p:sp>
    </p:spTree>
    <p:extLst>
      <p:ext uri="{BB962C8B-B14F-4D97-AF65-F5344CB8AC3E}">
        <p14:creationId xmlns:p14="http://schemas.microsoft.com/office/powerpoint/2010/main" val="28552791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0"/>
          <p:cNvGrpSpPr>
            <a:grpSpLocks/>
          </p:cNvGrpSpPr>
          <p:nvPr/>
        </p:nvGrpSpPr>
        <p:grpSpPr bwMode="auto">
          <a:xfrm>
            <a:off x="355798" y="1496546"/>
            <a:ext cx="4356683" cy="2637706"/>
            <a:chOff x="3254376" y="3736801"/>
            <a:chExt cx="5464175" cy="2976563"/>
          </a:xfrm>
        </p:grpSpPr>
        <p:grpSp>
          <p:nvGrpSpPr>
            <p:cNvPr id="10" name="Group 17"/>
            <p:cNvGrpSpPr>
              <a:grpSpLocks/>
            </p:cNvGrpSpPr>
            <p:nvPr/>
          </p:nvGrpSpPr>
          <p:grpSpPr bwMode="auto">
            <a:xfrm>
              <a:off x="3254376" y="3736801"/>
              <a:ext cx="5464175" cy="2976563"/>
              <a:chOff x="4221484" y="3822598"/>
              <a:chExt cx="4370067" cy="2811877"/>
            </a:xfrm>
          </p:grpSpPr>
          <p:pic>
            <p:nvPicPr>
              <p:cNvPr id="15" name="Content Placeholder 4" descr="dna_500.jpg (JPEG Image, 500x325 pixels).jpg"/>
              <p:cNvPicPr>
                <a:picLocks noChangeAspect="1"/>
              </p:cNvPicPr>
              <p:nvPr/>
            </p:nvPicPr>
            <p:blipFill>
              <a:blip r:embed="rId3"/>
              <a:srcRect/>
              <a:stretch>
                <a:fillRect/>
              </a:stretch>
            </p:blipFill>
            <p:spPr>
              <a:xfrm>
                <a:off x="4221484" y="3822598"/>
                <a:ext cx="4370067" cy="2811877"/>
              </a:xfrm>
              <a:prstGeom prst="rect">
                <a:avLst/>
              </a:prstGeom>
              <a:ln w="12700">
                <a:solidFill>
                  <a:schemeClr val="accent4"/>
                </a:solidFill>
              </a:ln>
            </p:spPr>
          </p:pic>
          <p:grpSp>
            <p:nvGrpSpPr>
              <p:cNvPr id="16" name="Group 9"/>
              <p:cNvGrpSpPr>
                <a:grpSpLocks/>
              </p:cNvGrpSpPr>
              <p:nvPr/>
            </p:nvGrpSpPr>
            <p:grpSpPr bwMode="auto">
              <a:xfrm>
                <a:off x="5810454" y="5709163"/>
                <a:ext cx="672068" cy="611307"/>
                <a:chOff x="2844289" y="3736609"/>
                <a:chExt cx="808649" cy="815080"/>
              </a:xfrm>
            </p:grpSpPr>
            <p:sp>
              <p:nvSpPr>
                <p:cNvPr id="19" name="Oval 18"/>
                <p:cNvSpPr>
                  <a:spLocks noChangeArrowheads="1"/>
                </p:cNvSpPr>
                <p:nvPr/>
              </p:nvSpPr>
              <p:spPr bwMode="auto">
                <a:xfrm>
                  <a:off x="2844289" y="3925836"/>
                  <a:ext cx="598304" cy="570199"/>
                </a:xfrm>
                <a:prstGeom prst="ellipse">
                  <a:avLst/>
                </a:prstGeom>
                <a:solidFill>
                  <a:srgbClr val="C00000"/>
                </a:solidFill>
                <a:ln w="12700">
                  <a:solidFill>
                    <a:srgbClr val="287A9E"/>
                  </a:solidFill>
                  <a:round/>
                  <a:headEnd/>
                  <a:tailEnd/>
                </a:ln>
                <a:effectLst>
                  <a:outerShdw dist="25400" dir="5400000" sx="100999" sy="100999"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0" name="TextBox 11"/>
                <p:cNvSpPr txBox="1">
                  <a:spLocks noChangeArrowheads="1"/>
                </p:cNvSpPr>
                <p:nvPr/>
              </p:nvSpPr>
              <p:spPr bwMode="auto">
                <a:xfrm>
                  <a:off x="2846150" y="3949307"/>
                  <a:ext cx="806788" cy="602382"/>
                </a:xfrm>
                <a:prstGeom prst="rect">
                  <a:avLst/>
                </a:prstGeom>
                <a:noFill/>
                <a:ln w="9525">
                  <a:noFill/>
                  <a:miter lim="800000"/>
                  <a:headEnd/>
                  <a:tailEnd/>
                </a:ln>
              </p:spPr>
              <p:txBody>
                <a:bodyPr wrap="square">
                  <a:prstTxWarp prst="textNoShape">
                    <a:avLst/>
                  </a:prstTxWarp>
                  <a:spAutoFit/>
                </a:bodyPr>
                <a:lstStyle/>
                <a:p>
                  <a:r>
                    <a:rPr lang="en-US" sz="1800" dirty="0">
                      <a:latin typeface="News Gothic MT" pitchFamily="32" charset="0"/>
                    </a:rPr>
                    <a:t>Me</a:t>
                  </a:r>
                </a:p>
              </p:txBody>
            </p:sp>
            <p:cxnSp>
              <p:nvCxnSpPr>
                <p:cNvPr id="21" name="Straight Connector 20"/>
                <p:cNvCxnSpPr>
                  <a:endCxn id="19" idx="1"/>
                </p:cNvCxnSpPr>
                <p:nvPr/>
              </p:nvCxnSpPr>
              <p:spPr>
                <a:xfrm rot="16200000" flipH="1">
                  <a:off x="2751194" y="3829704"/>
                  <a:ext cx="272484" cy="862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TextBox 13"/>
              <p:cNvSpPr txBox="1">
                <a:spLocks noChangeArrowheads="1"/>
              </p:cNvSpPr>
              <p:nvPr/>
            </p:nvSpPr>
            <p:spPr bwMode="auto">
              <a:xfrm>
                <a:off x="5390830" y="5220554"/>
                <a:ext cx="547880" cy="489433"/>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C</a:t>
                </a:r>
              </a:p>
            </p:txBody>
          </p:sp>
          <p:sp>
            <p:nvSpPr>
              <p:cNvPr id="18" name="TextBox 14"/>
              <p:cNvSpPr txBox="1">
                <a:spLocks noChangeArrowheads="1"/>
              </p:cNvSpPr>
              <p:nvPr/>
            </p:nvSpPr>
            <p:spPr bwMode="auto">
              <a:xfrm>
                <a:off x="4842953" y="4670550"/>
                <a:ext cx="547880" cy="489433"/>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G</a:t>
                </a:r>
              </a:p>
            </p:txBody>
          </p:sp>
        </p:grpSp>
        <p:cxnSp>
          <p:nvCxnSpPr>
            <p:cNvPr id="11" name="Straight Connector 10"/>
            <p:cNvCxnSpPr/>
            <p:nvPr/>
          </p:nvCxnSpPr>
          <p:spPr>
            <a:xfrm rot="360000">
              <a:off x="4942609" y="4954453"/>
              <a:ext cx="603504" cy="484632"/>
            </a:xfrm>
            <a:prstGeom prst="line">
              <a:avLst/>
            </a:prstGeom>
            <a:ln w="76200" cmpd="sng">
              <a:solidFill>
                <a:srgbClr val="C73636"/>
              </a:solidFill>
            </a:ln>
            <a:scene3d>
              <a:camera prst="orthographicFront"/>
              <a:lightRig rig="threePt" dir="t"/>
            </a:scene3d>
            <a:sp3d>
              <a:bevelT h="6350"/>
            </a:sp3d>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21420000">
              <a:off x="4352036" y="4282440"/>
              <a:ext cx="600198" cy="640080"/>
            </a:xfrm>
            <a:prstGeom prst="line">
              <a:avLst/>
            </a:prstGeom>
            <a:ln w="76200" cmpd="sng">
              <a:solidFill>
                <a:srgbClr val="5EA143"/>
              </a:solidFill>
            </a:ln>
            <a:scene3d>
              <a:camera prst="orthographicFront"/>
              <a:lightRig rig="threePt" dir="t"/>
            </a:scene3d>
            <a:sp3d>
              <a:bevelT h="6350"/>
              <a:bevelB h="6350"/>
            </a:sp3d>
          </p:spPr>
          <p:style>
            <a:lnRef idx="2">
              <a:schemeClr val="accent1"/>
            </a:lnRef>
            <a:fillRef idx="0">
              <a:schemeClr val="accent1"/>
            </a:fillRef>
            <a:effectRef idx="1">
              <a:schemeClr val="accent1"/>
            </a:effectRef>
            <a:fontRef idx="minor">
              <a:schemeClr val="tx1"/>
            </a:fontRef>
          </p:style>
        </p:cxnSp>
        <p:sp>
          <p:nvSpPr>
            <p:cNvPr id="13" name="TextBox 13"/>
            <p:cNvSpPr txBox="1">
              <a:spLocks noChangeArrowheads="1"/>
            </p:cNvSpPr>
            <p:nvPr/>
          </p:nvSpPr>
          <p:spPr bwMode="auto">
            <a:xfrm>
              <a:off x="4489825" y="4409020"/>
              <a:ext cx="685049" cy="518098"/>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C</a:t>
              </a:r>
            </a:p>
          </p:txBody>
        </p:sp>
        <p:sp>
          <p:nvSpPr>
            <p:cNvPr id="14" name="TextBox 14"/>
            <p:cNvSpPr txBox="1">
              <a:spLocks noChangeArrowheads="1"/>
            </p:cNvSpPr>
            <p:nvPr/>
          </p:nvSpPr>
          <p:spPr bwMode="auto">
            <a:xfrm>
              <a:off x="5121614" y="4986812"/>
              <a:ext cx="685049" cy="518098"/>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G</a:t>
              </a:r>
            </a:p>
          </p:txBody>
        </p:sp>
      </p:grpSp>
      <p:sp>
        <p:nvSpPr>
          <p:cNvPr id="37"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Tree>
    <p:extLst>
      <p:ext uri="{BB962C8B-B14F-4D97-AF65-F5344CB8AC3E}">
        <p14:creationId xmlns:p14="http://schemas.microsoft.com/office/powerpoint/2010/main" val="230825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0"/>
          <p:cNvGrpSpPr>
            <a:grpSpLocks/>
          </p:cNvGrpSpPr>
          <p:nvPr/>
        </p:nvGrpSpPr>
        <p:grpSpPr bwMode="auto">
          <a:xfrm>
            <a:off x="355798" y="1496546"/>
            <a:ext cx="4356683" cy="2637706"/>
            <a:chOff x="3254376" y="3736801"/>
            <a:chExt cx="5464175" cy="2976563"/>
          </a:xfrm>
        </p:grpSpPr>
        <p:grpSp>
          <p:nvGrpSpPr>
            <p:cNvPr id="10" name="Group 17"/>
            <p:cNvGrpSpPr>
              <a:grpSpLocks/>
            </p:cNvGrpSpPr>
            <p:nvPr/>
          </p:nvGrpSpPr>
          <p:grpSpPr bwMode="auto">
            <a:xfrm>
              <a:off x="3254376" y="3736801"/>
              <a:ext cx="5464175" cy="2976563"/>
              <a:chOff x="4221484" y="3822598"/>
              <a:chExt cx="4370067" cy="2811877"/>
            </a:xfrm>
          </p:grpSpPr>
          <p:pic>
            <p:nvPicPr>
              <p:cNvPr id="15" name="Content Placeholder 4" descr="dna_500.jpg (JPEG Image, 500x325 pixels).jpg"/>
              <p:cNvPicPr>
                <a:picLocks noChangeAspect="1"/>
              </p:cNvPicPr>
              <p:nvPr/>
            </p:nvPicPr>
            <p:blipFill>
              <a:blip r:embed="rId3"/>
              <a:srcRect/>
              <a:stretch>
                <a:fillRect/>
              </a:stretch>
            </p:blipFill>
            <p:spPr>
              <a:xfrm>
                <a:off x="4221484" y="3822598"/>
                <a:ext cx="4370067" cy="2811877"/>
              </a:xfrm>
              <a:prstGeom prst="rect">
                <a:avLst/>
              </a:prstGeom>
              <a:ln w="12700">
                <a:solidFill>
                  <a:schemeClr val="accent4"/>
                </a:solidFill>
              </a:ln>
            </p:spPr>
          </p:pic>
          <p:grpSp>
            <p:nvGrpSpPr>
              <p:cNvPr id="16" name="Group 9"/>
              <p:cNvGrpSpPr>
                <a:grpSpLocks/>
              </p:cNvGrpSpPr>
              <p:nvPr/>
            </p:nvGrpSpPr>
            <p:grpSpPr bwMode="auto">
              <a:xfrm>
                <a:off x="5810454" y="5709163"/>
                <a:ext cx="672068" cy="611307"/>
                <a:chOff x="2844289" y="3736609"/>
                <a:chExt cx="808649" cy="815080"/>
              </a:xfrm>
            </p:grpSpPr>
            <p:sp>
              <p:nvSpPr>
                <p:cNvPr id="19" name="Oval 18"/>
                <p:cNvSpPr>
                  <a:spLocks noChangeArrowheads="1"/>
                </p:cNvSpPr>
                <p:nvPr/>
              </p:nvSpPr>
              <p:spPr bwMode="auto">
                <a:xfrm>
                  <a:off x="2844289" y="3925836"/>
                  <a:ext cx="598304" cy="570199"/>
                </a:xfrm>
                <a:prstGeom prst="ellipse">
                  <a:avLst/>
                </a:prstGeom>
                <a:solidFill>
                  <a:srgbClr val="C00000"/>
                </a:solidFill>
                <a:ln w="12700">
                  <a:solidFill>
                    <a:srgbClr val="287A9E"/>
                  </a:solidFill>
                  <a:round/>
                  <a:headEnd/>
                  <a:tailEnd/>
                </a:ln>
                <a:effectLst>
                  <a:outerShdw dist="25400" dir="5400000" sx="100999" sy="100999"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0" name="TextBox 11"/>
                <p:cNvSpPr txBox="1">
                  <a:spLocks noChangeArrowheads="1"/>
                </p:cNvSpPr>
                <p:nvPr/>
              </p:nvSpPr>
              <p:spPr bwMode="auto">
                <a:xfrm>
                  <a:off x="2846150" y="3949307"/>
                  <a:ext cx="806788" cy="602382"/>
                </a:xfrm>
                <a:prstGeom prst="rect">
                  <a:avLst/>
                </a:prstGeom>
                <a:noFill/>
                <a:ln w="9525">
                  <a:noFill/>
                  <a:miter lim="800000"/>
                  <a:headEnd/>
                  <a:tailEnd/>
                </a:ln>
              </p:spPr>
              <p:txBody>
                <a:bodyPr wrap="square">
                  <a:prstTxWarp prst="textNoShape">
                    <a:avLst/>
                  </a:prstTxWarp>
                  <a:spAutoFit/>
                </a:bodyPr>
                <a:lstStyle/>
                <a:p>
                  <a:r>
                    <a:rPr lang="en-US" sz="1800" dirty="0">
                      <a:latin typeface="News Gothic MT" pitchFamily="32" charset="0"/>
                    </a:rPr>
                    <a:t>Me</a:t>
                  </a:r>
                </a:p>
              </p:txBody>
            </p:sp>
            <p:cxnSp>
              <p:nvCxnSpPr>
                <p:cNvPr id="21" name="Straight Connector 20"/>
                <p:cNvCxnSpPr>
                  <a:endCxn id="19" idx="1"/>
                </p:cNvCxnSpPr>
                <p:nvPr/>
              </p:nvCxnSpPr>
              <p:spPr>
                <a:xfrm rot="16200000" flipH="1">
                  <a:off x="2751194" y="3829704"/>
                  <a:ext cx="272484" cy="862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TextBox 13"/>
              <p:cNvSpPr txBox="1">
                <a:spLocks noChangeArrowheads="1"/>
              </p:cNvSpPr>
              <p:nvPr/>
            </p:nvSpPr>
            <p:spPr bwMode="auto">
              <a:xfrm>
                <a:off x="5390830" y="5220554"/>
                <a:ext cx="547880" cy="489433"/>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C</a:t>
                </a:r>
              </a:p>
            </p:txBody>
          </p:sp>
          <p:sp>
            <p:nvSpPr>
              <p:cNvPr id="18" name="TextBox 14"/>
              <p:cNvSpPr txBox="1">
                <a:spLocks noChangeArrowheads="1"/>
              </p:cNvSpPr>
              <p:nvPr/>
            </p:nvSpPr>
            <p:spPr bwMode="auto">
              <a:xfrm>
                <a:off x="4842953" y="4670550"/>
                <a:ext cx="547880" cy="489433"/>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G</a:t>
                </a:r>
              </a:p>
            </p:txBody>
          </p:sp>
        </p:grpSp>
        <p:cxnSp>
          <p:nvCxnSpPr>
            <p:cNvPr id="11" name="Straight Connector 10"/>
            <p:cNvCxnSpPr/>
            <p:nvPr/>
          </p:nvCxnSpPr>
          <p:spPr>
            <a:xfrm rot="360000">
              <a:off x="4942609" y="4954453"/>
              <a:ext cx="603504" cy="484632"/>
            </a:xfrm>
            <a:prstGeom prst="line">
              <a:avLst/>
            </a:prstGeom>
            <a:ln w="76200" cmpd="sng">
              <a:solidFill>
                <a:srgbClr val="C73636"/>
              </a:solidFill>
            </a:ln>
            <a:scene3d>
              <a:camera prst="orthographicFront"/>
              <a:lightRig rig="threePt" dir="t"/>
            </a:scene3d>
            <a:sp3d>
              <a:bevelT h="6350"/>
            </a:sp3d>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21420000">
              <a:off x="4352036" y="4282440"/>
              <a:ext cx="600198" cy="640080"/>
            </a:xfrm>
            <a:prstGeom prst="line">
              <a:avLst/>
            </a:prstGeom>
            <a:ln w="76200" cmpd="sng">
              <a:solidFill>
                <a:srgbClr val="5EA143"/>
              </a:solidFill>
            </a:ln>
            <a:scene3d>
              <a:camera prst="orthographicFront"/>
              <a:lightRig rig="threePt" dir="t"/>
            </a:scene3d>
            <a:sp3d>
              <a:bevelT h="6350"/>
              <a:bevelB h="6350"/>
            </a:sp3d>
          </p:spPr>
          <p:style>
            <a:lnRef idx="2">
              <a:schemeClr val="accent1"/>
            </a:lnRef>
            <a:fillRef idx="0">
              <a:schemeClr val="accent1"/>
            </a:fillRef>
            <a:effectRef idx="1">
              <a:schemeClr val="accent1"/>
            </a:effectRef>
            <a:fontRef idx="minor">
              <a:schemeClr val="tx1"/>
            </a:fontRef>
          </p:style>
        </p:cxnSp>
        <p:sp>
          <p:nvSpPr>
            <p:cNvPr id="13" name="TextBox 13"/>
            <p:cNvSpPr txBox="1">
              <a:spLocks noChangeArrowheads="1"/>
            </p:cNvSpPr>
            <p:nvPr/>
          </p:nvSpPr>
          <p:spPr bwMode="auto">
            <a:xfrm>
              <a:off x="4489825" y="4409020"/>
              <a:ext cx="685049" cy="518098"/>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C</a:t>
              </a:r>
            </a:p>
          </p:txBody>
        </p:sp>
        <p:sp>
          <p:nvSpPr>
            <p:cNvPr id="14" name="TextBox 14"/>
            <p:cNvSpPr txBox="1">
              <a:spLocks noChangeArrowheads="1"/>
            </p:cNvSpPr>
            <p:nvPr/>
          </p:nvSpPr>
          <p:spPr bwMode="auto">
            <a:xfrm>
              <a:off x="5121614" y="4986812"/>
              <a:ext cx="685049" cy="518098"/>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G</a:t>
              </a:r>
            </a:p>
          </p:txBody>
        </p:sp>
      </p:grpSp>
      <p:grpSp>
        <p:nvGrpSpPr>
          <p:cNvPr id="23" name="Group 22"/>
          <p:cNvGrpSpPr/>
          <p:nvPr/>
        </p:nvGrpSpPr>
        <p:grpSpPr>
          <a:xfrm>
            <a:off x="5038344" y="2350008"/>
            <a:ext cx="3690419" cy="1254546"/>
            <a:chOff x="4945581" y="853987"/>
            <a:chExt cx="3690419" cy="1254546"/>
          </a:xfrm>
        </p:grpSpPr>
        <p:grpSp>
          <p:nvGrpSpPr>
            <p:cNvPr id="24" name="Group 23"/>
            <p:cNvGrpSpPr/>
            <p:nvPr/>
          </p:nvGrpSpPr>
          <p:grpSpPr>
            <a:xfrm>
              <a:off x="5164663" y="967344"/>
              <a:ext cx="3352800" cy="994351"/>
              <a:chOff x="4813300" y="3183948"/>
              <a:chExt cx="3352800" cy="994351"/>
            </a:xfrm>
          </p:grpSpPr>
          <p:grpSp>
            <p:nvGrpSpPr>
              <p:cNvPr id="26" name="Group 25"/>
              <p:cNvGrpSpPr/>
              <p:nvPr/>
            </p:nvGrpSpPr>
            <p:grpSpPr>
              <a:xfrm>
                <a:off x="4813300" y="3492501"/>
                <a:ext cx="3352800" cy="685798"/>
                <a:chOff x="927100" y="3479802"/>
                <a:chExt cx="3352800" cy="685798"/>
              </a:xfrm>
            </p:grpSpPr>
            <p:cxnSp>
              <p:nvCxnSpPr>
                <p:cNvPr id="29" name="Straight Connector 28"/>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1" name="Oval 30"/>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Oval 33"/>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5" name="Elbow Connector 34"/>
                <p:cNvCxnSpPr>
                  <a:stCxn id="30"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7" name="Trapezoid 26"/>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8" name="TextBox 27"/>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5" name="Rectangle 24"/>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Tree>
    <p:extLst>
      <p:ext uri="{BB962C8B-B14F-4D97-AF65-F5344CB8AC3E}">
        <p14:creationId xmlns:p14="http://schemas.microsoft.com/office/powerpoint/2010/main" val="33815414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0"/>
          <p:cNvGrpSpPr>
            <a:grpSpLocks/>
          </p:cNvGrpSpPr>
          <p:nvPr/>
        </p:nvGrpSpPr>
        <p:grpSpPr bwMode="auto">
          <a:xfrm>
            <a:off x="355798" y="1496546"/>
            <a:ext cx="4356683" cy="2637706"/>
            <a:chOff x="3254376" y="3736801"/>
            <a:chExt cx="5464175" cy="2976563"/>
          </a:xfrm>
        </p:grpSpPr>
        <p:grpSp>
          <p:nvGrpSpPr>
            <p:cNvPr id="10" name="Group 17"/>
            <p:cNvGrpSpPr>
              <a:grpSpLocks/>
            </p:cNvGrpSpPr>
            <p:nvPr/>
          </p:nvGrpSpPr>
          <p:grpSpPr bwMode="auto">
            <a:xfrm>
              <a:off x="3254376" y="3736801"/>
              <a:ext cx="5464175" cy="2976563"/>
              <a:chOff x="4221484" y="3822598"/>
              <a:chExt cx="4370067" cy="2811877"/>
            </a:xfrm>
          </p:grpSpPr>
          <p:pic>
            <p:nvPicPr>
              <p:cNvPr id="15" name="Content Placeholder 4" descr="dna_500.jpg (JPEG Image, 500x325 pixels).jpg"/>
              <p:cNvPicPr>
                <a:picLocks noChangeAspect="1"/>
              </p:cNvPicPr>
              <p:nvPr/>
            </p:nvPicPr>
            <p:blipFill>
              <a:blip r:embed="rId3"/>
              <a:srcRect/>
              <a:stretch>
                <a:fillRect/>
              </a:stretch>
            </p:blipFill>
            <p:spPr>
              <a:xfrm>
                <a:off x="4221484" y="3822598"/>
                <a:ext cx="4370067" cy="2811877"/>
              </a:xfrm>
              <a:prstGeom prst="rect">
                <a:avLst/>
              </a:prstGeom>
              <a:ln w="12700">
                <a:solidFill>
                  <a:schemeClr val="accent4"/>
                </a:solidFill>
              </a:ln>
            </p:spPr>
          </p:pic>
          <p:grpSp>
            <p:nvGrpSpPr>
              <p:cNvPr id="16" name="Group 9"/>
              <p:cNvGrpSpPr>
                <a:grpSpLocks/>
              </p:cNvGrpSpPr>
              <p:nvPr/>
            </p:nvGrpSpPr>
            <p:grpSpPr bwMode="auto">
              <a:xfrm>
                <a:off x="5810454" y="5709163"/>
                <a:ext cx="672068" cy="611307"/>
                <a:chOff x="2844289" y="3736609"/>
                <a:chExt cx="808649" cy="815080"/>
              </a:xfrm>
            </p:grpSpPr>
            <p:sp>
              <p:nvSpPr>
                <p:cNvPr id="19" name="Oval 18"/>
                <p:cNvSpPr>
                  <a:spLocks noChangeArrowheads="1"/>
                </p:cNvSpPr>
                <p:nvPr/>
              </p:nvSpPr>
              <p:spPr bwMode="auto">
                <a:xfrm>
                  <a:off x="2844289" y="3925836"/>
                  <a:ext cx="598304" cy="570199"/>
                </a:xfrm>
                <a:prstGeom prst="ellipse">
                  <a:avLst/>
                </a:prstGeom>
                <a:solidFill>
                  <a:srgbClr val="C00000"/>
                </a:solidFill>
                <a:ln w="12700">
                  <a:solidFill>
                    <a:srgbClr val="287A9E"/>
                  </a:solidFill>
                  <a:round/>
                  <a:headEnd/>
                  <a:tailEnd/>
                </a:ln>
                <a:effectLst>
                  <a:outerShdw dist="25400" dir="5400000" sx="100999" sy="100999"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0" name="TextBox 11"/>
                <p:cNvSpPr txBox="1">
                  <a:spLocks noChangeArrowheads="1"/>
                </p:cNvSpPr>
                <p:nvPr/>
              </p:nvSpPr>
              <p:spPr bwMode="auto">
                <a:xfrm>
                  <a:off x="2846150" y="3949307"/>
                  <a:ext cx="806788" cy="602382"/>
                </a:xfrm>
                <a:prstGeom prst="rect">
                  <a:avLst/>
                </a:prstGeom>
                <a:noFill/>
                <a:ln w="9525">
                  <a:noFill/>
                  <a:miter lim="800000"/>
                  <a:headEnd/>
                  <a:tailEnd/>
                </a:ln>
              </p:spPr>
              <p:txBody>
                <a:bodyPr wrap="square">
                  <a:prstTxWarp prst="textNoShape">
                    <a:avLst/>
                  </a:prstTxWarp>
                  <a:spAutoFit/>
                </a:bodyPr>
                <a:lstStyle/>
                <a:p>
                  <a:r>
                    <a:rPr lang="en-US" sz="1800" dirty="0">
                      <a:latin typeface="News Gothic MT" pitchFamily="32" charset="0"/>
                    </a:rPr>
                    <a:t>Me</a:t>
                  </a:r>
                </a:p>
              </p:txBody>
            </p:sp>
            <p:cxnSp>
              <p:nvCxnSpPr>
                <p:cNvPr id="21" name="Straight Connector 20"/>
                <p:cNvCxnSpPr>
                  <a:endCxn id="19" idx="1"/>
                </p:cNvCxnSpPr>
                <p:nvPr/>
              </p:nvCxnSpPr>
              <p:spPr>
                <a:xfrm rot="16200000" flipH="1">
                  <a:off x="2751194" y="3829704"/>
                  <a:ext cx="272484" cy="862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TextBox 13"/>
              <p:cNvSpPr txBox="1">
                <a:spLocks noChangeArrowheads="1"/>
              </p:cNvSpPr>
              <p:nvPr/>
            </p:nvSpPr>
            <p:spPr bwMode="auto">
              <a:xfrm>
                <a:off x="5390830" y="5220554"/>
                <a:ext cx="547880" cy="489433"/>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C</a:t>
                </a:r>
              </a:p>
            </p:txBody>
          </p:sp>
          <p:sp>
            <p:nvSpPr>
              <p:cNvPr id="18" name="TextBox 14"/>
              <p:cNvSpPr txBox="1">
                <a:spLocks noChangeArrowheads="1"/>
              </p:cNvSpPr>
              <p:nvPr/>
            </p:nvSpPr>
            <p:spPr bwMode="auto">
              <a:xfrm>
                <a:off x="4842953" y="4670550"/>
                <a:ext cx="547880" cy="489433"/>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G</a:t>
                </a:r>
              </a:p>
            </p:txBody>
          </p:sp>
        </p:grpSp>
        <p:cxnSp>
          <p:nvCxnSpPr>
            <p:cNvPr id="11" name="Straight Connector 10"/>
            <p:cNvCxnSpPr/>
            <p:nvPr/>
          </p:nvCxnSpPr>
          <p:spPr>
            <a:xfrm rot="360000">
              <a:off x="4942609" y="4954453"/>
              <a:ext cx="603504" cy="484632"/>
            </a:xfrm>
            <a:prstGeom prst="line">
              <a:avLst/>
            </a:prstGeom>
            <a:ln w="76200" cmpd="sng">
              <a:solidFill>
                <a:srgbClr val="C73636"/>
              </a:solidFill>
            </a:ln>
            <a:scene3d>
              <a:camera prst="orthographicFront"/>
              <a:lightRig rig="threePt" dir="t"/>
            </a:scene3d>
            <a:sp3d>
              <a:bevelT h="6350"/>
            </a:sp3d>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21420000">
              <a:off x="4352036" y="4282440"/>
              <a:ext cx="600198" cy="640080"/>
            </a:xfrm>
            <a:prstGeom prst="line">
              <a:avLst/>
            </a:prstGeom>
            <a:ln w="76200" cmpd="sng">
              <a:solidFill>
                <a:srgbClr val="5EA143"/>
              </a:solidFill>
            </a:ln>
            <a:scene3d>
              <a:camera prst="orthographicFront"/>
              <a:lightRig rig="threePt" dir="t"/>
            </a:scene3d>
            <a:sp3d>
              <a:bevelT h="6350"/>
              <a:bevelB h="6350"/>
            </a:sp3d>
          </p:spPr>
          <p:style>
            <a:lnRef idx="2">
              <a:schemeClr val="accent1"/>
            </a:lnRef>
            <a:fillRef idx="0">
              <a:schemeClr val="accent1"/>
            </a:fillRef>
            <a:effectRef idx="1">
              <a:schemeClr val="accent1"/>
            </a:effectRef>
            <a:fontRef idx="minor">
              <a:schemeClr val="tx1"/>
            </a:fontRef>
          </p:style>
        </p:cxnSp>
        <p:sp>
          <p:nvSpPr>
            <p:cNvPr id="13" name="TextBox 13"/>
            <p:cNvSpPr txBox="1">
              <a:spLocks noChangeArrowheads="1"/>
            </p:cNvSpPr>
            <p:nvPr/>
          </p:nvSpPr>
          <p:spPr bwMode="auto">
            <a:xfrm>
              <a:off x="4489825" y="4409020"/>
              <a:ext cx="685049" cy="518098"/>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C</a:t>
              </a:r>
            </a:p>
          </p:txBody>
        </p:sp>
        <p:sp>
          <p:nvSpPr>
            <p:cNvPr id="14" name="TextBox 14"/>
            <p:cNvSpPr txBox="1">
              <a:spLocks noChangeArrowheads="1"/>
            </p:cNvSpPr>
            <p:nvPr/>
          </p:nvSpPr>
          <p:spPr bwMode="auto">
            <a:xfrm>
              <a:off x="5121614" y="4986812"/>
              <a:ext cx="685049" cy="518098"/>
            </a:xfrm>
            <a:prstGeom prst="rect">
              <a:avLst/>
            </a:prstGeom>
            <a:noFill/>
            <a:ln w="9525">
              <a:noFill/>
              <a:miter lim="800000"/>
              <a:headEnd/>
              <a:tailEnd/>
            </a:ln>
          </p:spPr>
          <p:txBody>
            <a:bodyPr wrap="square">
              <a:prstTxWarp prst="textNoShape">
                <a:avLst/>
              </a:prstTxWarp>
              <a:spAutoFit/>
            </a:bodyPr>
            <a:lstStyle/>
            <a:p>
              <a:r>
                <a:rPr lang="en-US" sz="2000">
                  <a:latin typeface="News Gothic MT" pitchFamily="32" charset="0"/>
                </a:rPr>
                <a:t>G</a:t>
              </a:r>
            </a:p>
          </p:txBody>
        </p:sp>
      </p:grpSp>
      <p:grpSp>
        <p:nvGrpSpPr>
          <p:cNvPr id="23" name="Group 22"/>
          <p:cNvGrpSpPr/>
          <p:nvPr/>
        </p:nvGrpSpPr>
        <p:grpSpPr>
          <a:xfrm>
            <a:off x="5038344" y="2350008"/>
            <a:ext cx="3690419" cy="1254546"/>
            <a:chOff x="4945581" y="853987"/>
            <a:chExt cx="3690419" cy="1254546"/>
          </a:xfrm>
        </p:grpSpPr>
        <p:grpSp>
          <p:nvGrpSpPr>
            <p:cNvPr id="24" name="Group 23"/>
            <p:cNvGrpSpPr/>
            <p:nvPr/>
          </p:nvGrpSpPr>
          <p:grpSpPr>
            <a:xfrm>
              <a:off x="5164663" y="967344"/>
              <a:ext cx="3352800" cy="994351"/>
              <a:chOff x="4813300" y="3183948"/>
              <a:chExt cx="3352800" cy="994351"/>
            </a:xfrm>
          </p:grpSpPr>
          <p:grpSp>
            <p:nvGrpSpPr>
              <p:cNvPr id="26" name="Group 25"/>
              <p:cNvGrpSpPr/>
              <p:nvPr/>
            </p:nvGrpSpPr>
            <p:grpSpPr>
              <a:xfrm>
                <a:off x="4813300" y="3492501"/>
                <a:ext cx="3352800" cy="685798"/>
                <a:chOff x="927100" y="3479802"/>
                <a:chExt cx="3352800" cy="685798"/>
              </a:xfrm>
            </p:grpSpPr>
            <p:cxnSp>
              <p:nvCxnSpPr>
                <p:cNvPr id="29" name="Straight Connector 28"/>
                <p:cNvCxnSpPr/>
                <p:nvPr/>
              </p:nvCxnSpPr>
              <p:spPr>
                <a:xfrm flipV="1">
                  <a:off x="927100" y="4000500"/>
                  <a:ext cx="33528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2514600" y="3886200"/>
                  <a:ext cx="1765300" cy="27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62626"/>
                      </a:solidFill>
                    </a:rPr>
                    <a:t>Gene A</a:t>
                  </a:r>
                  <a:endParaRPr lang="en-US" dirty="0">
                    <a:solidFill>
                      <a:srgbClr val="262626"/>
                    </a:solidFill>
                  </a:endParaRPr>
                </a:p>
              </p:txBody>
            </p:sp>
            <p:sp>
              <p:nvSpPr>
                <p:cNvPr id="31" name="Oval 30"/>
                <p:cNvSpPr/>
                <p:nvPr/>
              </p:nvSpPr>
              <p:spPr>
                <a:xfrm>
                  <a:off x="11303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14224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17272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Oval 33"/>
                <p:cNvSpPr/>
                <p:nvPr/>
              </p:nvSpPr>
              <p:spPr>
                <a:xfrm>
                  <a:off x="1993900" y="3835400"/>
                  <a:ext cx="165100" cy="1651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5" name="Elbow Connector 34"/>
                <p:cNvCxnSpPr>
                  <a:stCxn id="30" idx="1"/>
                </p:cNvCxnSpPr>
                <p:nvPr/>
              </p:nvCxnSpPr>
              <p:spPr>
                <a:xfrm rot="10800000" flipH="1">
                  <a:off x="2514600" y="3479802"/>
                  <a:ext cx="1117600" cy="546099"/>
                </a:xfrm>
                <a:prstGeom prst="bentConnector3">
                  <a:avLst>
                    <a:gd name="adj1" fmla="val -341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7" name="Trapezoid 26"/>
              <p:cNvSpPr/>
              <p:nvPr/>
            </p:nvSpPr>
            <p:spPr>
              <a:xfrm>
                <a:off x="4953000" y="3257551"/>
                <a:ext cx="660400" cy="368300"/>
              </a:xfrm>
              <a:prstGeom prst="trapezoi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262626"/>
                    </a:solidFill>
                  </a:rPr>
                  <a:t>TF</a:t>
                </a:r>
                <a:endParaRPr lang="en-US" dirty="0">
                  <a:solidFill>
                    <a:srgbClr val="262626"/>
                  </a:solidFill>
                </a:endParaRPr>
              </a:p>
            </p:txBody>
          </p:sp>
          <p:sp>
            <p:nvSpPr>
              <p:cNvPr id="28" name="TextBox 27"/>
              <p:cNvSpPr txBox="1"/>
              <p:nvPr/>
            </p:nvSpPr>
            <p:spPr>
              <a:xfrm>
                <a:off x="6692900" y="3183948"/>
                <a:ext cx="647700" cy="584776"/>
              </a:xfrm>
              <a:prstGeom prst="rect">
                <a:avLst/>
              </a:prstGeom>
              <a:noFill/>
            </p:spPr>
            <p:txBody>
              <a:bodyPr wrap="square" rtlCol="0">
                <a:spAutoFit/>
              </a:bodyPr>
              <a:lstStyle/>
              <a:p>
                <a:r>
                  <a:rPr lang="en-US" sz="3200" dirty="0" smtClean="0">
                    <a:solidFill>
                      <a:srgbClr val="FF0000"/>
                    </a:solidFill>
                  </a:rPr>
                  <a:t>X</a:t>
                </a:r>
                <a:endParaRPr lang="en-US" sz="3200" dirty="0">
                  <a:solidFill>
                    <a:srgbClr val="FF0000"/>
                  </a:solidFill>
                </a:endParaRPr>
              </a:p>
            </p:txBody>
          </p:sp>
        </p:grpSp>
        <p:sp>
          <p:nvSpPr>
            <p:cNvPr id="25" name="Rectangle 24"/>
            <p:cNvSpPr/>
            <p:nvPr/>
          </p:nvSpPr>
          <p:spPr>
            <a:xfrm>
              <a:off x="4945581" y="853987"/>
              <a:ext cx="3690419" cy="1254546"/>
            </a:xfrm>
            <a:prstGeom prst="rect">
              <a:avLst/>
            </a:prstGeom>
            <a:noFill/>
            <a:ln>
              <a:solidFill>
                <a:srgbClr val="FFB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itle 1"/>
          <p:cNvSpPr txBox="1">
            <a:spLocks/>
          </p:cNvSpPr>
          <p:nvPr/>
        </p:nvSpPr>
        <p:spPr bwMode="auto">
          <a:xfrm>
            <a:off x="415595" y="0"/>
            <a:ext cx="872840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600" kern="1200">
                <a:solidFill>
                  <a:schemeClr val="accent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600">
                <a:solidFill>
                  <a:schemeClr val="accent1"/>
                </a:solidFill>
                <a:latin typeface="News Gothic MT" pitchFamily="-110" charset="0"/>
                <a:ea typeface="ＭＳ Ｐゴシック" pitchFamily="-110" charset="-128"/>
                <a:cs typeface="ＭＳ Ｐゴシック" pitchFamily="-110" charset="-128"/>
              </a:defRPr>
            </a:lvl5pPr>
            <a:lvl6pPr marL="457200" algn="ctr" rtl="0" fontAlgn="base">
              <a:spcBef>
                <a:spcPct val="0"/>
              </a:spcBef>
              <a:spcAft>
                <a:spcPct val="0"/>
              </a:spcAft>
              <a:defRPr sz="4600">
                <a:solidFill>
                  <a:schemeClr val="accent1"/>
                </a:solidFill>
                <a:latin typeface="News Gothic MT" pitchFamily="-110" charset="0"/>
                <a:ea typeface="ＭＳ Ｐゴシック" pitchFamily="-110" charset="-128"/>
              </a:defRPr>
            </a:lvl6pPr>
            <a:lvl7pPr marL="914400" algn="ctr" rtl="0" fontAlgn="base">
              <a:spcBef>
                <a:spcPct val="0"/>
              </a:spcBef>
              <a:spcAft>
                <a:spcPct val="0"/>
              </a:spcAft>
              <a:defRPr sz="4600">
                <a:solidFill>
                  <a:schemeClr val="accent1"/>
                </a:solidFill>
                <a:latin typeface="News Gothic MT" pitchFamily="-110" charset="0"/>
                <a:ea typeface="ＭＳ Ｐゴシック" pitchFamily="-110" charset="-128"/>
              </a:defRPr>
            </a:lvl7pPr>
            <a:lvl8pPr marL="1371600" algn="ctr" rtl="0" fontAlgn="base">
              <a:spcBef>
                <a:spcPct val="0"/>
              </a:spcBef>
              <a:spcAft>
                <a:spcPct val="0"/>
              </a:spcAft>
              <a:defRPr sz="4600">
                <a:solidFill>
                  <a:schemeClr val="accent1"/>
                </a:solidFill>
                <a:latin typeface="News Gothic MT" pitchFamily="-110" charset="0"/>
                <a:ea typeface="ＭＳ Ｐゴシック" pitchFamily="-110" charset="-128"/>
              </a:defRPr>
            </a:lvl8pPr>
            <a:lvl9pPr marL="1828800" algn="ctr" rtl="0" fontAlgn="base">
              <a:spcBef>
                <a:spcPct val="0"/>
              </a:spcBef>
              <a:spcAft>
                <a:spcPct val="0"/>
              </a:spcAft>
              <a:defRPr sz="4600">
                <a:solidFill>
                  <a:schemeClr val="accent1"/>
                </a:solidFill>
                <a:latin typeface="News Gothic MT" pitchFamily="-110" charset="0"/>
                <a:ea typeface="ＭＳ Ｐゴシック" pitchFamily="-110" charset="-128"/>
              </a:defRPr>
            </a:lvl9pPr>
          </a:lstStyle>
          <a:p>
            <a:pPr algn="l"/>
            <a:r>
              <a:rPr lang="en-US" sz="4200" dirty="0" smtClean="0"/>
              <a:t>DNA Methylation</a:t>
            </a:r>
            <a:endParaRPr lang="en-US" sz="4200" dirty="0"/>
          </a:p>
        </p:txBody>
      </p:sp>
      <p:sp>
        <p:nvSpPr>
          <p:cNvPr id="37" name="TextBox 36"/>
          <p:cNvSpPr txBox="1"/>
          <p:nvPr/>
        </p:nvSpPr>
        <p:spPr>
          <a:xfrm>
            <a:off x="5754392" y="1828801"/>
            <a:ext cx="2336800" cy="461665"/>
          </a:xfrm>
          <a:prstGeom prst="rect">
            <a:avLst/>
          </a:prstGeom>
          <a:noFill/>
        </p:spPr>
        <p:txBody>
          <a:bodyPr wrap="square" rtlCol="0">
            <a:spAutoFit/>
          </a:bodyPr>
          <a:lstStyle/>
          <a:p>
            <a:r>
              <a:rPr lang="en-US" sz="2400" dirty="0" smtClean="0">
                <a:solidFill>
                  <a:schemeClr val="tx1">
                    <a:lumMod val="85000"/>
                    <a:lumOff val="15000"/>
                  </a:schemeClr>
                </a:solidFill>
              </a:rPr>
              <a:t>VERTEBRATE </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5638246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6555</TotalTime>
  <Words>2898</Words>
  <Application>Microsoft Macintosh PowerPoint</Application>
  <PresentationFormat>On-screen Show (4:3)</PresentationFormat>
  <Paragraphs>596</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Breeze</vt:lpstr>
      <vt:lpstr>PowerPoint Presentation</vt:lpstr>
      <vt:lpstr>Open Science</vt:lpstr>
      <vt:lpstr>Outline</vt:lpstr>
      <vt:lpstr>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1</vt:lpstr>
      <vt:lpstr>Part 1</vt:lpstr>
      <vt:lpstr>PowerPoint Presentation</vt:lpstr>
      <vt:lpstr>PowerPoint Presentation</vt:lpstr>
      <vt:lpstr>PowerPoint Presentation</vt:lpstr>
      <vt:lpstr>PowerPoint Presentation</vt:lpstr>
      <vt:lpstr>Part 2</vt:lpstr>
      <vt:lpstr>Part 2</vt:lpstr>
      <vt:lpstr>Part 2</vt:lpstr>
      <vt:lpstr>Part 2: Results</vt:lpstr>
      <vt:lpstr>PowerPoint Presentation</vt:lpstr>
      <vt:lpstr>PowerPoint Presentation</vt:lpstr>
      <vt:lpstr>PowerPoint Presentation</vt:lpstr>
      <vt:lpstr>PowerPoint Presentation</vt:lpstr>
      <vt:lpstr>Part 2: Results</vt:lpstr>
      <vt:lpstr>PowerPoint Presentation</vt:lpstr>
      <vt:lpstr>PowerPoint Presentation</vt:lpstr>
      <vt:lpstr>Part 2: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lpstr>Summary</vt:lpstr>
      <vt:lpstr>Summary</vt:lpstr>
      <vt:lpstr>Summary</vt:lpstr>
      <vt:lpstr>Summary</vt:lpstr>
      <vt:lpstr>Summary</vt:lpstr>
      <vt:lpstr>Summary</vt:lpstr>
      <vt:lpstr>Summary</vt:lpstr>
      <vt:lpstr>Summary</vt:lpstr>
      <vt:lpstr>Summary</vt:lpstr>
      <vt:lpstr>Next Steps</vt:lpstr>
      <vt:lpstr>Next Steps</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Gavery</dc:creator>
  <cp:lastModifiedBy>Mackenzie Gavery</cp:lastModifiedBy>
  <cp:revision>490</cp:revision>
  <cp:lastPrinted>2013-01-11T18:33:57Z</cp:lastPrinted>
  <dcterms:created xsi:type="dcterms:W3CDTF">2012-03-15T19:14:32Z</dcterms:created>
  <dcterms:modified xsi:type="dcterms:W3CDTF">2013-09-06T06:48:38Z</dcterms:modified>
</cp:coreProperties>
</file>