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sldIdLst>
    <p:sldId id="258" r:id="rId2"/>
    <p:sldId id="359" r:id="rId3"/>
    <p:sldId id="280" r:id="rId4"/>
    <p:sldId id="278" r:id="rId5"/>
    <p:sldId id="277" r:id="rId6"/>
    <p:sldId id="276" r:id="rId7"/>
    <p:sldId id="285" r:id="rId8"/>
    <p:sldId id="324" r:id="rId9"/>
    <p:sldId id="361" r:id="rId10"/>
    <p:sldId id="275" r:id="rId11"/>
    <p:sldId id="340" r:id="rId12"/>
    <p:sldId id="287" r:id="rId13"/>
    <p:sldId id="362" r:id="rId14"/>
    <p:sldId id="274" r:id="rId15"/>
    <p:sldId id="363" r:id="rId16"/>
    <p:sldId id="273" r:id="rId17"/>
    <p:sldId id="281" r:id="rId18"/>
    <p:sldId id="257" r:id="rId19"/>
    <p:sldId id="282" r:id="rId20"/>
    <p:sldId id="316" r:id="rId21"/>
    <p:sldId id="288" r:id="rId22"/>
    <p:sldId id="290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260" r:id="rId46"/>
    <p:sldId id="341" r:id="rId47"/>
    <p:sldId id="376" r:id="rId48"/>
    <p:sldId id="261" r:id="rId49"/>
    <p:sldId id="360" r:id="rId50"/>
    <p:sldId id="326" r:id="rId51"/>
    <p:sldId id="375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42" r:id="rId62"/>
    <p:sldId id="343" r:id="rId63"/>
    <p:sldId id="344" r:id="rId64"/>
    <p:sldId id="345" r:id="rId65"/>
    <p:sldId id="346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2" autoAdjust="0"/>
  </p:normalViewPr>
  <p:slideViewPr>
    <p:cSldViewPr snapToGrid="0" snapToObjects="1">
      <p:cViewPr>
        <p:scale>
          <a:sx n="75" d="100"/>
          <a:sy n="75" d="100"/>
        </p:scale>
        <p:origin x="-19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kenziegavery:Dropbox:Lab:Bioindicator:methylation:histograms%20bar%20charts%20and%20final%20stats%20report:barchart_SIGENAE_GOslim_CpG_uniqu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kenziegavery:Dropbox:Lab:Bioindicator:methylation:histograms%20bar%20charts%20and%20final%20stats%20report:barchart_SIGENAE_GOslim_CpG_uniqu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eb:bivalvia:wholegenomefiles_MBDbsSeq_gill:summarystats_v9_MBDbsSeqGi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oconnor:Dropbox:Lab:Mac:EE2%20trial:EE2v2_summary0402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125424849343"/>
          <c:y val="0.0436678710680167"/>
          <c:w val="0.741414540766759"/>
          <c:h val="0.843319324165591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goslim!$J$3:$J$16</c:f>
                <c:numCache>
                  <c:formatCode>General</c:formatCode>
                  <c:ptCount val="14"/>
                  <c:pt idx="0">
                    <c:v>0.00992193545695149</c:v>
                  </c:pt>
                  <c:pt idx="1">
                    <c:v>0.00817189480190626</c:v>
                  </c:pt>
                  <c:pt idx="2">
                    <c:v>0.00572094091990624</c:v>
                  </c:pt>
                  <c:pt idx="3">
                    <c:v>0.00476365304594398</c:v>
                  </c:pt>
                  <c:pt idx="4">
                    <c:v>0.0101349245994888</c:v>
                  </c:pt>
                  <c:pt idx="5">
                    <c:v>0.00307651990838489</c:v>
                  </c:pt>
                  <c:pt idx="6">
                    <c:v>0.00593702475300546</c:v>
                  </c:pt>
                  <c:pt idx="7">
                    <c:v>0.00254762139284578</c:v>
                  </c:pt>
                  <c:pt idx="8">
                    <c:v>0.00546199665731188</c:v>
                  </c:pt>
                  <c:pt idx="9">
                    <c:v>0.00856760826071032</c:v>
                  </c:pt>
                  <c:pt idx="10">
                    <c:v>0.0072472347277228</c:v>
                  </c:pt>
                  <c:pt idx="11">
                    <c:v>0.0193765069994446</c:v>
                  </c:pt>
                  <c:pt idx="12">
                    <c:v>0.00700197091180645</c:v>
                  </c:pt>
                  <c:pt idx="13">
                    <c:v>0.0116688414143247</c:v>
                  </c:pt>
                </c:numCache>
              </c:numRef>
            </c:plus>
            <c:minus>
              <c:numRef>
                <c:f>goslim!$J$3:$J$16</c:f>
                <c:numCache>
                  <c:formatCode>General</c:formatCode>
                  <c:ptCount val="14"/>
                  <c:pt idx="0">
                    <c:v>0.00992193545695149</c:v>
                  </c:pt>
                  <c:pt idx="1">
                    <c:v>0.00817189480190626</c:v>
                  </c:pt>
                  <c:pt idx="2">
                    <c:v>0.00572094091990624</c:v>
                  </c:pt>
                  <c:pt idx="3">
                    <c:v>0.00476365304594398</c:v>
                  </c:pt>
                  <c:pt idx="4">
                    <c:v>0.0101349245994888</c:v>
                  </c:pt>
                  <c:pt idx="5">
                    <c:v>0.00307651990838489</c:v>
                  </c:pt>
                  <c:pt idx="6">
                    <c:v>0.00593702475300546</c:v>
                  </c:pt>
                  <c:pt idx="7">
                    <c:v>0.00254762139284578</c:v>
                  </c:pt>
                  <c:pt idx="8">
                    <c:v>0.00546199665731188</c:v>
                  </c:pt>
                  <c:pt idx="9">
                    <c:v>0.00856760826071032</c:v>
                  </c:pt>
                  <c:pt idx="10">
                    <c:v>0.0072472347277228</c:v>
                  </c:pt>
                  <c:pt idx="11">
                    <c:v>0.0193765069994446</c:v>
                  </c:pt>
                  <c:pt idx="12">
                    <c:v>0.00700197091180645</c:v>
                  </c:pt>
                  <c:pt idx="13">
                    <c:v>0.0116688414143247</c:v>
                  </c:pt>
                </c:numCache>
              </c:numRef>
            </c:minus>
          </c:errBars>
          <c:cat>
            <c:strRef>
              <c:f>goslim!$D$3:$D$16</c:f>
              <c:strCache>
                <c:ptCount val="14"/>
                <c:pt idx="0">
                  <c:v>DNA metabolism</c:v>
                </c:pt>
                <c:pt idx="1">
                  <c:v>cell cycle and proliferation</c:v>
                </c:pt>
                <c:pt idx="2">
                  <c:v>RNA metabolism</c:v>
                </c:pt>
                <c:pt idx="3">
                  <c:v>protein metabolism</c:v>
                </c:pt>
                <c:pt idx="4">
                  <c:v>death</c:v>
                </c:pt>
                <c:pt idx="5">
                  <c:v>other metabolic processes</c:v>
                </c:pt>
                <c:pt idx="6">
                  <c:v>cell organization and biogenesis</c:v>
                </c:pt>
                <c:pt idx="7">
                  <c:v>other biological processes</c:v>
                </c:pt>
                <c:pt idx="8">
                  <c:v>transport</c:v>
                </c:pt>
                <c:pt idx="9">
                  <c:v>stress response</c:v>
                </c:pt>
                <c:pt idx="10">
                  <c:v>developmental processes</c:v>
                </c:pt>
                <c:pt idx="11">
                  <c:v>cell-cell signaling</c:v>
                </c:pt>
                <c:pt idx="12">
                  <c:v>signal transduction</c:v>
                </c:pt>
                <c:pt idx="13">
                  <c:v>cell adhesion</c:v>
                </c:pt>
              </c:strCache>
            </c:strRef>
          </c:cat>
          <c:val>
            <c:numRef>
              <c:f>goslim!$H$3:$H$16</c:f>
              <c:numCache>
                <c:formatCode>General</c:formatCode>
                <c:ptCount val="14"/>
                <c:pt idx="0">
                  <c:v>0.49372967216129</c:v>
                </c:pt>
                <c:pt idx="1">
                  <c:v>0.519558268035229</c:v>
                </c:pt>
                <c:pt idx="2">
                  <c:v>0.533029697770291</c:v>
                </c:pt>
                <c:pt idx="3">
                  <c:v>0.537590858203597</c:v>
                </c:pt>
                <c:pt idx="4">
                  <c:v>0.557275542262135</c:v>
                </c:pt>
                <c:pt idx="5">
                  <c:v>0.557348500856316</c:v>
                </c:pt>
                <c:pt idx="6">
                  <c:v>0.562238080333333</c:v>
                </c:pt>
                <c:pt idx="7">
                  <c:v>0.575843709960575</c:v>
                </c:pt>
                <c:pt idx="8">
                  <c:v>0.57884463437729</c:v>
                </c:pt>
                <c:pt idx="9">
                  <c:v>0.602940866445367</c:v>
                </c:pt>
                <c:pt idx="10">
                  <c:v>0.610123645106526</c:v>
                </c:pt>
                <c:pt idx="11">
                  <c:v>0.619407504491935</c:v>
                </c:pt>
                <c:pt idx="12">
                  <c:v>0.637333463898878</c:v>
                </c:pt>
                <c:pt idx="13">
                  <c:v>0.675388206626912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401944"/>
        <c:axId val="491431928"/>
      </c:barChart>
      <c:catAx>
        <c:axId val="491401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91431928"/>
        <c:crosses val="autoZero"/>
        <c:auto val="1"/>
        <c:lblAlgn val="ctr"/>
        <c:lblOffset val="100"/>
        <c:noMultiLvlLbl val="0"/>
      </c:catAx>
      <c:valAx>
        <c:axId val="491431928"/>
        <c:scaling>
          <c:orientation val="minMax"/>
          <c:min val="0.4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0" i="0"/>
                </a:pPr>
                <a:r>
                  <a:rPr lang="en-US" sz="1800" b="0" i="0" dirty="0" err="1" smtClean="0"/>
                  <a:t>CpGO</a:t>
                </a:r>
                <a:r>
                  <a:rPr lang="en-US" sz="1800" b="0" i="0" dirty="0" smtClean="0"/>
                  <a:t>/E</a:t>
                </a:r>
                <a:endParaRPr lang="en-US" sz="1800" b="0" i="0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1401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125424849343"/>
          <c:y val="0.0436678710680167"/>
          <c:w val="0.741414540766759"/>
          <c:h val="0.843319324165591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goslim!$J$3:$J$16</c:f>
                <c:numCache>
                  <c:formatCode>General</c:formatCode>
                  <c:ptCount val="14"/>
                  <c:pt idx="0">
                    <c:v>0.00992193545695149</c:v>
                  </c:pt>
                  <c:pt idx="1">
                    <c:v>0.00817189480190626</c:v>
                  </c:pt>
                  <c:pt idx="2">
                    <c:v>0.00572094091990624</c:v>
                  </c:pt>
                  <c:pt idx="3">
                    <c:v>0.00476365304594398</c:v>
                  </c:pt>
                  <c:pt idx="4">
                    <c:v>0.0101349245994888</c:v>
                  </c:pt>
                  <c:pt idx="5">
                    <c:v>0.00307651990838489</c:v>
                  </c:pt>
                  <c:pt idx="6">
                    <c:v>0.00593702475300546</c:v>
                  </c:pt>
                  <c:pt idx="7">
                    <c:v>0.00254762139284578</c:v>
                  </c:pt>
                  <c:pt idx="8">
                    <c:v>0.00546199665731188</c:v>
                  </c:pt>
                  <c:pt idx="9">
                    <c:v>0.00856760826071032</c:v>
                  </c:pt>
                  <c:pt idx="10">
                    <c:v>0.0072472347277228</c:v>
                  </c:pt>
                  <c:pt idx="11">
                    <c:v>0.0193765069994446</c:v>
                  </c:pt>
                  <c:pt idx="12">
                    <c:v>0.00700197091180645</c:v>
                  </c:pt>
                  <c:pt idx="13">
                    <c:v>0.0116688414143247</c:v>
                  </c:pt>
                </c:numCache>
              </c:numRef>
            </c:plus>
            <c:minus>
              <c:numRef>
                <c:f>goslim!$J$3:$J$16</c:f>
                <c:numCache>
                  <c:formatCode>General</c:formatCode>
                  <c:ptCount val="14"/>
                  <c:pt idx="0">
                    <c:v>0.00992193545695149</c:v>
                  </c:pt>
                  <c:pt idx="1">
                    <c:v>0.00817189480190626</c:v>
                  </c:pt>
                  <c:pt idx="2">
                    <c:v>0.00572094091990624</c:v>
                  </c:pt>
                  <c:pt idx="3">
                    <c:v>0.00476365304594398</c:v>
                  </c:pt>
                  <c:pt idx="4">
                    <c:v>0.0101349245994888</c:v>
                  </c:pt>
                  <c:pt idx="5">
                    <c:v>0.00307651990838489</c:v>
                  </c:pt>
                  <c:pt idx="6">
                    <c:v>0.00593702475300546</c:v>
                  </c:pt>
                  <c:pt idx="7">
                    <c:v>0.00254762139284578</c:v>
                  </c:pt>
                  <c:pt idx="8">
                    <c:v>0.00546199665731188</c:v>
                  </c:pt>
                  <c:pt idx="9">
                    <c:v>0.00856760826071032</c:v>
                  </c:pt>
                  <c:pt idx="10">
                    <c:v>0.0072472347277228</c:v>
                  </c:pt>
                  <c:pt idx="11">
                    <c:v>0.0193765069994446</c:v>
                  </c:pt>
                  <c:pt idx="12">
                    <c:v>0.00700197091180645</c:v>
                  </c:pt>
                  <c:pt idx="13">
                    <c:v>0.0116688414143247</c:v>
                  </c:pt>
                </c:numCache>
              </c:numRef>
            </c:minus>
          </c:errBars>
          <c:cat>
            <c:strRef>
              <c:f>goslim!$D$3:$D$16</c:f>
              <c:strCache>
                <c:ptCount val="14"/>
                <c:pt idx="0">
                  <c:v>DNA metabolism</c:v>
                </c:pt>
                <c:pt idx="1">
                  <c:v>cell cycle and proliferation</c:v>
                </c:pt>
                <c:pt idx="2">
                  <c:v>RNA metabolism</c:v>
                </c:pt>
                <c:pt idx="3">
                  <c:v>protein metabolism</c:v>
                </c:pt>
                <c:pt idx="4">
                  <c:v>death</c:v>
                </c:pt>
                <c:pt idx="5">
                  <c:v>other metabolic processes</c:v>
                </c:pt>
                <c:pt idx="6">
                  <c:v>cell organization and biogenesis</c:v>
                </c:pt>
                <c:pt idx="7">
                  <c:v>other biological processes</c:v>
                </c:pt>
                <c:pt idx="8">
                  <c:v>transport</c:v>
                </c:pt>
                <c:pt idx="9">
                  <c:v>stress response</c:v>
                </c:pt>
                <c:pt idx="10">
                  <c:v>developmental processes</c:v>
                </c:pt>
                <c:pt idx="11">
                  <c:v>cell-cell signaling</c:v>
                </c:pt>
                <c:pt idx="12">
                  <c:v>signal transduction</c:v>
                </c:pt>
                <c:pt idx="13">
                  <c:v>cell adhesion</c:v>
                </c:pt>
              </c:strCache>
            </c:strRef>
          </c:cat>
          <c:val>
            <c:numRef>
              <c:f>goslim!$H$3:$H$16</c:f>
              <c:numCache>
                <c:formatCode>General</c:formatCode>
                <c:ptCount val="14"/>
                <c:pt idx="0">
                  <c:v>0.49372967216129</c:v>
                </c:pt>
                <c:pt idx="1">
                  <c:v>0.519558268035229</c:v>
                </c:pt>
                <c:pt idx="2">
                  <c:v>0.533029697770291</c:v>
                </c:pt>
                <c:pt idx="3">
                  <c:v>0.537590858203597</c:v>
                </c:pt>
                <c:pt idx="4">
                  <c:v>0.557275542262135</c:v>
                </c:pt>
                <c:pt idx="5">
                  <c:v>0.557348500856316</c:v>
                </c:pt>
                <c:pt idx="6">
                  <c:v>0.562238080333333</c:v>
                </c:pt>
                <c:pt idx="7">
                  <c:v>0.575843709960575</c:v>
                </c:pt>
                <c:pt idx="8">
                  <c:v>0.57884463437729</c:v>
                </c:pt>
                <c:pt idx="9">
                  <c:v>0.602940866445367</c:v>
                </c:pt>
                <c:pt idx="10">
                  <c:v>0.610123645106526</c:v>
                </c:pt>
                <c:pt idx="11">
                  <c:v>0.619407504491935</c:v>
                </c:pt>
                <c:pt idx="12">
                  <c:v>0.637333463898878</c:v>
                </c:pt>
                <c:pt idx="13">
                  <c:v>0.675388206626912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282616"/>
        <c:axId val="525285624"/>
      </c:barChart>
      <c:catAx>
        <c:axId val="525282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25285624"/>
        <c:crosses val="autoZero"/>
        <c:auto val="1"/>
        <c:lblAlgn val="ctr"/>
        <c:lblOffset val="100"/>
        <c:noMultiLvlLbl val="0"/>
      </c:catAx>
      <c:valAx>
        <c:axId val="525285624"/>
        <c:scaling>
          <c:orientation val="minMax"/>
          <c:min val="0.4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0" i="0"/>
                </a:pPr>
                <a:r>
                  <a:rPr lang="en-US" sz="1800" b="0" i="0" dirty="0" err="1" smtClean="0"/>
                  <a:t>CpGO</a:t>
                </a:r>
                <a:r>
                  <a:rPr lang="en-US" sz="1800" b="0" i="0" dirty="0" smtClean="0"/>
                  <a:t>/E</a:t>
                </a:r>
                <a:endParaRPr lang="en-US" sz="1800" b="0" i="0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5282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olddata!$G$4</c:f>
              <c:strCache>
                <c:ptCount val="1"/>
                <c:pt idx="0">
                  <c:v>mCG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olddata!$E$5:$E$9</c:f>
              <c:strCache>
                <c:ptCount val="5"/>
                <c:pt idx="0">
                  <c:v>Exon</c:v>
                </c:pt>
                <c:pt idx="1">
                  <c:v>Intron</c:v>
                </c:pt>
                <c:pt idx="2">
                  <c:v>Promoter</c:v>
                </c:pt>
                <c:pt idx="3">
                  <c:v>TE</c:v>
                </c:pt>
                <c:pt idx="4">
                  <c:v>Other</c:v>
                </c:pt>
              </c:strCache>
            </c:strRef>
          </c:cat>
          <c:val>
            <c:numRef>
              <c:f>olddata!$G$5:$G$9</c:f>
              <c:numCache>
                <c:formatCode>General</c:formatCode>
                <c:ptCount val="5"/>
                <c:pt idx="0">
                  <c:v>356323.0</c:v>
                </c:pt>
                <c:pt idx="1">
                  <c:v>651253.0</c:v>
                </c:pt>
                <c:pt idx="2">
                  <c:v>57498.0</c:v>
                </c:pt>
                <c:pt idx="3">
                  <c:v>73083.0</c:v>
                </c:pt>
                <c:pt idx="4">
                  <c:v>315596.0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8031871911"/>
          <c:y val="0.0439759036144578"/>
          <c:w val="0.528235769454833"/>
          <c:h val="0.8425201593776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Sheet1!$U$22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Sheet1!$V$20:$W$21</c:f>
              <c:strCache>
                <c:ptCount val="2"/>
                <c:pt idx="0">
                  <c:v>EE2</c:v>
                </c:pt>
                <c:pt idx="1">
                  <c:v>control</c:v>
                </c:pt>
              </c:strCache>
            </c:strRef>
          </c:cat>
          <c:val>
            <c:numRef>
              <c:f>Sheet1!$V$22:$W$22</c:f>
              <c:numCache>
                <c:formatCode>General</c:formatCode>
                <c:ptCount val="2"/>
                <c:pt idx="0">
                  <c:v>30.0</c:v>
                </c:pt>
                <c:pt idx="1">
                  <c:v>40.0</c:v>
                </c:pt>
              </c:numCache>
            </c:numRef>
          </c:val>
        </c:ser>
        <c:ser>
          <c:idx val="1"/>
          <c:order val="1"/>
          <c:tx>
            <c:strRef>
              <c:f>Sheet1!$U$23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Sheet1!$V$20:$W$21</c:f>
              <c:strCache>
                <c:ptCount val="2"/>
                <c:pt idx="0">
                  <c:v>EE2</c:v>
                </c:pt>
                <c:pt idx="1">
                  <c:v>control</c:v>
                </c:pt>
              </c:strCache>
            </c:strRef>
          </c:cat>
          <c:val>
            <c:numRef>
              <c:f>Sheet1!$V$23:$W$23</c:f>
              <c:numCache>
                <c:formatCode>General</c:formatCode>
                <c:ptCount val="2"/>
                <c:pt idx="0">
                  <c:v>65.0</c:v>
                </c:pt>
                <c:pt idx="1">
                  <c:v>63.0</c:v>
                </c:pt>
              </c:numCache>
            </c:numRef>
          </c:val>
        </c:ser>
        <c:ser>
          <c:idx val="2"/>
          <c:order val="2"/>
          <c:tx>
            <c:strRef>
              <c:f>Sheet1!$U$24</c:f>
              <c:strCache>
                <c:ptCount val="1"/>
                <c:pt idx="0">
                  <c:v>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Sheet1!$V$20:$W$21</c:f>
              <c:strCache>
                <c:ptCount val="2"/>
                <c:pt idx="0">
                  <c:v>EE2</c:v>
                </c:pt>
                <c:pt idx="1">
                  <c:v>control</c:v>
                </c:pt>
              </c:strCache>
            </c:strRef>
          </c:cat>
          <c:val>
            <c:numRef>
              <c:f>Sheet1!$V$24:$W$24</c:f>
              <c:numCache>
                <c:formatCode>General</c:formatCode>
                <c:ptCount val="2"/>
                <c:pt idx="0">
                  <c:v>18.0</c:v>
                </c:pt>
                <c:pt idx="1">
                  <c:v>12.0</c:v>
                </c:pt>
              </c:numCache>
            </c:numRef>
          </c:val>
        </c:ser>
        <c:ser>
          <c:idx val="3"/>
          <c:order val="3"/>
          <c:tx>
            <c:strRef>
              <c:f>Sheet1!$U$25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elete val="1"/>
          </c:dLbls>
          <c:cat>
            <c:strRef>
              <c:f>Sheet1!$V$20:$W$21</c:f>
              <c:strCache>
                <c:ptCount val="2"/>
                <c:pt idx="0">
                  <c:v>EE2</c:v>
                </c:pt>
                <c:pt idx="1">
                  <c:v>control</c:v>
                </c:pt>
              </c:strCache>
            </c:strRef>
          </c:cat>
          <c:val>
            <c:numRef>
              <c:f>Sheet1!$V$25:$W$25</c:f>
              <c:numCache>
                <c:formatCode>General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3327784"/>
        <c:axId val="383322104"/>
      </c:barChart>
      <c:catAx>
        <c:axId val="383327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3322104"/>
        <c:crosses val="autoZero"/>
        <c:auto val="1"/>
        <c:lblAlgn val="ctr"/>
        <c:lblOffset val="100"/>
        <c:noMultiLvlLbl val="0"/>
      </c:catAx>
      <c:valAx>
        <c:axId val="383322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3327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119461220934"/>
          <c:y val="0.12783359615529"/>
          <c:w val="0.122388912625247"/>
          <c:h val="0.591745459616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471915-AA88-D240-A2B5-E68DC421A4D7}" type="presOf" srcId="{A287C173-21E7-9343-A7A6-F2D51C064DCD}" destId="{516B2FC8-B3A3-1F4D-802E-869AE40906D7}" srcOrd="0" destOrd="0" presId="urn:microsoft.com/office/officeart/2005/8/layout/hChevron3"/>
    <dgm:cxn modelId="{0EAE6663-79BF-F54F-A936-42163F2E52CF}" type="presOf" srcId="{E54A65B1-2E6C-354A-B456-1A85048706E7}" destId="{9D873BCA-A734-D54C-8931-1515C122B56C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593F0FB2-6F3A-0649-817D-7FE87C39E4C4}" type="presOf" srcId="{6821BF42-108D-0249-867B-9C88E4D4C826}" destId="{E9450495-5531-6140-8D48-7CBD492318D1}" srcOrd="0" destOrd="0" presId="urn:microsoft.com/office/officeart/2005/8/layout/hChevron3"/>
    <dgm:cxn modelId="{42004B97-1C65-C141-9333-3F1536C1E44C}" type="presOf" srcId="{93957E77-7EE3-8147-83E8-66FC3FDAEE14}" destId="{88B52717-65E6-0647-9BEF-C76FB6C9D748}" srcOrd="0" destOrd="0" presId="urn:microsoft.com/office/officeart/2005/8/layout/hChevron3"/>
    <dgm:cxn modelId="{DF8C471C-B22B-774D-B5A5-B414BFC991D7}" type="presOf" srcId="{1FF6AB5E-66F6-F045-8711-4168DE1B2DD4}" destId="{4D1BEE13-3754-2F44-945E-BDC33BA56D10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5FCE6100-5F5B-A54E-AC2A-C4FA6C7CECF2}" type="presOf" srcId="{4E004AC3-682E-7241-8F41-1CCF574837A7}" destId="{CA709AD0-C756-7348-BEEA-FE7EA78A878F}" srcOrd="0" destOrd="0" presId="urn:microsoft.com/office/officeart/2005/8/layout/hChevron3"/>
    <dgm:cxn modelId="{A57894D1-4D30-9C4E-B7AD-9F49A34ED89A}" type="presParOf" srcId="{516B2FC8-B3A3-1F4D-802E-869AE40906D7}" destId="{E9450495-5531-6140-8D48-7CBD492318D1}" srcOrd="0" destOrd="0" presId="urn:microsoft.com/office/officeart/2005/8/layout/hChevron3"/>
    <dgm:cxn modelId="{D8EEAC00-0311-0D43-8D24-5048EFDD3670}" type="presParOf" srcId="{516B2FC8-B3A3-1F4D-802E-869AE40906D7}" destId="{AA8AFFCE-8F20-3F4F-99AC-6D006E1E6C31}" srcOrd="1" destOrd="0" presId="urn:microsoft.com/office/officeart/2005/8/layout/hChevron3"/>
    <dgm:cxn modelId="{F916D9D6-F25F-504B-961E-0789708FBF3F}" type="presParOf" srcId="{516B2FC8-B3A3-1F4D-802E-869AE40906D7}" destId="{CA709AD0-C756-7348-BEEA-FE7EA78A878F}" srcOrd="2" destOrd="0" presId="urn:microsoft.com/office/officeart/2005/8/layout/hChevron3"/>
    <dgm:cxn modelId="{65B652FF-3B65-874D-84CF-D38E39D4FD80}" type="presParOf" srcId="{516B2FC8-B3A3-1F4D-802E-869AE40906D7}" destId="{D00302EA-96E4-C441-A55F-B628B55CD233}" srcOrd="3" destOrd="0" presId="urn:microsoft.com/office/officeart/2005/8/layout/hChevron3"/>
    <dgm:cxn modelId="{795124A6-8FC2-4149-8907-311FE29224CB}" type="presParOf" srcId="{516B2FC8-B3A3-1F4D-802E-869AE40906D7}" destId="{4D1BEE13-3754-2F44-945E-BDC33BA56D10}" srcOrd="4" destOrd="0" presId="urn:microsoft.com/office/officeart/2005/8/layout/hChevron3"/>
    <dgm:cxn modelId="{C6531087-CC5A-FB4F-97FF-2E0E7EEF6C91}" type="presParOf" srcId="{516B2FC8-B3A3-1F4D-802E-869AE40906D7}" destId="{281C283E-AF7F-E44D-8458-540D8E8A4DEC}" srcOrd="5" destOrd="0" presId="urn:microsoft.com/office/officeart/2005/8/layout/hChevron3"/>
    <dgm:cxn modelId="{D3C4F44C-3A2B-F149-A941-250CE7DF5B0D}" type="presParOf" srcId="{516B2FC8-B3A3-1F4D-802E-869AE40906D7}" destId="{9D873BCA-A734-D54C-8931-1515C122B56C}" srcOrd="6" destOrd="0" presId="urn:microsoft.com/office/officeart/2005/8/layout/hChevron3"/>
    <dgm:cxn modelId="{534CEAF7-F60B-404A-A2E9-56B8EB0EC02E}" type="presParOf" srcId="{516B2FC8-B3A3-1F4D-802E-869AE40906D7}" destId="{89744C2E-E90E-2842-A7F6-DCD1C8022D16}" srcOrd="7" destOrd="0" presId="urn:microsoft.com/office/officeart/2005/8/layout/hChevron3"/>
    <dgm:cxn modelId="{7669B8D1-0313-FC45-88CC-282A6A1B4D6A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93332-8AC2-0E45-9E4B-0644CA63439D}" type="presOf" srcId="{A287C173-21E7-9343-A7A6-F2D51C064DCD}" destId="{516B2FC8-B3A3-1F4D-802E-869AE40906D7}" srcOrd="0" destOrd="0" presId="urn:microsoft.com/office/officeart/2005/8/layout/hChevron3"/>
    <dgm:cxn modelId="{12B97F05-868E-B545-ACA2-FDEC3780B6A4}" type="presOf" srcId="{E54A65B1-2E6C-354A-B456-1A85048706E7}" destId="{9D873BCA-A734-D54C-8931-1515C122B56C}" srcOrd="0" destOrd="0" presId="urn:microsoft.com/office/officeart/2005/8/layout/hChevron3"/>
    <dgm:cxn modelId="{F6038145-599F-B34D-B2F2-CF2A3A896DB3}" type="presOf" srcId="{4E004AC3-682E-7241-8F41-1CCF574837A7}" destId="{CA709AD0-C756-7348-BEEA-FE7EA78A878F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CF4271E2-F009-3E46-8DEB-D09E22C1D648}" type="presOf" srcId="{6821BF42-108D-0249-867B-9C88E4D4C826}" destId="{E9450495-5531-6140-8D48-7CBD492318D1}" srcOrd="0" destOrd="0" presId="urn:microsoft.com/office/officeart/2005/8/layout/hChevron3"/>
    <dgm:cxn modelId="{B9F26ECA-3C0E-F141-B5E0-ECB88A7BF153}" type="presOf" srcId="{1FF6AB5E-66F6-F045-8711-4168DE1B2DD4}" destId="{4D1BEE13-3754-2F44-945E-BDC33BA56D10}" srcOrd="0" destOrd="0" presId="urn:microsoft.com/office/officeart/2005/8/layout/hChevron3"/>
    <dgm:cxn modelId="{70A50C77-C6C8-704E-AE14-F8E696061C94}" type="presOf" srcId="{93957E77-7EE3-8147-83E8-66FC3FDAEE14}" destId="{88B52717-65E6-0647-9BEF-C76FB6C9D748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CC3F0F35-5A3E-F54F-B4FD-EE9BCC24B53E}" type="presParOf" srcId="{516B2FC8-B3A3-1F4D-802E-869AE40906D7}" destId="{E9450495-5531-6140-8D48-7CBD492318D1}" srcOrd="0" destOrd="0" presId="urn:microsoft.com/office/officeart/2005/8/layout/hChevron3"/>
    <dgm:cxn modelId="{64260E4C-B878-2A4C-BEA4-D69315000B15}" type="presParOf" srcId="{516B2FC8-B3A3-1F4D-802E-869AE40906D7}" destId="{AA8AFFCE-8F20-3F4F-99AC-6D006E1E6C31}" srcOrd="1" destOrd="0" presId="urn:microsoft.com/office/officeart/2005/8/layout/hChevron3"/>
    <dgm:cxn modelId="{DF0C44DF-77BC-4442-828F-089BDA579435}" type="presParOf" srcId="{516B2FC8-B3A3-1F4D-802E-869AE40906D7}" destId="{CA709AD0-C756-7348-BEEA-FE7EA78A878F}" srcOrd="2" destOrd="0" presId="urn:microsoft.com/office/officeart/2005/8/layout/hChevron3"/>
    <dgm:cxn modelId="{D36A31F2-EB0C-644E-BDCD-9FBE290185AB}" type="presParOf" srcId="{516B2FC8-B3A3-1F4D-802E-869AE40906D7}" destId="{D00302EA-96E4-C441-A55F-B628B55CD233}" srcOrd="3" destOrd="0" presId="urn:microsoft.com/office/officeart/2005/8/layout/hChevron3"/>
    <dgm:cxn modelId="{7987A298-A3DA-6648-87F3-F9D396C46F01}" type="presParOf" srcId="{516B2FC8-B3A3-1F4D-802E-869AE40906D7}" destId="{4D1BEE13-3754-2F44-945E-BDC33BA56D10}" srcOrd="4" destOrd="0" presId="urn:microsoft.com/office/officeart/2005/8/layout/hChevron3"/>
    <dgm:cxn modelId="{1BD89381-3D49-504F-9BB4-46B620626014}" type="presParOf" srcId="{516B2FC8-B3A3-1F4D-802E-869AE40906D7}" destId="{281C283E-AF7F-E44D-8458-540D8E8A4DEC}" srcOrd="5" destOrd="0" presId="urn:microsoft.com/office/officeart/2005/8/layout/hChevron3"/>
    <dgm:cxn modelId="{440EF0E1-57F9-974B-AA9D-24C979B8C13A}" type="presParOf" srcId="{516B2FC8-B3A3-1F4D-802E-869AE40906D7}" destId="{9D873BCA-A734-D54C-8931-1515C122B56C}" srcOrd="6" destOrd="0" presId="urn:microsoft.com/office/officeart/2005/8/layout/hChevron3"/>
    <dgm:cxn modelId="{49B9AFC5-866B-9E4A-86ED-7BC9DDA53944}" type="presParOf" srcId="{516B2FC8-B3A3-1F4D-802E-869AE40906D7}" destId="{89744C2E-E90E-2842-A7F6-DCD1C8022D16}" srcOrd="7" destOrd="0" presId="urn:microsoft.com/office/officeart/2005/8/layout/hChevron3"/>
    <dgm:cxn modelId="{A2ABF073-52BB-3D41-82DF-6F285DCB76D5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063E24-B71E-3C4F-B392-9458F8B67549}" type="presOf" srcId="{E54A65B1-2E6C-354A-B456-1A85048706E7}" destId="{9D873BCA-A734-D54C-8931-1515C122B56C}" srcOrd="0" destOrd="0" presId="urn:microsoft.com/office/officeart/2005/8/layout/hChevron3"/>
    <dgm:cxn modelId="{369E3A5B-498E-8C40-919A-F8B4E2081DE5}" type="presOf" srcId="{1FF6AB5E-66F6-F045-8711-4168DE1B2DD4}" destId="{4D1BEE13-3754-2F44-945E-BDC33BA56D10}" srcOrd="0" destOrd="0" presId="urn:microsoft.com/office/officeart/2005/8/layout/hChevron3"/>
    <dgm:cxn modelId="{BC4C9F42-4C5C-5B48-85A5-689572A57686}" type="presOf" srcId="{93957E77-7EE3-8147-83E8-66FC3FDAEE14}" destId="{88B52717-65E6-0647-9BEF-C76FB6C9D748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C6BA10A6-C268-064D-84AB-D3C9B4732FAB}" type="presOf" srcId="{A287C173-21E7-9343-A7A6-F2D51C064DCD}" destId="{516B2FC8-B3A3-1F4D-802E-869AE40906D7}" srcOrd="0" destOrd="0" presId="urn:microsoft.com/office/officeart/2005/8/layout/hChevron3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44BD46FF-C0CC-3046-8765-72A5DC6ABC7D}" type="presOf" srcId="{6821BF42-108D-0249-867B-9C88E4D4C826}" destId="{E9450495-5531-6140-8D48-7CBD492318D1}" srcOrd="0" destOrd="0" presId="urn:microsoft.com/office/officeart/2005/8/layout/hChevron3"/>
    <dgm:cxn modelId="{FDC9CB42-379E-0D47-AE67-64CCA91565F2}" type="presOf" srcId="{4E004AC3-682E-7241-8F41-1CCF574837A7}" destId="{CA709AD0-C756-7348-BEEA-FE7EA78A878F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4591F45B-0961-BA47-9F12-2B85C129C4FB}" type="presParOf" srcId="{516B2FC8-B3A3-1F4D-802E-869AE40906D7}" destId="{E9450495-5531-6140-8D48-7CBD492318D1}" srcOrd="0" destOrd="0" presId="urn:microsoft.com/office/officeart/2005/8/layout/hChevron3"/>
    <dgm:cxn modelId="{E30FBBEB-86FF-0643-9A20-DF58686357F3}" type="presParOf" srcId="{516B2FC8-B3A3-1F4D-802E-869AE40906D7}" destId="{AA8AFFCE-8F20-3F4F-99AC-6D006E1E6C31}" srcOrd="1" destOrd="0" presId="urn:microsoft.com/office/officeart/2005/8/layout/hChevron3"/>
    <dgm:cxn modelId="{18FE073C-3D47-FE42-ABF7-C943DDDD1C5F}" type="presParOf" srcId="{516B2FC8-B3A3-1F4D-802E-869AE40906D7}" destId="{CA709AD0-C756-7348-BEEA-FE7EA78A878F}" srcOrd="2" destOrd="0" presId="urn:microsoft.com/office/officeart/2005/8/layout/hChevron3"/>
    <dgm:cxn modelId="{51305D8B-4EDF-4A48-87EA-C5E639BF3B65}" type="presParOf" srcId="{516B2FC8-B3A3-1F4D-802E-869AE40906D7}" destId="{D00302EA-96E4-C441-A55F-B628B55CD233}" srcOrd="3" destOrd="0" presId="urn:microsoft.com/office/officeart/2005/8/layout/hChevron3"/>
    <dgm:cxn modelId="{F19C7342-FB33-3C4A-BA1A-6DB2A4BD55CD}" type="presParOf" srcId="{516B2FC8-B3A3-1F4D-802E-869AE40906D7}" destId="{4D1BEE13-3754-2F44-945E-BDC33BA56D10}" srcOrd="4" destOrd="0" presId="urn:microsoft.com/office/officeart/2005/8/layout/hChevron3"/>
    <dgm:cxn modelId="{B9148B9B-C449-124D-B6C4-05C009C27317}" type="presParOf" srcId="{516B2FC8-B3A3-1F4D-802E-869AE40906D7}" destId="{281C283E-AF7F-E44D-8458-540D8E8A4DEC}" srcOrd="5" destOrd="0" presId="urn:microsoft.com/office/officeart/2005/8/layout/hChevron3"/>
    <dgm:cxn modelId="{1E056282-6917-B943-8FDC-20B40DC5F39B}" type="presParOf" srcId="{516B2FC8-B3A3-1F4D-802E-869AE40906D7}" destId="{9D873BCA-A734-D54C-8931-1515C122B56C}" srcOrd="6" destOrd="0" presId="urn:microsoft.com/office/officeart/2005/8/layout/hChevron3"/>
    <dgm:cxn modelId="{D0A58DB3-9B72-BE4F-9BB8-594243AB3515}" type="presParOf" srcId="{516B2FC8-B3A3-1F4D-802E-869AE40906D7}" destId="{89744C2E-E90E-2842-A7F6-DCD1C8022D16}" srcOrd="7" destOrd="0" presId="urn:microsoft.com/office/officeart/2005/8/layout/hChevron3"/>
    <dgm:cxn modelId="{F425671E-FEF0-0E4E-A489-F469ADFB86C2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A81CA-2E32-1542-B07E-F30441B736D8}" type="presOf" srcId="{4E004AC3-682E-7241-8F41-1CCF574837A7}" destId="{CA709AD0-C756-7348-BEEA-FE7EA78A878F}" srcOrd="0" destOrd="0" presId="urn:microsoft.com/office/officeart/2005/8/layout/hChevron3"/>
    <dgm:cxn modelId="{8D81A8B0-82CE-654F-8026-CD365F3856C8}" type="presOf" srcId="{E54A65B1-2E6C-354A-B456-1A85048706E7}" destId="{9D873BCA-A734-D54C-8931-1515C122B56C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382C5826-6CA8-3543-BE49-3B55D462F273}" type="presOf" srcId="{1FF6AB5E-66F6-F045-8711-4168DE1B2DD4}" destId="{4D1BEE13-3754-2F44-945E-BDC33BA56D10}" srcOrd="0" destOrd="0" presId="urn:microsoft.com/office/officeart/2005/8/layout/hChevron3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2F657410-CB0A-234C-B3EA-330D8AF89E28}" type="presOf" srcId="{93957E77-7EE3-8147-83E8-66FC3FDAEE14}" destId="{88B52717-65E6-0647-9BEF-C76FB6C9D748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5F9F633E-F00E-2C40-9D83-28FB620FB0B2}" type="presOf" srcId="{A287C173-21E7-9343-A7A6-F2D51C064DCD}" destId="{516B2FC8-B3A3-1F4D-802E-869AE40906D7}" srcOrd="0" destOrd="0" presId="urn:microsoft.com/office/officeart/2005/8/layout/hChevron3"/>
    <dgm:cxn modelId="{BAE1DACD-341C-9347-90B0-7C9A9A3D60B5}" type="presOf" srcId="{6821BF42-108D-0249-867B-9C88E4D4C826}" destId="{E9450495-5531-6140-8D48-7CBD492318D1}" srcOrd="0" destOrd="0" presId="urn:microsoft.com/office/officeart/2005/8/layout/hChevron3"/>
    <dgm:cxn modelId="{45FCF183-F0C1-024D-B9ED-27FE131B0A09}" type="presParOf" srcId="{516B2FC8-B3A3-1F4D-802E-869AE40906D7}" destId="{E9450495-5531-6140-8D48-7CBD492318D1}" srcOrd="0" destOrd="0" presId="urn:microsoft.com/office/officeart/2005/8/layout/hChevron3"/>
    <dgm:cxn modelId="{D63538E1-2874-814B-A002-6251F51FA21E}" type="presParOf" srcId="{516B2FC8-B3A3-1F4D-802E-869AE40906D7}" destId="{AA8AFFCE-8F20-3F4F-99AC-6D006E1E6C31}" srcOrd="1" destOrd="0" presId="urn:microsoft.com/office/officeart/2005/8/layout/hChevron3"/>
    <dgm:cxn modelId="{20872B7B-C7A4-B642-B53D-1CFEFC234EFA}" type="presParOf" srcId="{516B2FC8-B3A3-1F4D-802E-869AE40906D7}" destId="{CA709AD0-C756-7348-BEEA-FE7EA78A878F}" srcOrd="2" destOrd="0" presId="urn:microsoft.com/office/officeart/2005/8/layout/hChevron3"/>
    <dgm:cxn modelId="{C6804703-8CB2-CB48-A3BB-FC8D77391665}" type="presParOf" srcId="{516B2FC8-B3A3-1F4D-802E-869AE40906D7}" destId="{D00302EA-96E4-C441-A55F-B628B55CD233}" srcOrd="3" destOrd="0" presId="urn:microsoft.com/office/officeart/2005/8/layout/hChevron3"/>
    <dgm:cxn modelId="{0D773C89-8BD7-DC4D-BC7B-41F80DC10B00}" type="presParOf" srcId="{516B2FC8-B3A3-1F4D-802E-869AE40906D7}" destId="{4D1BEE13-3754-2F44-945E-BDC33BA56D10}" srcOrd="4" destOrd="0" presId="urn:microsoft.com/office/officeart/2005/8/layout/hChevron3"/>
    <dgm:cxn modelId="{4F17BD37-F366-F64B-B61B-49AA57EB4D52}" type="presParOf" srcId="{516B2FC8-B3A3-1F4D-802E-869AE40906D7}" destId="{281C283E-AF7F-E44D-8458-540D8E8A4DEC}" srcOrd="5" destOrd="0" presId="urn:microsoft.com/office/officeart/2005/8/layout/hChevron3"/>
    <dgm:cxn modelId="{EF2CD8B1-B3A9-0044-95C9-AD98050720FD}" type="presParOf" srcId="{516B2FC8-B3A3-1F4D-802E-869AE40906D7}" destId="{9D873BCA-A734-D54C-8931-1515C122B56C}" srcOrd="6" destOrd="0" presId="urn:microsoft.com/office/officeart/2005/8/layout/hChevron3"/>
    <dgm:cxn modelId="{18918F07-4773-B746-A8E2-1EB8C7CFF23E}" type="presParOf" srcId="{516B2FC8-B3A3-1F4D-802E-869AE40906D7}" destId="{89744C2E-E90E-2842-A7F6-DCD1C8022D16}" srcOrd="7" destOrd="0" presId="urn:microsoft.com/office/officeart/2005/8/layout/hChevron3"/>
    <dgm:cxn modelId="{C2F8CE30-171F-E647-A36F-FFE3E12CE110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2B4AE-8719-AC45-9F8E-70F4C5E1CE75}" type="presOf" srcId="{1FF6AB5E-66F6-F045-8711-4168DE1B2DD4}" destId="{4D1BEE13-3754-2F44-945E-BDC33BA56D10}" srcOrd="0" destOrd="0" presId="urn:microsoft.com/office/officeart/2005/8/layout/hChevron3"/>
    <dgm:cxn modelId="{C4591F59-CDBD-8F4E-BD2A-E7EFC684E1D4}" type="presOf" srcId="{E54A65B1-2E6C-354A-B456-1A85048706E7}" destId="{9D873BCA-A734-D54C-8931-1515C122B56C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3E2E58D9-0F38-1449-806C-BDFCB3F2AD89}" type="presOf" srcId="{93957E77-7EE3-8147-83E8-66FC3FDAEE14}" destId="{88B52717-65E6-0647-9BEF-C76FB6C9D748}" srcOrd="0" destOrd="0" presId="urn:microsoft.com/office/officeart/2005/8/layout/hChevron3"/>
    <dgm:cxn modelId="{8D15812C-6226-A44E-837F-3CCDDD8152AB}" type="presOf" srcId="{6821BF42-108D-0249-867B-9C88E4D4C826}" destId="{E9450495-5531-6140-8D48-7CBD492318D1}" srcOrd="0" destOrd="0" presId="urn:microsoft.com/office/officeart/2005/8/layout/hChevron3"/>
    <dgm:cxn modelId="{C66D250B-BC4F-FF44-9CEE-190D8315F91A}" type="presOf" srcId="{A287C173-21E7-9343-A7A6-F2D51C064DCD}" destId="{516B2FC8-B3A3-1F4D-802E-869AE40906D7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38582049-DC18-2A41-929D-169498395772}" type="presOf" srcId="{4E004AC3-682E-7241-8F41-1CCF574837A7}" destId="{CA709AD0-C756-7348-BEEA-FE7EA78A878F}" srcOrd="0" destOrd="0" presId="urn:microsoft.com/office/officeart/2005/8/layout/hChevron3"/>
    <dgm:cxn modelId="{D1401143-F60B-DF4C-A6A2-C207B0BCBC11}" type="presParOf" srcId="{516B2FC8-B3A3-1F4D-802E-869AE40906D7}" destId="{E9450495-5531-6140-8D48-7CBD492318D1}" srcOrd="0" destOrd="0" presId="urn:microsoft.com/office/officeart/2005/8/layout/hChevron3"/>
    <dgm:cxn modelId="{C4D99922-B222-9F4A-A413-8F4F01DC34A3}" type="presParOf" srcId="{516B2FC8-B3A3-1F4D-802E-869AE40906D7}" destId="{AA8AFFCE-8F20-3F4F-99AC-6D006E1E6C31}" srcOrd="1" destOrd="0" presId="urn:microsoft.com/office/officeart/2005/8/layout/hChevron3"/>
    <dgm:cxn modelId="{07ACB679-8C8A-F14A-9E5E-A6C4A4754384}" type="presParOf" srcId="{516B2FC8-B3A3-1F4D-802E-869AE40906D7}" destId="{CA709AD0-C756-7348-BEEA-FE7EA78A878F}" srcOrd="2" destOrd="0" presId="urn:microsoft.com/office/officeart/2005/8/layout/hChevron3"/>
    <dgm:cxn modelId="{B358C76F-975C-3142-B4C8-7D8FD3F5DD25}" type="presParOf" srcId="{516B2FC8-B3A3-1F4D-802E-869AE40906D7}" destId="{D00302EA-96E4-C441-A55F-B628B55CD233}" srcOrd="3" destOrd="0" presId="urn:microsoft.com/office/officeart/2005/8/layout/hChevron3"/>
    <dgm:cxn modelId="{5A88A2F7-B133-7341-B952-2B5D0522D77D}" type="presParOf" srcId="{516B2FC8-B3A3-1F4D-802E-869AE40906D7}" destId="{4D1BEE13-3754-2F44-945E-BDC33BA56D10}" srcOrd="4" destOrd="0" presId="urn:microsoft.com/office/officeart/2005/8/layout/hChevron3"/>
    <dgm:cxn modelId="{D108D2D7-2248-F543-9AA9-61936B58AD10}" type="presParOf" srcId="{516B2FC8-B3A3-1F4D-802E-869AE40906D7}" destId="{281C283E-AF7F-E44D-8458-540D8E8A4DEC}" srcOrd="5" destOrd="0" presId="urn:microsoft.com/office/officeart/2005/8/layout/hChevron3"/>
    <dgm:cxn modelId="{AF21A108-D6A6-1F4C-909B-633EA50A46CB}" type="presParOf" srcId="{516B2FC8-B3A3-1F4D-802E-869AE40906D7}" destId="{9D873BCA-A734-D54C-8931-1515C122B56C}" srcOrd="6" destOrd="0" presId="urn:microsoft.com/office/officeart/2005/8/layout/hChevron3"/>
    <dgm:cxn modelId="{F343B340-C55E-F14C-B938-CA4C2E2907FA}" type="presParOf" srcId="{516B2FC8-B3A3-1F4D-802E-869AE40906D7}" destId="{89744C2E-E90E-2842-A7F6-DCD1C8022D16}" srcOrd="7" destOrd="0" presId="urn:microsoft.com/office/officeart/2005/8/layout/hChevron3"/>
    <dgm:cxn modelId="{9876A7E1-6154-6C4E-A632-4EA38FB1072A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64BED-6AB6-EF43-9502-169F21A19F7B}" type="presOf" srcId="{93957E77-7EE3-8147-83E8-66FC3FDAEE14}" destId="{88B52717-65E6-0647-9BEF-C76FB6C9D748}" srcOrd="0" destOrd="0" presId="urn:microsoft.com/office/officeart/2005/8/layout/hChevron3"/>
    <dgm:cxn modelId="{3F1C9639-2F7E-6F49-87B4-789B281A2DD1}" type="presOf" srcId="{1FF6AB5E-66F6-F045-8711-4168DE1B2DD4}" destId="{4D1BEE13-3754-2F44-945E-BDC33BA56D10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6F1142F5-3983-EB42-ACCA-8A150370CA99}" type="presOf" srcId="{A287C173-21E7-9343-A7A6-F2D51C064DCD}" destId="{516B2FC8-B3A3-1F4D-802E-869AE40906D7}" srcOrd="0" destOrd="0" presId="urn:microsoft.com/office/officeart/2005/8/layout/hChevron3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AB2CB857-9A6C-C74D-9900-1395741EF577}" type="presOf" srcId="{6821BF42-108D-0249-867B-9C88E4D4C826}" destId="{E9450495-5531-6140-8D48-7CBD492318D1}" srcOrd="0" destOrd="0" presId="urn:microsoft.com/office/officeart/2005/8/layout/hChevron3"/>
    <dgm:cxn modelId="{45FA1C49-F90A-014B-BE5A-9C61EEEB0B83}" type="presOf" srcId="{E54A65B1-2E6C-354A-B456-1A85048706E7}" destId="{9D873BCA-A734-D54C-8931-1515C122B56C}" srcOrd="0" destOrd="0" presId="urn:microsoft.com/office/officeart/2005/8/layout/hChevron3"/>
    <dgm:cxn modelId="{9E53E3D9-7E41-5847-8938-713573C0820F}" type="presOf" srcId="{4E004AC3-682E-7241-8F41-1CCF574837A7}" destId="{CA709AD0-C756-7348-BEEA-FE7EA78A878F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20E8B2A1-5613-A241-AEF1-13BFFA19732B}" type="presParOf" srcId="{516B2FC8-B3A3-1F4D-802E-869AE40906D7}" destId="{E9450495-5531-6140-8D48-7CBD492318D1}" srcOrd="0" destOrd="0" presId="urn:microsoft.com/office/officeart/2005/8/layout/hChevron3"/>
    <dgm:cxn modelId="{9A5C9B0C-C953-7846-A248-A1DAAF86A943}" type="presParOf" srcId="{516B2FC8-B3A3-1F4D-802E-869AE40906D7}" destId="{AA8AFFCE-8F20-3F4F-99AC-6D006E1E6C31}" srcOrd="1" destOrd="0" presId="urn:microsoft.com/office/officeart/2005/8/layout/hChevron3"/>
    <dgm:cxn modelId="{D1E2B13F-9D9A-F043-BD54-F6CD38F037D4}" type="presParOf" srcId="{516B2FC8-B3A3-1F4D-802E-869AE40906D7}" destId="{CA709AD0-C756-7348-BEEA-FE7EA78A878F}" srcOrd="2" destOrd="0" presId="urn:microsoft.com/office/officeart/2005/8/layout/hChevron3"/>
    <dgm:cxn modelId="{C7989413-FCA0-D945-800C-061BA87F4809}" type="presParOf" srcId="{516B2FC8-B3A3-1F4D-802E-869AE40906D7}" destId="{D00302EA-96E4-C441-A55F-B628B55CD233}" srcOrd="3" destOrd="0" presId="urn:microsoft.com/office/officeart/2005/8/layout/hChevron3"/>
    <dgm:cxn modelId="{C49A2744-2C0A-0A4C-BEA6-200CF5C5F1ED}" type="presParOf" srcId="{516B2FC8-B3A3-1F4D-802E-869AE40906D7}" destId="{4D1BEE13-3754-2F44-945E-BDC33BA56D10}" srcOrd="4" destOrd="0" presId="urn:microsoft.com/office/officeart/2005/8/layout/hChevron3"/>
    <dgm:cxn modelId="{8C7518C7-4079-EE4F-A3B2-16933AEDAAA3}" type="presParOf" srcId="{516B2FC8-B3A3-1F4D-802E-869AE40906D7}" destId="{281C283E-AF7F-E44D-8458-540D8E8A4DEC}" srcOrd="5" destOrd="0" presId="urn:microsoft.com/office/officeart/2005/8/layout/hChevron3"/>
    <dgm:cxn modelId="{C2227590-21AE-6F4D-8E12-84F2C087432C}" type="presParOf" srcId="{516B2FC8-B3A3-1F4D-802E-869AE40906D7}" destId="{9D873BCA-A734-D54C-8931-1515C122B56C}" srcOrd="6" destOrd="0" presId="urn:microsoft.com/office/officeart/2005/8/layout/hChevron3"/>
    <dgm:cxn modelId="{9D6B6995-2CE0-D041-ABD8-65265C720ED2}" type="presParOf" srcId="{516B2FC8-B3A3-1F4D-802E-869AE40906D7}" destId="{89744C2E-E90E-2842-A7F6-DCD1C8022D16}" srcOrd="7" destOrd="0" presId="urn:microsoft.com/office/officeart/2005/8/layout/hChevron3"/>
    <dgm:cxn modelId="{A200BE16-A72C-3E4B-A5C8-61052542AFB0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195A82-770B-D94B-9CED-6E292CC4EEC5}" type="presOf" srcId="{93957E77-7EE3-8147-83E8-66FC3FDAEE14}" destId="{88B52717-65E6-0647-9BEF-C76FB6C9D748}" srcOrd="0" destOrd="0" presId="urn:microsoft.com/office/officeart/2005/8/layout/hChevron3"/>
    <dgm:cxn modelId="{E554292B-EBC6-1F4F-B0FD-C8DA8DE244E2}" type="presOf" srcId="{1FF6AB5E-66F6-F045-8711-4168DE1B2DD4}" destId="{4D1BEE13-3754-2F44-945E-BDC33BA56D10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B5738F5D-0E98-5442-8928-265AD4AF8202}" type="presOf" srcId="{E54A65B1-2E6C-354A-B456-1A85048706E7}" destId="{9D873BCA-A734-D54C-8931-1515C122B56C}" srcOrd="0" destOrd="0" presId="urn:microsoft.com/office/officeart/2005/8/layout/hChevron3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2EC0958B-2DBC-D84F-9581-64E005387EE1}" type="presOf" srcId="{6821BF42-108D-0249-867B-9C88E4D4C826}" destId="{E9450495-5531-6140-8D48-7CBD492318D1}" srcOrd="0" destOrd="0" presId="urn:microsoft.com/office/officeart/2005/8/layout/hChevron3"/>
    <dgm:cxn modelId="{D60D4CD7-0803-2741-9446-CA16010620C7}" type="presOf" srcId="{A287C173-21E7-9343-A7A6-F2D51C064DCD}" destId="{516B2FC8-B3A3-1F4D-802E-869AE40906D7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68EE08C2-9BD1-784B-B2BD-A0980BCDE3A5}" type="presOf" srcId="{4E004AC3-682E-7241-8F41-1CCF574837A7}" destId="{CA709AD0-C756-7348-BEEA-FE7EA78A878F}" srcOrd="0" destOrd="0" presId="urn:microsoft.com/office/officeart/2005/8/layout/hChevron3"/>
    <dgm:cxn modelId="{EDD31F67-5634-154C-BD33-68B9B51934A2}" type="presParOf" srcId="{516B2FC8-B3A3-1F4D-802E-869AE40906D7}" destId="{E9450495-5531-6140-8D48-7CBD492318D1}" srcOrd="0" destOrd="0" presId="urn:microsoft.com/office/officeart/2005/8/layout/hChevron3"/>
    <dgm:cxn modelId="{650F13B9-1B8B-4C45-B3FA-DA9FB2CE531A}" type="presParOf" srcId="{516B2FC8-B3A3-1F4D-802E-869AE40906D7}" destId="{AA8AFFCE-8F20-3F4F-99AC-6D006E1E6C31}" srcOrd="1" destOrd="0" presId="urn:microsoft.com/office/officeart/2005/8/layout/hChevron3"/>
    <dgm:cxn modelId="{0F2E3FC1-E112-1F47-A2A5-CDB6D764C169}" type="presParOf" srcId="{516B2FC8-B3A3-1F4D-802E-869AE40906D7}" destId="{CA709AD0-C756-7348-BEEA-FE7EA78A878F}" srcOrd="2" destOrd="0" presId="urn:microsoft.com/office/officeart/2005/8/layout/hChevron3"/>
    <dgm:cxn modelId="{E023B547-11A1-CC49-A111-C792FD69CE07}" type="presParOf" srcId="{516B2FC8-B3A3-1F4D-802E-869AE40906D7}" destId="{D00302EA-96E4-C441-A55F-B628B55CD233}" srcOrd="3" destOrd="0" presId="urn:microsoft.com/office/officeart/2005/8/layout/hChevron3"/>
    <dgm:cxn modelId="{7DEF6094-6F30-4B4D-A58D-5309E0A19E66}" type="presParOf" srcId="{516B2FC8-B3A3-1F4D-802E-869AE40906D7}" destId="{4D1BEE13-3754-2F44-945E-BDC33BA56D10}" srcOrd="4" destOrd="0" presId="urn:microsoft.com/office/officeart/2005/8/layout/hChevron3"/>
    <dgm:cxn modelId="{E255E869-863F-9B45-9BB5-D0DB5F3CC75C}" type="presParOf" srcId="{516B2FC8-B3A3-1F4D-802E-869AE40906D7}" destId="{281C283E-AF7F-E44D-8458-540D8E8A4DEC}" srcOrd="5" destOrd="0" presId="urn:microsoft.com/office/officeart/2005/8/layout/hChevron3"/>
    <dgm:cxn modelId="{CCA85D5A-1F44-0849-8D4B-6E795ED65972}" type="presParOf" srcId="{516B2FC8-B3A3-1F4D-802E-869AE40906D7}" destId="{9D873BCA-A734-D54C-8931-1515C122B56C}" srcOrd="6" destOrd="0" presId="urn:microsoft.com/office/officeart/2005/8/layout/hChevron3"/>
    <dgm:cxn modelId="{1D867041-3993-6348-ACC2-489F51A3A40C}" type="presParOf" srcId="{516B2FC8-B3A3-1F4D-802E-869AE40906D7}" destId="{89744C2E-E90E-2842-A7F6-DCD1C8022D16}" srcOrd="7" destOrd="0" presId="urn:microsoft.com/office/officeart/2005/8/layout/hChevron3"/>
    <dgm:cxn modelId="{D50364D5-3042-9B48-B464-6CBD924CB289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EDAFD3-E272-6341-A956-607D7D63FC82}" type="presOf" srcId="{A287C173-21E7-9343-A7A6-F2D51C064DCD}" destId="{516B2FC8-B3A3-1F4D-802E-869AE40906D7}" srcOrd="0" destOrd="0" presId="urn:microsoft.com/office/officeart/2005/8/layout/hChevron3"/>
    <dgm:cxn modelId="{8D6FC38D-59D8-2D46-9167-A7B88D7A8876}" type="presOf" srcId="{E54A65B1-2E6C-354A-B456-1A85048706E7}" destId="{9D873BCA-A734-D54C-8931-1515C122B56C}" srcOrd="0" destOrd="0" presId="urn:microsoft.com/office/officeart/2005/8/layout/hChevron3"/>
    <dgm:cxn modelId="{364EE8D4-F478-4040-AEB2-631E3847029A}" type="presOf" srcId="{93957E77-7EE3-8147-83E8-66FC3FDAEE14}" destId="{88B52717-65E6-0647-9BEF-C76FB6C9D748}" srcOrd="0" destOrd="0" presId="urn:microsoft.com/office/officeart/2005/8/layout/hChevron3"/>
    <dgm:cxn modelId="{25412888-6E70-B44D-B788-671B23F6C270}" type="presOf" srcId="{4E004AC3-682E-7241-8F41-1CCF574837A7}" destId="{CA709AD0-C756-7348-BEEA-FE7EA78A878F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D2330134-9A48-C644-9D62-CB1CF867EA54}" type="presOf" srcId="{1FF6AB5E-66F6-F045-8711-4168DE1B2DD4}" destId="{4D1BEE13-3754-2F44-945E-BDC33BA56D10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07D292EC-627D-D04E-9008-9540CC7F5E65}" type="presOf" srcId="{6821BF42-108D-0249-867B-9C88E4D4C826}" destId="{E9450495-5531-6140-8D48-7CBD492318D1}" srcOrd="0" destOrd="0" presId="urn:microsoft.com/office/officeart/2005/8/layout/hChevron3"/>
    <dgm:cxn modelId="{B581A65E-4A03-E146-B720-2EB6A9FB9D4F}" type="presParOf" srcId="{516B2FC8-B3A3-1F4D-802E-869AE40906D7}" destId="{E9450495-5531-6140-8D48-7CBD492318D1}" srcOrd="0" destOrd="0" presId="urn:microsoft.com/office/officeart/2005/8/layout/hChevron3"/>
    <dgm:cxn modelId="{21970693-22C5-D743-ADA0-85D1E4B62CF2}" type="presParOf" srcId="{516B2FC8-B3A3-1F4D-802E-869AE40906D7}" destId="{AA8AFFCE-8F20-3F4F-99AC-6D006E1E6C31}" srcOrd="1" destOrd="0" presId="urn:microsoft.com/office/officeart/2005/8/layout/hChevron3"/>
    <dgm:cxn modelId="{FE75777D-CC25-854C-AD7F-ADE8BC75CD98}" type="presParOf" srcId="{516B2FC8-B3A3-1F4D-802E-869AE40906D7}" destId="{CA709AD0-C756-7348-BEEA-FE7EA78A878F}" srcOrd="2" destOrd="0" presId="urn:microsoft.com/office/officeart/2005/8/layout/hChevron3"/>
    <dgm:cxn modelId="{EE0E6045-AEE3-B94E-AA32-45523941D0AA}" type="presParOf" srcId="{516B2FC8-B3A3-1F4D-802E-869AE40906D7}" destId="{D00302EA-96E4-C441-A55F-B628B55CD233}" srcOrd="3" destOrd="0" presId="urn:microsoft.com/office/officeart/2005/8/layout/hChevron3"/>
    <dgm:cxn modelId="{81598E81-9E6B-4940-9205-F8375B877E7D}" type="presParOf" srcId="{516B2FC8-B3A3-1F4D-802E-869AE40906D7}" destId="{4D1BEE13-3754-2F44-945E-BDC33BA56D10}" srcOrd="4" destOrd="0" presId="urn:microsoft.com/office/officeart/2005/8/layout/hChevron3"/>
    <dgm:cxn modelId="{3BD2DCD8-4BA0-074B-8791-C591CF70E304}" type="presParOf" srcId="{516B2FC8-B3A3-1F4D-802E-869AE40906D7}" destId="{281C283E-AF7F-E44D-8458-540D8E8A4DEC}" srcOrd="5" destOrd="0" presId="urn:microsoft.com/office/officeart/2005/8/layout/hChevron3"/>
    <dgm:cxn modelId="{86B8E7FC-0F5C-634D-8693-D7E3125A6AA6}" type="presParOf" srcId="{516B2FC8-B3A3-1F4D-802E-869AE40906D7}" destId="{9D873BCA-A734-D54C-8931-1515C122B56C}" srcOrd="6" destOrd="0" presId="urn:microsoft.com/office/officeart/2005/8/layout/hChevron3"/>
    <dgm:cxn modelId="{04BFE9CD-A05D-A942-B98C-5FCEAEBE38BA}" type="presParOf" srcId="{516B2FC8-B3A3-1F4D-802E-869AE40906D7}" destId="{89744C2E-E90E-2842-A7F6-DCD1C8022D16}" srcOrd="7" destOrd="0" presId="urn:microsoft.com/office/officeart/2005/8/layout/hChevron3"/>
    <dgm:cxn modelId="{7311E756-E3E9-0F4B-83E9-8C8C12368025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4B1CFFB6-DDF5-CC46-9E59-2D2556705C4C}" type="presOf" srcId="{93957E77-7EE3-8147-83E8-66FC3FDAEE14}" destId="{88B52717-65E6-0647-9BEF-C76FB6C9D748}" srcOrd="0" destOrd="0" presId="urn:microsoft.com/office/officeart/2005/8/layout/hChevron3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DF4896D7-8CDB-7F4C-8CA6-270BD47A0D1B}" type="presOf" srcId="{4E004AC3-682E-7241-8F41-1CCF574837A7}" destId="{CA709AD0-C756-7348-BEEA-FE7EA78A878F}" srcOrd="0" destOrd="0" presId="urn:microsoft.com/office/officeart/2005/8/layout/hChevron3"/>
    <dgm:cxn modelId="{389A82DC-CC92-0C43-9D09-48B8E5BD5F5D}" type="presOf" srcId="{A287C173-21E7-9343-A7A6-F2D51C064DCD}" destId="{516B2FC8-B3A3-1F4D-802E-869AE40906D7}" srcOrd="0" destOrd="0" presId="urn:microsoft.com/office/officeart/2005/8/layout/hChevron3"/>
    <dgm:cxn modelId="{29BC0F6F-3F4B-FE4E-B8C3-408D38C38D1E}" type="presOf" srcId="{6821BF42-108D-0249-867B-9C88E4D4C826}" destId="{E9450495-5531-6140-8D48-7CBD492318D1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E1831649-0C01-5342-94DE-51FA41E033BD}" type="presOf" srcId="{E54A65B1-2E6C-354A-B456-1A85048706E7}" destId="{9D873BCA-A734-D54C-8931-1515C122B56C}" srcOrd="0" destOrd="0" presId="urn:microsoft.com/office/officeart/2005/8/layout/hChevron3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1170D88E-2FAB-1C4E-8617-4E9A817D7D7C}" type="presOf" srcId="{1FF6AB5E-66F6-F045-8711-4168DE1B2DD4}" destId="{4D1BEE13-3754-2F44-945E-BDC33BA56D10}" srcOrd="0" destOrd="0" presId="urn:microsoft.com/office/officeart/2005/8/layout/hChevron3"/>
    <dgm:cxn modelId="{7FBC24D4-6135-7D41-BC5C-9AE91832FD68}" type="presParOf" srcId="{516B2FC8-B3A3-1F4D-802E-869AE40906D7}" destId="{E9450495-5531-6140-8D48-7CBD492318D1}" srcOrd="0" destOrd="0" presId="urn:microsoft.com/office/officeart/2005/8/layout/hChevron3"/>
    <dgm:cxn modelId="{3D60060B-21EF-F147-9628-CB84E8251D94}" type="presParOf" srcId="{516B2FC8-B3A3-1F4D-802E-869AE40906D7}" destId="{AA8AFFCE-8F20-3F4F-99AC-6D006E1E6C31}" srcOrd="1" destOrd="0" presId="urn:microsoft.com/office/officeart/2005/8/layout/hChevron3"/>
    <dgm:cxn modelId="{F2AB3772-56DA-6143-B78C-55D5288740A7}" type="presParOf" srcId="{516B2FC8-B3A3-1F4D-802E-869AE40906D7}" destId="{CA709AD0-C756-7348-BEEA-FE7EA78A878F}" srcOrd="2" destOrd="0" presId="urn:microsoft.com/office/officeart/2005/8/layout/hChevron3"/>
    <dgm:cxn modelId="{CB48CF02-3450-4A40-814B-35F807C8C1B8}" type="presParOf" srcId="{516B2FC8-B3A3-1F4D-802E-869AE40906D7}" destId="{D00302EA-96E4-C441-A55F-B628B55CD233}" srcOrd="3" destOrd="0" presId="urn:microsoft.com/office/officeart/2005/8/layout/hChevron3"/>
    <dgm:cxn modelId="{1BF66E25-BD2D-9D49-BDFD-BFFF27AC73AC}" type="presParOf" srcId="{516B2FC8-B3A3-1F4D-802E-869AE40906D7}" destId="{4D1BEE13-3754-2F44-945E-BDC33BA56D10}" srcOrd="4" destOrd="0" presId="urn:microsoft.com/office/officeart/2005/8/layout/hChevron3"/>
    <dgm:cxn modelId="{F79AD193-60B2-714E-9A3A-B9F9A0685CFF}" type="presParOf" srcId="{516B2FC8-B3A3-1F4D-802E-869AE40906D7}" destId="{281C283E-AF7F-E44D-8458-540D8E8A4DEC}" srcOrd="5" destOrd="0" presId="urn:microsoft.com/office/officeart/2005/8/layout/hChevron3"/>
    <dgm:cxn modelId="{E10E63FC-30F7-0E4B-BD43-CB67BEA6E856}" type="presParOf" srcId="{516B2FC8-B3A3-1F4D-802E-869AE40906D7}" destId="{9D873BCA-A734-D54C-8931-1515C122B56C}" srcOrd="6" destOrd="0" presId="urn:microsoft.com/office/officeart/2005/8/layout/hChevron3"/>
    <dgm:cxn modelId="{2436396B-E797-E643-9463-BB030ABAA8CC}" type="presParOf" srcId="{516B2FC8-B3A3-1F4D-802E-869AE40906D7}" destId="{89744C2E-E90E-2842-A7F6-DCD1C8022D16}" srcOrd="7" destOrd="0" presId="urn:microsoft.com/office/officeart/2005/8/layout/hChevron3"/>
    <dgm:cxn modelId="{F375AA4B-33FB-9B4F-B6F9-4109C557F87A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1BB57-3BDB-3D42-8A27-651A60EE0561}" type="presOf" srcId="{A287C173-21E7-9343-A7A6-F2D51C064DCD}" destId="{516B2FC8-B3A3-1F4D-802E-869AE40906D7}" srcOrd="0" destOrd="0" presId="urn:microsoft.com/office/officeart/2005/8/layout/hChevron3"/>
    <dgm:cxn modelId="{EFF07724-C3EB-3743-97B2-AE0B391561E0}" type="presOf" srcId="{4E004AC3-682E-7241-8F41-1CCF574837A7}" destId="{CA709AD0-C756-7348-BEEA-FE7EA78A878F}" srcOrd="0" destOrd="0" presId="urn:microsoft.com/office/officeart/2005/8/layout/hChevron3"/>
    <dgm:cxn modelId="{EC089BA2-868D-1F42-B822-A9B77F59A603}" type="presOf" srcId="{E54A65B1-2E6C-354A-B456-1A85048706E7}" destId="{9D873BCA-A734-D54C-8931-1515C122B56C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F6ACD9E8-E70D-9E4F-8F75-9D9F9A3204E7}" type="presOf" srcId="{6821BF42-108D-0249-867B-9C88E4D4C826}" destId="{E9450495-5531-6140-8D48-7CBD492318D1}" srcOrd="0" destOrd="0" presId="urn:microsoft.com/office/officeart/2005/8/layout/hChevron3"/>
    <dgm:cxn modelId="{829EBEA6-16AD-B54F-9F59-D758E47523DA}" type="presOf" srcId="{1FF6AB5E-66F6-F045-8711-4168DE1B2DD4}" destId="{4D1BEE13-3754-2F44-945E-BDC33BA56D10}" srcOrd="0" destOrd="0" presId="urn:microsoft.com/office/officeart/2005/8/layout/hChevron3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0A540B3F-E038-BC40-8F75-08D5DF1074FC}" type="presOf" srcId="{93957E77-7EE3-8147-83E8-66FC3FDAEE14}" destId="{88B52717-65E6-0647-9BEF-C76FB6C9D748}" srcOrd="0" destOrd="0" presId="urn:microsoft.com/office/officeart/2005/8/layout/hChevron3"/>
    <dgm:cxn modelId="{7E8A3949-BD8F-DC4B-B327-55460EE4D3CC}" type="presParOf" srcId="{516B2FC8-B3A3-1F4D-802E-869AE40906D7}" destId="{E9450495-5531-6140-8D48-7CBD492318D1}" srcOrd="0" destOrd="0" presId="urn:microsoft.com/office/officeart/2005/8/layout/hChevron3"/>
    <dgm:cxn modelId="{05C6ACFA-2374-2B47-9FE6-432B07318579}" type="presParOf" srcId="{516B2FC8-B3A3-1F4D-802E-869AE40906D7}" destId="{AA8AFFCE-8F20-3F4F-99AC-6D006E1E6C31}" srcOrd="1" destOrd="0" presId="urn:microsoft.com/office/officeart/2005/8/layout/hChevron3"/>
    <dgm:cxn modelId="{B3B5D8C0-0181-934A-8955-09594F48777A}" type="presParOf" srcId="{516B2FC8-B3A3-1F4D-802E-869AE40906D7}" destId="{CA709AD0-C756-7348-BEEA-FE7EA78A878F}" srcOrd="2" destOrd="0" presId="urn:microsoft.com/office/officeart/2005/8/layout/hChevron3"/>
    <dgm:cxn modelId="{E7D6E0C9-748E-B142-BD04-73BE65CF9B24}" type="presParOf" srcId="{516B2FC8-B3A3-1F4D-802E-869AE40906D7}" destId="{D00302EA-96E4-C441-A55F-B628B55CD233}" srcOrd="3" destOrd="0" presId="urn:microsoft.com/office/officeart/2005/8/layout/hChevron3"/>
    <dgm:cxn modelId="{6AC850FF-A977-5346-978B-A4EBE2D9B046}" type="presParOf" srcId="{516B2FC8-B3A3-1F4D-802E-869AE40906D7}" destId="{4D1BEE13-3754-2F44-945E-BDC33BA56D10}" srcOrd="4" destOrd="0" presId="urn:microsoft.com/office/officeart/2005/8/layout/hChevron3"/>
    <dgm:cxn modelId="{6D2150CC-84BE-3843-91D2-C0D15F20BA10}" type="presParOf" srcId="{516B2FC8-B3A3-1F4D-802E-869AE40906D7}" destId="{281C283E-AF7F-E44D-8458-540D8E8A4DEC}" srcOrd="5" destOrd="0" presId="urn:microsoft.com/office/officeart/2005/8/layout/hChevron3"/>
    <dgm:cxn modelId="{1045A019-53F2-0047-8BDE-0660D643A4BA}" type="presParOf" srcId="{516B2FC8-B3A3-1F4D-802E-869AE40906D7}" destId="{9D873BCA-A734-D54C-8931-1515C122B56C}" srcOrd="6" destOrd="0" presId="urn:microsoft.com/office/officeart/2005/8/layout/hChevron3"/>
    <dgm:cxn modelId="{5C6D9CD4-54FA-AC4E-BA34-8BC427020DAB}" type="presParOf" srcId="{516B2FC8-B3A3-1F4D-802E-869AE40906D7}" destId="{89744C2E-E90E-2842-A7F6-DCD1C8022D16}" srcOrd="7" destOrd="0" presId="urn:microsoft.com/office/officeart/2005/8/layout/hChevron3"/>
    <dgm:cxn modelId="{F4E43B55-CBBD-9241-9424-C728E7177499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A299D-2601-4F47-9C5D-E34CAE4B4D5A}" type="presOf" srcId="{E54A65B1-2E6C-354A-B456-1A85048706E7}" destId="{9D873BCA-A734-D54C-8931-1515C122B56C}" srcOrd="0" destOrd="0" presId="urn:microsoft.com/office/officeart/2005/8/layout/hChevron3"/>
    <dgm:cxn modelId="{DDE31CEC-4695-374A-9AE9-6D6A91510864}" type="presOf" srcId="{A287C173-21E7-9343-A7A6-F2D51C064DCD}" destId="{516B2FC8-B3A3-1F4D-802E-869AE40906D7}" srcOrd="0" destOrd="0" presId="urn:microsoft.com/office/officeart/2005/8/layout/hChevron3"/>
    <dgm:cxn modelId="{BC0C0008-24FB-7B4B-9684-476973EB16C4}" type="presOf" srcId="{1FF6AB5E-66F6-F045-8711-4168DE1B2DD4}" destId="{4D1BEE13-3754-2F44-945E-BDC33BA56D10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C1C05470-7D25-5740-9D15-7B11DD4153E4}" type="presOf" srcId="{93957E77-7EE3-8147-83E8-66FC3FDAEE14}" destId="{88B52717-65E6-0647-9BEF-C76FB6C9D748}" srcOrd="0" destOrd="0" presId="urn:microsoft.com/office/officeart/2005/8/layout/hChevron3"/>
    <dgm:cxn modelId="{3FAFE11F-87A7-5947-B7D6-678624ED49D8}" type="presOf" srcId="{6821BF42-108D-0249-867B-9C88E4D4C826}" destId="{E9450495-5531-6140-8D48-7CBD492318D1}" srcOrd="0" destOrd="0" presId="urn:microsoft.com/office/officeart/2005/8/layout/hChevron3"/>
    <dgm:cxn modelId="{DDE124F4-B419-B04E-81E0-568542C93A34}" type="presOf" srcId="{4E004AC3-682E-7241-8F41-1CCF574837A7}" destId="{CA709AD0-C756-7348-BEEA-FE7EA78A878F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7AE984D0-1611-B340-BB9E-E602A655A19D}" type="presParOf" srcId="{516B2FC8-B3A3-1F4D-802E-869AE40906D7}" destId="{E9450495-5531-6140-8D48-7CBD492318D1}" srcOrd="0" destOrd="0" presId="urn:microsoft.com/office/officeart/2005/8/layout/hChevron3"/>
    <dgm:cxn modelId="{8EACEEA8-BBBD-5F49-8390-E40EDDAD379B}" type="presParOf" srcId="{516B2FC8-B3A3-1F4D-802E-869AE40906D7}" destId="{AA8AFFCE-8F20-3F4F-99AC-6D006E1E6C31}" srcOrd="1" destOrd="0" presId="urn:microsoft.com/office/officeart/2005/8/layout/hChevron3"/>
    <dgm:cxn modelId="{18478F15-5FCF-B74C-B92F-0A7DB2CD40B1}" type="presParOf" srcId="{516B2FC8-B3A3-1F4D-802E-869AE40906D7}" destId="{CA709AD0-C756-7348-BEEA-FE7EA78A878F}" srcOrd="2" destOrd="0" presId="urn:microsoft.com/office/officeart/2005/8/layout/hChevron3"/>
    <dgm:cxn modelId="{D01C081E-A195-1546-ADA9-262B5BAD3866}" type="presParOf" srcId="{516B2FC8-B3A3-1F4D-802E-869AE40906D7}" destId="{D00302EA-96E4-C441-A55F-B628B55CD233}" srcOrd="3" destOrd="0" presId="urn:microsoft.com/office/officeart/2005/8/layout/hChevron3"/>
    <dgm:cxn modelId="{FB05C777-A0AF-B14D-ACAA-AEC91496E9E9}" type="presParOf" srcId="{516B2FC8-B3A3-1F4D-802E-869AE40906D7}" destId="{4D1BEE13-3754-2F44-945E-BDC33BA56D10}" srcOrd="4" destOrd="0" presId="urn:microsoft.com/office/officeart/2005/8/layout/hChevron3"/>
    <dgm:cxn modelId="{A59D72E3-83CD-6D4E-BC2C-812C36E5EF1D}" type="presParOf" srcId="{516B2FC8-B3A3-1F4D-802E-869AE40906D7}" destId="{281C283E-AF7F-E44D-8458-540D8E8A4DEC}" srcOrd="5" destOrd="0" presId="urn:microsoft.com/office/officeart/2005/8/layout/hChevron3"/>
    <dgm:cxn modelId="{D42D1C3E-6E20-A54C-B330-0D31C0A0B150}" type="presParOf" srcId="{516B2FC8-B3A3-1F4D-802E-869AE40906D7}" destId="{9D873BCA-A734-D54C-8931-1515C122B56C}" srcOrd="6" destOrd="0" presId="urn:microsoft.com/office/officeart/2005/8/layout/hChevron3"/>
    <dgm:cxn modelId="{41AFF175-203A-264C-B26B-2C4B9FE753FB}" type="presParOf" srcId="{516B2FC8-B3A3-1F4D-802E-869AE40906D7}" destId="{89744C2E-E90E-2842-A7F6-DCD1C8022D16}" srcOrd="7" destOrd="0" presId="urn:microsoft.com/office/officeart/2005/8/layout/hChevron3"/>
    <dgm:cxn modelId="{5014DE1C-0E3F-444B-B961-20D4E4094590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B2EBD-C03A-A24A-AAC5-EE2A4A1DB7FE}" type="presOf" srcId="{A287C173-21E7-9343-A7A6-F2D51C064DCD}" destId="{516B2FC8-B3A3-1F4D-802E-869AE40906D7}" srcOrd="0" destOrd="0" presId="urn:microsoft.com/office/officeart/2005/8/layout/hChevron3"/>
    <dgm:cxn modelId="{D78A2288-2142-7541-BE3F-2E4213257BF3}" type="presOf" srcId="{1FF6AB5E-66F6-F045-8711-4168DE1B2DD4}" destId="{4D1BEE13-3754-2F44-945E-BDC33BA56D10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3444DDD-0CBB-274B-A66C-CCCA914A1F06}" type="presOf" srcId="{4E004AC3-682E-7241-8F41-1CCF574837A7}" destId="{CA709AD0-C756-7348-BEEA-FE7EA78A878F}" srcOrd="0" destOrd="0" presId="urn:microsoft.com/office/officeart/2005/8/layout/hChevron3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8D7C3B56-F058-ED41-8903-460783B9E895}" type="presOf" srcId="{E54A65B1-2E6C-354A-B456-1A85048706E7}" destId="{9D873BCA-A734-D54C-8931-1515C122B56C}" srcOrd="0" destOrd="0" presId="urn:microsoft.com/office/officeart/2005/8/layout/hChevron3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04A7B1B2-F06B-244F-BCD2-9A6D3F3B2EB1}" type="presOf" srcId="{6821BF42-108D-0249-867B-9C88E4D4C826}" destId="{E9450495-5531-6140-8D48-7CBD492318D1}" srcOrd="0" destOrd="0" presId="urn:microsoft.com/office/officeart/2005/8/layout/hChevron3"/>
    <dgm:cxn modelId="{5185179D-8712-5248-93DC-826063468A55}" type="presOf" srcId="{93957E77-7EE3-8147-83E8-66FC3FDAEE14}" destId="{88B52717-65E6-0647-9BEF-C76FB6C9D748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9188E3E6-8F08-464D-A25A-BE6A274187EA}" type="presParOf" srcId="{516B2FC8-B3A3-1F4D-802E-869AE40906D7}" destId="{E9450495-5531-6140-8D48-7CBD492318D1}" srcOrd="0" destOrd="0" presId="urn:microsoft.com/office/officeart/2005/8/layout/hChevron3"/>
    <dgm:cxn modelId="{09900743-09E1-8F4B-A6C1-4CB782C817E8}" type="presParOf" srcId="{516B2FC8-B3A3-1F4D-802E-869AE40906D7}" destId="{AA8AFFCE-8F20-3F4F-99AC-6D006E1E6C31}" srcOrd="1" destOrd="0" presId="urn:microsoft.com/office/officeart/2005/8/layout/hChevron3"/>
    <dgm:cxn modelId="{ABCF8DAE-5468-A34B-9018-FF75735BE5B2}" type="presParOf" srcId="{516B2FC8-B3A3-1F4D-802E-869AE40906D7}" destId="{CA709AD0-C756-7348-BEEA-FE7EA78A878F}" srcOrd="2" destOrd="0" presId="urn:microsoft.com/office/officeart/2005/8/layout/hChevron3"/>
    <dgm:cxn modelId="{4617A010-CC12-FA42-8E15-3CE3DE78CBA7}" type="presParOf" srcId="{516B2FC8-B3A3-1F4D-802E-869AE40906D7}" destId="{D00302EA-96E4-C441-A55F-B628B55CD233}" srcOrd="3" destOrd="0" presId="urn:microsoft.com/office/officeart/2005/8/layout/hChevron3"/>
    <dgm:cxn modelId="{3C48BBDD-FA1D-EB4F-84C7-3B7F0E28CFA7}" type="presParOf" srcId="{516B2FC8-B3A3-1F4D-802E-869AE40906D7}" destId="{4D1BEE13-3754-2F44-945E-BDC33BA56D10}" srcOrd="4" destOrd="0" presId="urn:microsoft.com/office/officeart/2005/8/layout/hChevron3"/>
    <dgm:cxn modelId="{91E3C89B-69F4-1B4A-9E7E-432DD3464E65}" type="presParOf" srcId="{516B2FC8-B3A3-1F4D-802E-869AE40906D7}" destId="{281C283E-AF7F-E44D-8458-540D8E8A4DEC}" srcOrd="5" destOrd="0" presId="urn:microsoft.com/office/officeart/2005/8/layout/hChevron3"/>
    <dgm:cxn modelId="{575016F7-A584-F94F-A92F-62E896E0ABEF}" type="presParOf" srcId="{516B2FC8-B3A3-1F4D-802E-869AE40906D7}" destId="{9D873BCA-A734-D54C-8931-1515C122B56C}" srcOrd="6" destOrd="0" presId="urn:microsoft.com/office/officeart/2005/8/layout/hChevron3"/>
    <dgm:cxn modelId="{E42F409F-AAD4-0146-AFFA-6F0E924B6CEF}" type="presParOf" srcId="{516B2FC8-B3A3-1F4D-802E-869AE40906D7}" destId="{89744C2E-E90E-2842-A7F6-DCD1C8022D16}" srcOrd="7" destOrd="0" presId="urn:microsoft.com/office/officeart/2005/8/layout/hChevron3"/>
    <dgm:cxn modelId="{1A884599-4FC9-5A44-B21A-29AA153B23D7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5F0023-858C-214A-90CB-098C44B12DDA}" type="presOf" srcId="{4E004AC3-682E-7241-8F41-1CCF574837A7}" destId="{CA709AD0-C756-7348-BEEA-FE7EA78A878F}" srcOrd="0" destOrd="0" presId="urn:microsoft.com/office/officeart/2005/8/layout/hChevron3"/>
    <dgm:cxn modelId="{42E4C41A-6486-F941-9A59-CDDDCBC27E72}" type="presOf" srcId="{A287C173-21E7-9343-A7A6-F2D51C064DCD}" destId="{516B2FC8-B3A3-1F4D-802E-869AE40906D7}" srcOrd="0" destOrd="0" presId="urn:microsoft.com/office/officeart/2005/8/layout/hChevron3"/>
    <dgm:cxn modelId="{C93BF575-C082-8445-BCC2-8590236AFAC0}" type="presOf" srcId="{93957E77-7EE3-8147-83E8-66FC3FDAEE14}" destId="{88B52717-65E6-0647-9BEF-C76FB6C9D748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68BE39FB-FD77-A74A-A99D-AE683064DAE6}" type="presOf" srcId="{6821BF42-108D-0249-867B-9C88E4D4C826}" destId="{E9450495-5531-6140-8D48-7CBD492318D1}" srcOrd="0" destOrd="0" presId="urn:microsoft.com/office/officeart/2005/8/layout/hChevron3"/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9357565C-97F7-E144-946F-02813E39698A}" type="presOf" srcId="{1FF6AB5E-66F6-F045-8711-4168DE1B2DD4}" destId="{4D1BEE13-3754-2F44-945E-BDC33BA56D10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5119F5DB-62B7-7C40-B1A2-BF064D0BBE88}" type="presOf" srcId="{E54A65B1-2E6C-354A-B456-1A85048706E7}" destId="{9D873BCA-A734-D54C-8931-1515C122B56C}" srcOrd="0" destOrd="0" presId="urn:microsoft.com/office/officeart/2005/8/layout/hChevron3"/>
    <dgm:cxn modelId="{FE11998B-0EAE-1740-9A84-DC046C69DF42}" type="presParOf" srcId="{516B2FC8-B3A3-1F4D-802E-869AE40906D7}" destId="{E9450495-5531-6140-8D48-7CBD492318D1}" srcOrd="0" destOrd="0" presId="urn:microsoft.com/office/officeart/2005/8/layout/hChevron3"/>
    <dgm:cxn modelId="{E1182B27-12A3-874A-910D-EAB5499D39D6}" type="presParOf" srcId="{516B2FC8-B3A3-1F4D-802E-869AE40906D7}" destId="{AA8AFFCE-8F20-3F4F-99AC-6D006E1E6C31}" srcOrd="1" destOrd="0" presId="urn:microsoft.com/office/officeart/2005/8/layout/hChevron3"/>
    <dgm:cxn modelId="{EEE9C1B8-6E95-814D-B1F6-309ED401F24C}" type="presParOf" srcId="{516B2FC8-B3A3-1F4D-802E-869AE40906D7}" destId="{CA709AD0-C756-7348-BEEA-FE7EA78A878F}" srcOrd="2" destOrd="0" presId="urn:microsoft.com/office/officeart/2005/8/layout/hChevron3"/>
    <dgm:cxn modelId="{8FC3A6BB-F5CE-6F40-A1CD-DA33B4D5856D}" type="presParOf" srcId="{516B2FC8-B3A3-1F4D-802E-869AE40906D7}" destId="{D00302EA-96E4-C441-A55F-B628B55CD233}" srcOrd="3" destOrd="0" presId="urn:microsoft.com/office/officeart/2005/8/layout/hChevron3"/>
    <dgm:cxn modelId="{2B2CC75D-8286-344E-BA11-6F2E9D0E474E}" type="presParOf" srcId="{516B2FC8-B3A3-1F4D-802E-869AE40906D7}" destId="{4D1BEE13-3754-2F44-945E-BDC33BA56D10}" srcOrd="4" destOrd="0" presId="urn:microsoft.com/office/officeart/2005/8/layout/hChevron3"/>
    <dgm:cxn modelId="{FEA7E269-D328-EB4A-940B-FEE5465A4E1B}" type="presParOf" srcId="{516B2FC8-B3A3-1F4D-802E-869AE40906D7}" destId="{281C283E-AF7F-E44D-8458-540D8E8A4DEC}" srcOrd="5" destOrd="0" presId="urn:microsoft.com/office/officeart/2005/8/layout/hChevron3"/>
    <dgm:cxn modelId="{CD6A9DA7-839C-634A-B33D-1040CF936D9A}" type="presParOf" srcId="{516B2FC8-B3A3-1F4D-802E-869AE40906D7}" destId="{9D873BCA-A734-D54C-8931-1515C122B56C}" srcOrd="6" destOrd="0" presId="urn:microsoft.com/office/officeart/2005/8/layout/hChevron3"/>
    <dgm:cxn modelId="{B3D47257-3D90-8B46-956A-39E8C1F1D40C}" type="presParOf" srcId="{516B2FC8-B3A3-1F4D-802E-869AE40906D7}" destId="{89744C2E-E90E-2842-A7F6-DCD1C8022D16}" srcOrd="7" destOrd="0" presId="urn:microsoft.com/office/officeart/2005/8/layout/hChevron3"/>
    <dgm:cxn modelId="{0F77EE45-469C-D94E-8A17-830C6559757F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87C173-21E7-9343-A7A6-F2D51C064DCD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6821BF42-108D-0249-867B-9C88E4D4C826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2DDD1C-9205-BE40-83D7-FE3D9DCC14EB}" type="par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EABA99-6A7A-5342-AA67-F6DD0B8F4708}" type="sibTrans" cxnId="{B7ED7A06-0FA6-CA4C-80D1-17FCECAC4629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04AC3-682E-7241-8F41-1CCF574837A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75952F0-FA7F-EF42-9830-79DADD8AE1C5}" type="par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C5A01A5-C214-8340-BB7E-4276B37C370F}" type="sibTrans" cxnId="{71A01295-4DFE-EA45-8AB0-D45489BC6AA5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FF6AB5E-66F6-F045-8711-4168DE1B2DD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32E5E3-5A75-C648-913B-9D996F8FEE54}" type="par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6FB50E-EAF1-FA4E-A0C3-645F9371F335}" type="sibTrans" cxnId="{E73D4E17-59BD-894C-A1BF-E1021846ADD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4A65B1-2E6C-354A-B456-1A85048706E7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C424D9-295D-6141-BB7D-FA026C571D33}" type="par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D33E5C-0A43-944E-A9E2-560F6D9F2032}" type="sibTrans" cxnId="{BE4E1C38-CBF0-384B-A8A1-AF78555F1724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957E77-7EE3-8147-83E8-66FC3FDAEE1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0D79A4-5FBD-4C48-8C6D-80FE49FF92EE}" type="par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6ABD79-DE34-7043-9F79-D7D163D052CC}" type="sibTrans" cxnId="{7B915EBB-479A-F544-9ABA-4E9AFB33CB6B}">
      <dgm:prSet/>
      <dgm:spPr/>
      <dgm:t>
        <a:bodyPr/>
        <a:lstStyle/>
        <a:p>
          <a:endParaRPr lang="en-US" sz="22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16B2FC8-B3A3-1F4D-802E-869AE40906D7}" type="pres">
      <dgm:prSet presAssocID="{A287C173-21E7-9343-A7A6-F2D51C064DCD}" presName="Name0" presStyleCnt="0">
        <dgm:presLayoutVars>
          <dgm:dir/>
          <dgm:resizeHandles val="exact"/>
        </dgm:presLayoutVars>
      </dgm:prSet>
      <dgm:spPr/>
    </dgm:pt>
    <dgm:pt modelId="{E9450495-5531-6140-8D48-7CBD492318D1}" type="pres">
      <dgm:prSet presAssocID="{6821BF42-108D-0249-867B-9C88E4D4C826}" presName="parTxOnly" presStyleLbl="node1" presStyleIdx="0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FFCE-8F20-3F4F-99AC-6D006E1E6C31}" type="pres">
      <dgm:prSet presAssocID="{30EABA99-6A7A-5342-AA67-F6DD0B8F4708}" presName="parSpace" presStyleCnt="0"/>
      <dgm:spPr/>
    </dgm:pt>
    <dgm:pt modelId="{CA709AD0-C756-7348-BEEA-FE7EA78A878F}" type="pres">
      <dgm:prSet presAssocID="{4E004AC3-682E-7241-8F41-1CCF574837A7}" presName="parTxOnly" presStyleLbl="node1" presStyleIdx="1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302EA-96E4-C441-A55F-B628B55CD233}" type="pres">
      <dgm:prSet presAssocID="{5C5A01A5-C214-8340-BB7E-4276B37C370F}" presName="parSpace" presStyleCnt="0"/>
      <dgm:spPr/>
    </dgm:pt>
    <dgm:pt modelId="{4D1BEE13-3754-2F44-945E-BDC33BA56D10}" type="pres">
      <dgm:prSet presAssocID="{1FF6AB5E-66F6-F045-8711-4168DE1B2DD4}" presName="parTxOnly" presStyleLbl="node1" presStyleIdx="2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283E-AF7F-E44D-8458-540D8E8A4DEC}" type="pres">
      <dgm:prSet presAssocID="{256FB50E-EAF1-FA4E-A0C3-645F9371F335}" presName="parSpace" presStyleCnt="0"/>
      <dgm:spPr/>
    </dgm:pt>
    <dgm:pt modelId="{9D873BCA-A734-D54C-8931-1515C122B56C}" type="pres">
      <dgm:prSet presAssocID="{E54A65B1-2E6C-354A-B456-1A85048706E7}" presName="parTxOnly" presStyleLbl="node1" presStyleIdx="3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44C2E-E90E-2842-A7F6-DCD1C8022D16}" type="pres">
      <dgm:prSet presAssocID="{98D33E5C-0A43-944E-A9E2-560F6D9F2032}" presName="parSpace" presStyleCnt="0"/>
      <dgm:spPr/>
    </dgm:pt>
    <dgm:pt modelId="{88B52717-65E6-0647-9BEF-C76FB6C9D748}" type="pres">
      <dgm:prSet presAssocID="{93957E77-7EE3-8147-83E8-66FC3FDAEE14}" presName="parTxOnly" presStyleLbl="node1" presStyleIdx="4" presStyleCnt="5" custScaleY="5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15EBB-479A-F544-9ABA-4E9AFB33CB6B}" srcId="{A287C173-21E7-9343-A7A6-F2D51C064DCD}" destId="{93957E77-7EE3-8147-83E8-66FC3FDAEE14}" srcOrd="4" destOrd="0" parTransId="{3E0D79A4-5FBD-4C48-8C6D-80FE49FF92EE}" sibTransId="{336ABD79-DE34-7043-9F79-D7D163D052CC}"/>
    <dgm:cxn modelId="{E73D4E17-59BD-894C-A1BF-E1021846ADD4}" srcId="{A287C173-21E7-9343-A7A6-F2D51C064DCD}" destId="{1FF6AB5E-66F6-F045-8711-4168DE1B2DD4}" srcOrd="2" destOrd="0" parTransId="{FF32E5E3-5A75-C648-913B-9D996F8FEE54}" sibTransId="{256FB50E-EAF1-FA4E-A0C3-645F9371F335}"/>
    <dgm:cxn modelId="{8AF9DE6E-418F-BA45-A53F-4B0B270F882B}" type="presOf" srcId="{E54A65B1-2E6C-354A-B456-1A85048706E7}" destId="{9D873BCA-A734-D54C-8931-1515C122B56C}" srcOrd="0" destOrd="0" presId="urn:microsoft.com/office/officeart/2005/8/layout/hChevron3"/>
    <dgm:cxn modelId="{BE4E1C38-CBF0-384B-A8A1-AF78555F1724}" srcId="{A287C173-21E7-9343-A7A6-F2D51C064DCD}" destId="{E54A65B1-2E6C-354A-B456-1A85048706E7}" srcOrd="3" destOrd="0" parTransId="{A0C424D9-295D-6141-BB7D-FA026C571D33}" sibTransId="{98D33E5C-0A43-944E-A9E2-560F6D9F2032}"/>
    <dgm:cxn modelId="{0BF44A63-D258-9B48-8F46-A9BD4C02EF1A}" type="presOf" srcId="{93957E77-7EE3-8147-83E8-66FC3FDAEE14}" destId="{88B52717-65E6-0647-9BEF-C76FB6C9D748}" srcOrd="0" destOrd="0" presId="urn:microsoft.com/office/officeart/2005/8/layout/hChevron3"/>
    <dgm:cxn modelId="{DCC02CAD-C121-5343-B514-C01CAB4A7E59}" type="presOf" srcId="{A287C173-21E7-9343-A7A6-F2D51C064DCD}" destId="{516B2FC8-B3A3-1F4D-802E-869AE40906D7}" srcOrd="0" destOrd="0" presId="urn:microsoft.com/office/officeart/2005/8/layout/hChevron3"/>
    <dgm:cxn modelId="{B7ED7A06-0FA6-CA4C-80D1-17FCECAC4629}" srcId="{A287C173-21E7-9343-A7A6-F2D51C064DCD}" destId="{6821BF42-108D-0249-867B-9C88E4D4C826}" srcOrd="0" destOrd="0" parTransId="{7A2DDD1C-9205-BE40-83D7-FE3D9DCC14EB}" sibTransId="{30EABA99-6A7A-5342-AA67-F6DD0B8F4708}"/>
    <dgm:cxn modelId="{1AA4E77B-EDD9-0448-B0E2-112D61C8B8CB}" type="presOf" srcId="{1FF6AB5E-66F6-F045-8711-4168DE1B2DD4}" destId="{4D1BEE13-3754-2F44-945E-BDC33BA56D10}" srcOrd="0" destOrd="0" presId="urn:microsoft.com/office/officeart/2005/8/layout/hChevron3"/>
    <dgm:cxn modelId="{71A01295-4DFE-EA45-8AB0-D45489BC6AA5}" srcId="{A287C173-21E7-9343-A7A6-F2D51C064DCD}" destId="{4E004AC3-682E-7241-8F41-1CCF574837A7}" srcOrd="1" destOrd="0" parTransId="{875952F0-FA7F-EF42-9830-79DADD8AE1C5}" sibTransId="{5C5A01A5-C214-8340-BB7E-4276B37C370F}"/>
    <dgm:cxn modelId="{85CBA3B7-5478-814F-81E5-01E03DB2C2AC}" type="presOf" srcId="{6821BF42-108D-0249-867B-9C88E4D4C826}" destId="{E9450495-5531-6140-8D48-7CBD492318D1}" srcOrd="0" destOrd="0" presId="urn:microsoft.com/office/officeart/2005/8/layout/hChevron3"/>
    <dgm:cxn modelId="{695A8366-C147-184A-8103-54C28AB55A32}" type="presOf" srcId="{4E004AC3-682E-7241-8F41-1CCF574837A7}" destId="{CA709AD0-C756-7348-BEEA-FE7EA78A878F}" srcOrd="0" destOrd="0" presId="urn:microsoft.com/office/officeart/2005/8/layout/hChevron3"/>
    <dgm:cxn modelId="{522D372A-DABA-ED4F-A37B-17AB5D9A44CF}" type="presParOf" srcId="{516B2FC8-B3A3-1F4D-802E-869AE40906D7}" destId="{E9450495-5531-6140-8D48-7CBD492318D1}" srcOrd="0" destOrd="0" presId="urn:microsoft.com/office/officeart/2005/8/layout/hChevron3"/>
    <dgm:cxn modelId="{8B2D2C47-E7B5-B149-92BA-3C797B716904}" type="presParOf" srcId="{516B2FC8-B3A3-1F4D-802E-869AE40906D7}" destId="{AA8AFFCE-8F20-3F4F-99AC-6D006E1E6C31}" srcOrd="1" destOrd="0" presId="urn:microsoft.com/office/officeart/2005/8/layout/hChevron3"/>
    <dgm:cxn modelId="{B5E80A01-ED87-964D-BB75-2624AFB878D0}" type="presParOf" srcId="{516B2FC8-B3A3-1F4D-802E-869AE40906D7}" destId="{CA709AD0-C756-7348-BEEA-FE7EA78A878F}" srcOrd="2" destOrd="0" presId="urn:microsoft.com/office/officeart/2005/8/layout/hChevron3"/>
    <dgm:cxn modelId="{D0A4DDEB-3C6F-2B4C-B159-18A565BF6AA9}" type="presParOf" srcId="{516B2FC8-B3A3-1F4D-802E-869AE40906D7}" destId="{D00302EA-96E4-C441-A55F-B628B55CD233}" srcOrd="3" destOrd="0" presId="urn:microsoft.com/office/officeart/2005/8/layout/hChevron3"/>
    <dgm:cxn modelId="{E262B945-C185-A946-984F-106C09E402CE}" type="presParOf" srcId="{516B2FC8-B3A3-1F4D-802E-869AE40906D7}" destId="{4D1BEE13-3754-2F44-945E-BDC33BA56D10}" srcOrd="4" destOrd="0" presId="urn:microsoft.com/office/officeart/2005/8/layout/hChevron3"/>
    <dgm:cxn modelId="{C1231E94-0844-B44C-B373-67CAF0E5BF4B}" type="presParOf" srcId="{516B2FC8-B3A3-1F4D-802E-869AE40906D7}" destId="{281C283E-AF7F-E44D-8458-540D8E8A4DEC}" srcOrd="5" destOrd="0" presId="urn:microsoft.com/office/officeart/2005/8/layout/hChevron3"/>
    <dgm:cxn modelId="{65D0C0C8-1F8A-D744-B148-8ABE45CC60AE}" type="presParOf" srcId="{516B2FC8-B3A3-1F4D-802E-869AE40906D7}" destId="{9D873BCA-A734-D54C-8931-1515C122B56C}" srcOrd="6" destOrd="0" presId="urn:microsoft.com/office/officeart/2005/8/layout/hChevron3"/>
    <dgm:cxn modelId="{8F6A8CA2-8190-FA49-A1F5-CE1C5CF8BD3E}" type="presParOf" srcId="{516B2FC8-B3A3-1F4D-802E-869AE40906D7}" destId="{89744C2E-E90E-2842-A7F6-DCD1C8022D16}" srcOrd="7" destOrd="0" presId="urn:microsoft.com/office/officeart/2005/8/layout/hChevron3"/>
    <dgm:cxn modelId="{52964784-D279-0142-B394-304666A9BD57}" type="presParOf" srcId="{516B2FC8-B3A3-1F4D-802E-869AE40906D7}" destId="{88B52717-65E6-0647-9BEF-C76FB6C9D74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50495-5531-6140-8D48-7CBD492318D1}">
      <dsp:nvSpPr>
        <dsp:cNvPr id="0" name=""/>
        <dsp:cNvSpPr/>
      </dsp:nvSpPr>
      <dsp:spPr>
        <a:xfrm>
          <a:off x="1007" y="1815233"/>
          <a:ext cx="1964996" cy="43353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2009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7" y="1815233"/>
        <a:ext cx="1856613" cy="433533"/>
      </dsp:txXfrm>
    </dsp:sp>
    <dsp:sp modelId="{CA709AD0-C756-7348-BEEA-FE7EA78A878F}">
      <dsp:nvSpPr>
        <dsp:cNvPr id="0" name=""/>
        <dsp:cNvSpPr/>
      </dsp:nvSpPr>
      <dsp:spPr>
        <a:xfrm>
          <a:off x="1573004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2010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89771" y="1815233"/>
        <a:ext cx="1531463" cy="433533"/>
      </dsp:txXfrm>
    </dsp:sp>
    <dsp:sp modelId="{4D1BEE13-3754-2F44-945E-BDC33BA56D10}">
      <dsp:nvSpPr>
        <dsp:cNvPr id="0" name=""/>
        <dsp:cNvSpPr/>
      </dsp:nvSpPr>
      <dsp:spPr>
        <a:xfrm>
          <a:off x="3145001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2011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61768" y="1815233"/>
        <a:ext cx="1531463" cy="433533"/>
      </dsp:txXfrm>
    </dsp:sp>
    <dsp:sp modelId="{9D873BCA-A734-D54C-8931-1515C122B56C}">
      <dsp:nvSpPr>
        <dsp:cNvPr id="0" name=""/>
        <dsp:cNvSpPr/>
      </dsp:nvSpPr>
      <dsp:spPr>
        <a:xfrm>
          <a:off x="4716998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2012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933765" y="1815233"/>
        <a:ext cx="1531463" cy="433533"/>
      </dsp:txXfrm>
    </dsp:sp>
    <dsp:sp modelId="{88B52717-65E6-0647-9BEF-C76FB6C9D748}">
      <dsp:nvSpPr>
        <dsp:cNvPr id="0" name=""/>
        <dsp:cNvSpPr/>
      </dsp:nvSpPr>
      <dsp:spPr>
        <a:xfrm>
          <a:off x="6288995" y="1815233"/>
          <a:ext cx="1964996" cy="43353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2013</a:t>
          </a:r>
          <a:endParaRPr lang="en-US" sz="2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05762" y="1815233"/>
        <a:ext cx="1531463" cy="43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AA4A-1C07-4644-9105-B90B9F0B4B73}" type="datetimeFigureOut">
              <a:rPr lang="en-US" smtClean="0"/>
              <a:t>4/15/14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88B8D-5765-084C-B8FC-326E8E4E6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11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12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13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14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15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16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17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18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19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100" baseline="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100" baseline="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100" baseline="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4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89ED1-3F39-8E4B-9AEE-94207FA9EE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100" baseline="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100" baseline="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100" baseline="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B0494-3FE8-824E-A010-1F812F9880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36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37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38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39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40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5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41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42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43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4072F1-4948-724C-A85C-E09B77860C88}" type="slidenum">
              <a:rPr lang="en-US" smtClean="0">
                <a:latin typeface="Calibri" pitchFamily="32" charset="0"/>
                <a:ea typeface="ＭＳ Ｐゴシック" pitchFamily="32" charset="-128"/>
                <a:cs typeface="ＭＳ Ｐゴシック" pitchFamily="32" charset="-128"/>
              </a:rPr>
              <a:pPr/>
              <a:t>44</a:t>
            </a:fld>
            <a:endParaRPr lang="en-US" smtClean="0">
              <a:latin typeface="Calibri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47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46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47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26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26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6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399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4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5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5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8B8D-5765-084C-B8FC-326E8E4E69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5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D718F-90E5-0844-941A-6B19F5BE2365}" type="slidenum">
              <a:rPr lang="en-US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10</a:t>
            </a:fld>
            <a:endParaRPr lang="en-US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3CE31A-E6AE-8442-9876-3E7D18EE5ABF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07137D6-3871-464A-92E8-557B76CCE9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10.jpg"/><Relationship Id="rId1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11.jpg"/><Relationship Id="rId14" Type="http://schemas.openxmlformats.org/officeDocument/2006/relationships/image" Target="../media/image10.jpg"/><Relationship Id="rId1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diagramData" Target="../diagrams/data12.xml"/><Relationship Id="rId5" Type="http://schemas.openxmlformats.org/officeDocument/2006/relationships/diagramLayout" Target="../diagrams/layout12.xml"/><Relationship Id="rId6" Type="http://schemas.openxmlformats.org/officeDocument/2006/relationships/diagramQuickStyle" Target="../diagrams/quickStyle12.xml"/><Relationship Id="rId7" Type="http://schemas.openxmlformats.org/officeDocument/2006/relationships/diagramColors" Target="../diagrams/colors12.xml"/><Relationship Id="rId8" Type="http://schemas.microsoft.com/office/2007/relationships/diagramDrawing" Target="../diagrams/drawing12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10.jpg"/><Relationship Id="rId14" Type="http://schemas.openxmlformats.org/officeDocument/2006/relationships/image" Target="../media/image4.jpg"/><Relationship Id="rId1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jpg"/><Relationship Id="rId4" Type="http://schemas.openxmlformats.org/officeDocument/2006/relationships/diagramData" Target="../diagrams/data13.xml"/><Relationship Id="rId5" Type="http://schemas.openxmlformats.org/officeDocument/2006/relationships/diagramLayout" Target="../diagrams/layout13.xml"/><Relationship Id="rId6" Type="http://schemas.openxmlformats.org/officeDocument/2006/relationships/diagramQuickStyle" Target="../diagrams/quickStyle13.xml"/><Relationship Id="rId7" Type="http://schemas.openxmlformats.org/officeDocument/2006/relationships/diagramColors" Target="../diagrams/colors13.xml"/><Relationship Id="rId8" Type="http://schemas.microsoft.com/office/2007/relationships/diagramDrawing" Target="../diagrams/drawing13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g"/><Relationship Id="rId12" Type="http://schemas.openxmlformats.org/officeDocument/2006/relationships/image" Target="../media/image3.jpg"/><Relationship Id="rId13" Type="http://schemas.openxmlformats.org/officeDocument/2006/relationships/image" Target="../media/image10.jpg"/><Relationship Id="rId14" Type="http://schemas.openxmlformats.org/officeDocument/2006/relationships/image" Target="../media/image4.jpg"/><Relationship Id="rId15" Type="http://schemas.openxmlformats.org/officeDocument/2006/relationships/image" Target="../media/image17.jpg"/><Relationship Id="rId16" Type="http://schemas.openxmlformats.org/officeDocument/2006/relationships/hyperlink" Target="https://www.authorea.com/users/6045/articles/6321" TargetMode="External"/><Relationship Id="rId1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jpg"/><Relationship Id="rId4" Type="http://schemas.openxmlformats.org/officeDocument/2006/relationships/diagramData" Target="../diagrams/data14.xml"/><Relationship Id="rId5" Type="http://schemas.openxmlformats.org/officeDocument/2006/relationships/diagramLayout" Target="../diagrams/layout14.xml"/><Relationship Id="rId6" Type="http://schemas.openxmlformats.org/officeDocument/2006/relationships/diagramQuickStyle" Target="../diagrams/quickStyle14.xml"/><Relationship Id="rId7" Type="http://schemas.openxmlformats.org/officeDocument/2006/relationships/diagramColors" Target="../diagrams/colors14.xml"/><Relationship Id="rId8" Type="http://schemas.microsoft.com/office/2007/relationships/diagramDrawing" Target="../diagrams/drawing14.xml"/><Relationship Id="rId9" Type="http://schemas.openxmlformats.org/officeDocument/2006/relationships/image" Target="../media/image7.jpg"/><Relationship Id="rId10" Type="http://schemas.openxmlformats.org/officeDocument/2006/relationships/image" Target="../media/image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1697171"/>
            <a:ext cx="8496300" cy="18208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pitchFamily="-110" charset="0"/>
                <a:ea typeface="ＭＳ Ｐゴシック" pitchFamily="-110" charset="-128"/>
              </a:defRPr>
            </a:lvl9pPr>
          </a:lstStyle>
          <a:p>
            <a:r>
              <a:rPr lang="en-US" sz="3800" dirty="0" smtClean="0"/>
              <a:t>Regulation of environmental </a:t>
            </a:r>
            <a:r>
              <a:rPr lang="en-US" sz="3800" dirty="0"/>
              <a:t>r</a:t>
            </a:r>
            <a:r>
              <a:rPr lang="en-US" sz="3800" dirty="0" smtClean="0"/>
              <a:t>esponses in the Pacific oyster, </a:t>
            </a:r>
            <a:r>
              <a:rPr lang="en-US" sz="3800" i="1" dirty="0" err="1" smtClean="0"/>
              <a:t>Crassostrea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gigas</a:t>
            </a:r>
            <a:endParaRPr lang="en-US" sz="3800" dirty="0" smtClean="0"/>
          </a:p>
          <a:p>
            <a:pPr algn="l">
              <a:lnSpc>
                <a:spcPct val="200000"/>
              </a:lnSpc>
            </a:pPr>
            <a:r>
              <a:rPr lang="en-US" sz="3800" b="1" dirty="0" smtClean="0"/>
              <a:t>	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84288" y="4249737"/>
            <a:ext cx="6499225" cy="917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-112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-112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-112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-11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-112" charset="2"/>
              <a:buChar char=""/>
              <a:defRPr kern="1200">
                <a:solidFill>
                  <a:srgbClr val="595959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50000"/>
              </a:lnSpc>
              <a:buFont typeface="Wingdings 2" pitchFamily="-112" charset="2"/>
              <a:buNone/>
            </a:pPr>
            <a:r>
              <a:rPr lang="en-US" sz="2000" dirty="0" smtClean="0">
                <a:solidFill>
                  <a:srgbClr val="898989"/>
                </a:solidFill>
                <a:ea typeface="ＭＳ Ｐゴシック" pitchFamily="-112" charset="-128"/>
                <a:cs typeface="ＭＳ Ｐゴシック" pitchFamily="-112" charset="-128"/>
              </a:rPr>
              <a:t>Mackenzie Gavery </a:t>
            </a:r>
          </a:p>
          <a:p>
            <a:pPr algn="ctr">
              <a:lnSpc>
                <a:spcPct val="50000"/>
              </a:lnSpc>
              <a:buFont typeface="Wingdings 2" pitchFamily="-112" charset="2"/>
              <a:buNone/>
            </a:pPr>
            <a:r>
              <a:rPr lang="en-US" sz="2000" dirty="0" smtClean="0">
                <a:solidFill>
                  <a:srgbClr val="898989"/>
                </a:solidFill>
                <a:ea typeface="ＭＳ Ｐゴシック" pitchFamily="-112" charset="-128"/>
                <a:cs typeface="ＭＳ Ｐゴシック" pitchFamily="-112" charset="-128"/>
              </a:rPr>
              <a:t>University of Washington</a:t>
            </a:r>
          </a:p>
          <a:p>
            <a:pPr algn="ctr">
              <a:lnSpc>
                <a:spcPct val="50000"/>
              </a:lnSpc>
              <a:buFont typeface="Wingdings 2" pitchFamily="-112" charset="2"/>
              <a:buNone/>
            </a:pPr>
            <a:r>
              <a:rPr lang="en-US" sz="2000" dirty="0" smtClean="0">
                <a:solidFill>
                  <a:srgbClr val="898989"/>
                </a:solidFill>
                <a:ea typeface="ＭＳ Ｐゴシック" pitchFamily="-112" charset="-128"/>
                <a:cs typeface="ＭＳ Ｐゴシック" pitchFamily="-112" charset="-128"/>
              </a:rPr>
              <a:t>School of Aquatic and Fishery Sciences</a:t>
            </a:r>
          </a:p>
          <a:p>
            <a:pPr algn="ctr">
              <a:lnSpc>
                <a:spcPct val="50000"/>
              </a:lnSpc>
              <a:buFont typeface="Wingdings 2" pitchFamily="-112" charset="2"/>
              <a:buNone/>
            </a:pPr>
            <a:r>
              <a:rPr lang="en-US" sz="2000" dirty="0" smtClean="0">
                <a:solidFill>
                  <a:srgbClr val="898989"/>
                </a:solidFill>
                <a:ea typeface="ＭＳ Ｐゴシック" pitchFamily="-112" charset="-128"/>
                <a:cs typeface="ＭＳ Ｐゴシック" pitchFamily="-112" charset="-128"/>
              </a:rPr>
              <a:t>Committee Meeting: April 15</a:t>
            </a:r>
            <a:r>
              <a:rPr lang="en-US" sz="2000" baseline="30000" dirty="0" smtClean="0">
                <a:solidFill>
                  <a:srgbClr val="898989"/>
                </a:solidFill>
                <a:ea typeface="ＭＳ Ｐゴシック" pitchFamily="-112" charset="-128"/>
                <a:cs typeface="ＭＳ Ｐゴシック" pitchFamily="-112" charset="-128"/>
              </a:rPr>
              <a:t>th</a:t>
            </a:r>
            <a:r>
              <a:rPr lang="en-US" sz="2000" dirty="0" smtClean="0">
                <a:solidFill>
                  <a:srgbClr val="898989"/>
                </a:solidFill>
                <a:ea typeface="ＭＳ Ｐゴシック" pitchFamily="-112" charset="-128"/>
                <a:cs typeface="ＭＳ Ｐゴシック" pitchFamily="-112" charset="-128"/>
              </a:rPr>
              <a:t>, 2014</a:t>
            </a:r>
            <a:endParaRPr lang="en-US" sz="2000" dirty="0">
              <a:solidFill>
                <a:srgbClr val="898989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13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19561024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8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6183439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47675" y="5144747"/>
            <a:ext cx="4624608" cy="866456"/>
            <a:chOff x="2333323" y="4490045"/>
            <a:chExt cx="4624608" cy="866456"/>
          </a:xfrm>
        </p:grpSpPr>
        <p:pic>
          <p:nvPicPr>
            <p:cNvPr id="6" name="Picture 5" descr="BMC Genomics | Full text | DNA methylation patterns provide insight into epigenetic regulation in the Pacific oyster (Crassostrea gigas)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323" y="4490045"/>
              <a:ext cx="4597400" cy="851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315783" y="5048724"/>
              <a:ext cx="26421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595959"/>
                  </a:solidFill>
                </a:rPr>
                <a:t>Chapter II. </a:t>
              </a:r>
              <a:r>
                <a:rPr lang="en-US" sz="1400" dirty="0" smtClean="0">
                  <a:solidFill>
                    <a:srgbClr val="595959"/>
                  </a:solidFill>
                </a:rPr>
                <a:t>BMC Genomics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5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19463767"/>
              </p:ext>
            </p:extLst>
          </p:nvPr>
        </p:nvGraphicFramePr>
        <p:xfrm>
          <a:off x="175307" y="904875"/>
          <a:ext cx="8848725" cy="55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117475" y="123825"/>
            <a:ext cx="8848724" cy="781050"/>
          </a:xfrm>
        </p:spPr>
        <p:txBody>
          <a:bodyPr/>
          <a:lstStyle/>
          <a:p>
            <a:pPr algn="l"/>
            <a:r>
              <a:rPr lang="en-US" sz="4400" dirty="0" smtClean="0">
                <a:ea typeface="ＭＳ Ｐゴシック" pitchFamily="32" charset="-128"/>
                <a:cs typeface="ＭＳ Ｐゴシック" pitchFamily="32" charset="-128"/>
              </a:rPr>
              <a:t>Chapter II. </a:t>
            </a:r>
            <a:r>
              <a:rPr lang="en-US" sz="4400" i="1" dirty="0" smtClean="0">
                <a:ea typeface="ＭＳ Ｐゴシック" pitchFamily="32" charset="-128"/>
                <a:cs typeface="ＭＳ Ｐゴシック" pitchFamily="32" charset="-128"/>
              </a:rPr>
              <a:t>in </a:t>
            </a:r>
            <a:r>
              <a:rPr lang="en-US" sz="4400" i="1" dirty="0" err="1" smtClean="0">
                <a:ea typeface="ＭＳ Ｐゴシック" pitchFamily="32" charset="-128"/>
                <a:cs typeface="ＭＳ Ｐゴシック" pitchFamily="32" charset="-128"/>
              </a:rPr>
              <a:t>silico</a:t>
            </a:r>
            <a:r>
              <a:rPr lang="en-US" sz="4400" i="1" dirty="0" smtClean="0">
                <a:ea typeface="ＭＳ Ｐゴシック" pitchFamily="32" charset="-128"/>
                <a:cs typeface="ＭＳ Ｐゴシック" pitchFamily="32" charset="-128"/>
              </a:rPr>
              <a:t> </a:t>
            </a:r>
            <a:r>
              <a:rPr lang="en-US" sz="4400" dirty="0" smtClean="0">
                <a:ea typeface="ＭＳ Ｐゴシック" pitchFamily="32" charset="-128"/>
                <a:cs typeface="ＭＳ Ｐゴシック" pitchFamily="32" charset="-128"/>
              </a:rPr>
              <a:t>analysis</a:t>
            </a:r>
            <a:endParaRPr lang="en-US" sz="4400" i="1" dirty="0">
              <a:ea typeface="ＭＳ Ｐゴシック" pitchFamily="32" charset="-128"/>
              <a:cs typeface="ＭＳ Ｐゴシック" pitchFamily="32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312" y="4047459"/>
            <a:ext cx="605988" cy="2016791"/>
            <a:chOff x="143312" y="4047459"/>
            <a:chExt cx="605988" cy="2016791"/>
          </a:xfrm>
        </p:grpSpPr>
        <p:sp>
          <p:nvSpPr>
            <p:cNvPr id="3" name="Left Bracket 2"/>
            <p:cNvSpPr/>
            <p:nvPr/>
          </p:nvSpPr>
          <p:spPr>
            <a:xfrm>
              <a:off x="538481" y="4622800"/>
              <a:ext cx="210819" cy="1270000"/>
            </a:xfrm>
            <a:prstGeom prst="leftBracket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680418" y="4871189"/>
              <a:ext cx="2016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‘housekeeping’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698" y="560385"/>
            <a:ext cx="637134" cy="2217740"/>
            <a:chOff x="188366" y="3871910"/>
            <a:chExt cx="637134" cy="2217740"/>
          </a:xfrm>
        </p:grpSpPr>
        <p:sp>
          <p:nvSpPr>
            <p:cNvPr id="59" name="Left Bracket 58"/>
            <p:cNvSpPr/>
            <p:nvPr/>
          </p:nvSpPr>
          <p:spPr>
            <a:xfrm>
              <a:off x="614681" y="4467225"/>
              <a:ext cx="210819" cy="1622425"/>
            </a:xfrm>
            <a:prstGeom prst="leftBracket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603283" y="4663559"/>
              <a:ext cx="195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‘inducible’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AutoShape 5"/>
          <p:cNvSpPr>
            <a:spLocks/>
          </p:cNvSpPr>
          <p:nvPr/>
        </p:nvSpPr>
        <p:spPr bwMode="auto">
          <a:xfrm flipH="1">
            <a:off x="2610736" y="6322560"/>
            <a:ext cx="6196999" cy="549095"/>
          </a:xfrm>
          <a:prstGeom prst="rightArrow">
            <a:avLst>
              <a:gd name="adj1" fmla="val 32000"/>
              <a:gd name="adj2" fmla="val 45843"/>
            </a:avLst>
          </a:prstGeom>
          <a:gradFill flip="none" rotWithShape="1">
            <a:gsLst>
              <a:gs pos="100000">
                <a:srgbClr val="FF6525"/>
              </a:gs>
              <a:gs pos="0">
                <a:srgbClr val="FFFFFF"/>
              </a:gs>
              <a:gs pos="92000">
                <a:srgbClr val="FF6525"/>
              </a:gs>
            </a:gsLst>
            <a:lin ang="0" scaled="1"/>
            <a:tileRect/>
          </a:gradFill>
          <a:ln>
            <a:solidFill>
              <a:srgbClr val="FF6525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990100" y="6465595"/>
            <a:ext cx="3165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Predicted degree of DNA methylation</a:t>
            </a:r>
          </a:p>
        </p:txBody>
      </p:sp>
    </p:spTree>
    <p:extLst>
      <p:ext uri="{BB962C8B-B14F-4D97-AF65-F5344CB8AC3E}">
        <p14:creationId xmlns:p14="http://schemas.microsoft.com/office/powerpoint/2010/main" val="343099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9506422"/>
              </p:ext>
            </p:extLst>
          </p:nvPr>
        </p:nvGraphicFramePr>
        <p:xfrm>
          <a:off x="175307" y="904875"/>
          <a:ext cx="8848725" cy="55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3312" y="4047459"/>
            <a:ext cx="605988" cy="2016791"/>
            <a:chOff x="143312" y="4047459"/>
            <a:chExt cx="605988" cy="2016791"/>
          </a:xfrm>
        </p:grpSpPr>
        <p:sp>
          <p:nvSpPr>
            <p:cNvPr id="3" name="Left Bracket 2"/>
            <p:cNvSpPr/>
            <p:nvPr/>
          </p:nvSpPr>
          <p:spPr>
            <a:xfrm>
              <a:off x="538481" y="4622800"/>
              <a:ext cx="210819" cy="1270000"/>
            </a:xfrm>
            <a:prstGeom prst="leftBracket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680418" y="4871189"/>
              <a:ext cx="2016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‘housekeeping’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698" y="560385"/>
            <a:ext cx="637134" cy="2217740"/>
            <a:chOff x="188366" y="3871910"/>
            <a:chExt cx="637134" cy="2217740"/>
          </a:xfrm>
        </p:grpSpPr>
        <p:sp>
          <p:nvSpPr>
            <p:cNvPr id="59" name="Left Bracket 58"/>
            <p:cNvSpPr/>
            <p:nvPr/>
          </p:nvSpPr>
          <p:spPr>
            <a:xfrm>
              <a:off x="614681" y="4467225"/>
              <a:ext cx="210819" cy="1622425"/>
            </a:xfrm>
            <a:prstGeom prst="leftBracket">
              <a:avLst/>
            </a:prstGeom>
            <a:ln w="285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603283" y="4663559"/>
              <a:ext cx="195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‘inducible’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4277" y="1393238"/>
            <a:ext cx="9161130" cy="2433695"/>
            <a:chOff x="220133" y="1576923"/>
            <a:chExt cx="8923867" cy="2724262"/>
          </a:xfrm>
        </p:grpSpPr>
        <p:sp>
          <p:nvSpPr>
            <p:cNvPr id="12" name="Rectangle 11"/>
            <p:cNvSpPr/>
            <p:nvPr/>
          </p:nvSpPr>
          <p:spPr>
            <a:xfrm>
              <a:off x="573527" y="1576923"/>
              <a:ext cx="8193242" cy="2724262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20133" y="1576923"/>
              <a:ext cx="8923867" cy="670115"/>
            </a:xfrm>
            <a:prstGeom prst="rect">
              <a:avLst/>
            </a:prstGeom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9250" lvl="1" indent="0">
                <a:spcAft>
                  <a:spcPts val="1200"/>
                </a:spcAft>
                <a:buNone/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DNA methylation detected by targeted bisulfite sequencing and methylation specific PCR</a:t>
              </a:r>
            </a:p>
            <a:p>
              <a:pPr marL="349250" lvl="1" indent="0">
                <a:spcAft>
                  <a:spcPts val="1200"/>
                </a:spcAft>
                <a:buNone/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DNA methylation patterns are different between functionally distinct classes of genes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17475" y="123825"/>
            <a:ext cx="8848724" cy="781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smtClean="0">
                <a:ea typeface="ＭＳ Ｐゴシック" pitchFamily="32" charset="-128"/>
                <a:cs typeface="ＭＳ Ｐゴシック" pitchFamily="32" charset="-128"/>
              </a:rPr>
              <a:t>Chapter II. </a:t>
            </a:r>
            <a:r>
              <a:rPr lang="en-US" sz="4400" i="1" smtClean="0">
                <a:ea typeface="ＭＳ Ｐゴシック" pitchFamily="32" charset="-128"/>
                <a:cs typeface="ＭＳ Ｐゴシック" pitchFamily="32" charset="-128"/>
              </a:rPr>
              <a:t>in silico </a:t>
            </a:r>
            <a:r>
              <a:rPr lang="en-US" sz="4400" smtClean="0">
                <a:ea typeface="ＭＳ Ｐゴシック" pitchFamily="32" charset="-128"/>
                <a:cs typeface="ＭＳ Ｐゴシック" pitchFamily="32" charset="-128"/>
              </a:rPr>
              <a:t>analysis</a:t>
            </a:r>
            <a:endParaRPr lang="en-US" sz="4400" i="1" dirty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 flipH="1">
            <a:off x="2610736" y="6322560"/>
            <a:ext cx="6196999" cy="549095"/>
          </a:xfrm>
          <a:prstGeom prst="rightArrow">
            <a:avLst>
              <a:gd name="adj1" fmla="val 32000"/>
              <a:gd name="adj2" fmla="val 45843"/>
            </a:avLst>
          </a:prstGeom>
          <a:gradFill flip="none" rotWithShape="1">
            <a:gsLst>
              <a:gs pos="100000">
                <a:srgbClr val="FF6525"/>
              </a:gs>
              <a:gs pos="0">
                <a:srgbClr val="FFFFFF"/>
              </a:gs>
              <a:gs pos="92000">
                <a:srgbClr val="FF6525"/>
              </a:gs>
            </a:gsLst>
            <a:lin ang="0" scaled="1"/>
            <a:tileRect/>
          </a:gradFill>
          <a:ln>
            <a:solidFill>
              <a:srgbClr val="FF6525"/>
            </a:solidFill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3990100" y="6465595"/>
            <a:ext cx="3165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Predicted degree of DNA methylation</a:t>
            </a:r>
          </a:p>
        </p:txBody>
      </p:sp>
    </p:spTree>
    <p:extLst>
      <p:ext uri="{BB962C8B-B14F-4D97-AF65-F5344CB8AC3E}">
        <p14:creationId xmlns:p14="http://schemas.microsoft.com/office/powerpoint/2010/main" val="172266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1720619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6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9846753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9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6703380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3762122" y="2635354"/>
            <a:ext cx="193218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</a:t>
            </a:r>
            <a:r>
              <a:rPr lang="en-US" sz="1600" dirty="0" err="1" smtClean="0"/>
              <a:t>ransgenerational</a:t>
            </a:r>
            <a:r>
              <a:rPr lang="en-US" sz="1600" dirty="0" smtClean="0"/>
              <a:t> (5-aza pesticide)</a:t>
            </a:r>
            <a:endParaRPr lang="en-US" sz="1600" dirty="0"/>
          </a:p>
        </p:txBody>
      </p:sp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5721803" y="2636526"/>
            <a:ext cx="92327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EE2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3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0623431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800063" y="3702524"/>
            <a:ext cx="2221041" cy="736584"/>
          </a:xfrm>
          <a:prstGeom prst="roundRect">
            <a:avLst/>
          </a:prstGeom>
          <a:ln w="9525" cmpd="sng"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  <a:r>
              <a:rPr lang="en-US" sz="1600" b="1" dirty="0" smtClean="0"/>
              <a:t>ringing it all together! meth &amp; expression</a:t>
            </a:r>
            <a:endParaRPr lang="en-US" sz="1600" b="1" dirty="0"/>
          </a:p>
        </p:txBody>
      </p:sp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3762122" y="2635354"/>
            <a:ext cx="193218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</a:t>
            </a:r>
            <a:r>
              <a:rPr lang="en-US" sz="1600" dirty="0" err="1" smtClean="0"/>
              <a:t>ransgenerational</a:t>
            </a:r>
            <a:r>
              <a:rPr lang="en-US" sz="1600" dirty="0" smtClean="0"/>
              <a:t> (5-aza pesticide)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5721803" y="2636526"/>
            <a:ext cx="92327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EE2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3809420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63247" y="2746683"/>
            <a:ext cx="317500" cy="4427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800063" y="3702524"/>
            <a:ext cx="2221041" cy="736584"/>
          </a:xfrm>
          <a:prstGeom prst="roundRect">
            <a:avLst/>
          </a:prstGeom>
          <a:ln w="9525" cmpd="sng"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  <a:r>
              <a:rPr lang="en-US" sz="1600" b="1" dirty="0" smtClean="0"/>
              <a:t>ringing it all together! meth &amp; expression</a:t>
            </a:r>
            <a:endParaRPr lang="en-US" sz="1600" b="1" dirty="0"/>
          </a:p>
        </p:txBody>
      </p:sp>
      <p:grpSp>
        <p:nvGrpSpPr>
          <p:cNvPr id="21504" name="Group 21503"/>
          <p:cNvGrpSpPr/>
          <p:nvPr/>
        </p:nvGrpSpPr>
        <p:grpSpPr>
          <a:xfrm>
            <a:off x="4650090" y="1889108"/>
            <a:ext cx="4457700" cy="750264"/>
            <a:chOff x="4650090" y="1889108"/>
            <a:chExt cx="4457700" cy="750264"/>
          </a:xfrm>
        </p:grpSpPr>
        <p:pic>
          <p:nvPicPr>
            <p:cNvPr id="28" name="Picture 27" descr="Predominant intragenic methylation is associated with gene expression characteristics in a bivalve mollusc [PeerJ]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170" y="1889108"/>
              <a:ext cx="2696800" cy="725868"/>
            </a:xfrm>
            <a:prstGeom prst="rect">
              <a:avLst/>
            </a:prstGeom>
            <a:ln>
              <a:gradFill flip="none" rotWithShape="1"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1"/>
                <a:tileRect/>
              </a:gra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4650090" y="2331595"/>
              <a:ext cx="445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 smtClean="0">
                  <a:solidFill>
                    <a:srgbClr val="595959"/>
                  </a:solidFill>
                </a:rPr>
                <a:t>Ch</a:t>
              </a:r>
              <a:r>
                <a:rPr lang="en-US" sz="1400" b="1" dirty="0" smtClean="0">
                  <a:solidFill>
                    <a:srgbClr val="595959"/>
                  </a:solidFill>
                </a:rPr>
                <a:t> III. </a:t>
              </a:r>
              <a:r>
                <a:rPr lang="en-US" sz="1400" dirty="0" err="1" smtClean="0">
                  <a:solidFill>
                    <a:srgbClr val="595959"/>
                  </a:solidFill>
                </a:rPr>
                <a:t>PeerJ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33" name="Rounded Rectangle 32"/>
          <p:cNvSpPr/>
          <p:nvPr/>
        </p:nvSpPr>
        <p:spPr>
          <a:xfrm>
            <a:off x="3762122" y="2635354"/>
            <a:ext cx="193218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</a:t>
            </a:r>
            <a:r>
              <a:rPr lang="en-US" sz="1600" dirty="0" err="1" smtClean="0"/>
              <a:t>ransgenerational</a:t>
            </a:r>
            <a:r>
              <a:rPr lang="en-US" sz="1600" dirty="0" smtClean="0"/>
              <a:t> (5-aza pesticide)</a:t>
            </a:r>
            <a:endParaRPr lang="en-US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5721803" y="2636526"/>
            <a:ext cx="92327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EE2</a:t>
            </a:r>
            <a:endParaRPr lang="en-US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8319223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63247" y="2746683"/>
            <a:ext cx="317500" cy="4427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800063" y="3702524"/>
            <a:ext cx="2221041" cy="736584"/>
          </a:xfrm>
          <a:prstGeom prst="roundRect">
            <a:avLst/>
          </a:prstGeom>
          <a:ln w="9525" cmpd="sng"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  <a:r>
              <a:rPr lang="en-US" sz="1600" b="1" dirty="0" smtClean="0"/>
              <a:t>ringing it all together! meth &amp; expression</a:t>
            </a:r>
            <a:endParaRPr lang="en-US" sz="1600" b="1" dirty="0"/>
          </a:p>
        </p:txBody>
      </p:sp>
      <p:grpSp>
        <p:nvGrpSpPr>
          <p:cNvPr id="21505" name="Group 21504"/>
          <p:cNvGrpSpPr/>
          <p:nvPr/>
        </p:nvGrpSpPr>
        <p:grpSpPr>
          <a:xfrm>
            <a:off x="4672143" y="935128"/>
            <a:ext cx="4457700" cy="910188"/>
            <a:chOff x="4672143" y="935128"/>
            <a:chExt cx="4457700" cy="910188"/>
          </a:xfrm>
        </p:grpSpPr>
        <p:pic>
          <p:nvPicPr>
            <p:cNvPr id="31" name="Picture 30" descr="A context dependent role for DNA methylation in bivalves.jp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34554"/>
            <a:stretch/>
          </p:blipFill>
          <p:spPr>
            <a:xfrm>
              <a:off x="6117819" y="935128"/>
              <a:ext cx="2948106" cy="893676"/>
            </a:xfrm>
            <a:prstGeom prst="rect">
              <a:avLst/>
            </a:prstGeom>
            <a:ln>
              <a:gradFill flip="none" rotWithShape="1"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1"/>
                <a:tileRect/>
              </a:gra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672143" y="1537539"/>
              <a:ext cx="445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595959"/>
                  </a:solidFill>
                </a:rPr>
                <a:t>Chapter IV. </a:t>
              </a:r>
              <a:r>
                <a:rPr lang="en-US" sz="1400" dirty="0" smtClean="0">
                  <a:solidFill>
                    <a:srgbClr val="595959"/>
                  </a:solidFill>
                </a:rPr>
                <a:t>Brief </a:t>
              </a:r>
              <a:r>
                <a:rPr lang="en-US" sz="1400" dirty="0" err="1" smtClean="0">
                  <a:solidFill>
                    <a:srgbClr val="595959"/>
                  </a:solidFill>
                </a:rPr>
                <a:t>Func</a:t>
              </a:r>
              <a:r>
                <a:rPr lang="en-US" sz="1400" dirty="0" smtClean="0">
                  <a:solidFill>
                    <a:srgbClr val="595959"/>
                  </a:solidFill>
                </a:rPr>
                <a:t> Gen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pic>
        <p:nvPicPr>
          <p:cNvPr id="28" name="Picture 27" descr="Predominant intragenic methylation is associated with gene expression characteristics in a bivalve mollusc [PeerJ]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0" y="1889108"/>
            <a:ext cx="2696800" cy="725868"/>
          </a:xfrm>
          <a:prstGeom prst="rect">
            <a:avLst/>
          </a:prstGeom>
          <a:ln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</p:pic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36" name="Rounded Rectangle 35"/>
          <p:cNvSpPr/>
          <p:nvPr/>
        </p:nvSpPr>
        <p:spPr>
          <a:xfrm>
            <a:off x="3762122" y="2635354"/>
            <a:ext cx="193218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transgenerational</a:t>
            </a:r>
            <a:r>
              <a:rPr lang="en-US" sz="1600" dirty="0" smtClean="0"/>
              <a:t> (5-aza pesticide)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5721803" y="2636526"/>
            <a:ext cx="92327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EE2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332860" y="4154412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332860" y="1866859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0090" y="2331595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595959"/>
                </a:solidFill>
              </a:rPr>
              <a:t>Ch</a:t>
            </a:r>
            <a:r>
              <a:rPr lang="en-US" sz="1400" b="1" dirty="0" smtClean="0">
                <a:solidFill>
                  <a:srgbClr val="595959"/>
                </a:solidFill>
              </a:rPr>
              <a:t> III. </a:t>
            </a:r>
            <a:r>
              <a:rPr lang="en-US" sz="1400" dirty="0" err="1" smtClean="0">
                <a:solidFill>
                  <a:srgbClr val="595959"/>
                </a:solidFill>
              </a:rPr>
              <a:t>PeerJ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Agenda: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602134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800" dirty="0" smtClean="0"/>
              <a:t>Research update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Proposed </a:t>
            </a:r>
            <a:r>
              <a:rPr lang="en-US" sz="2800" dirty="0"/>
              <a:t>t</a:t>
            </a:r>
            <a:r>
              <a:rPr lang="en-US" sz="2800" dirty="0" smtClean="0"/>
              <a:t>imeline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9324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81702" y="5548434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53835" y="5279795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01327" y="5278752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43729" y="5857848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solid_plus_big.JPG (JPEG Image, 420x270 pixels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760" y="4680245"/>
            <a:ext cx="1899480" cy="179357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6200000">
            <a:off x="6087849" y="5325582"/>
            <a:ext cx="506411" cy="560214"/>
          </a:xfrm>
          <a:prstGeom prst="downArrow">
            <a:avLst>
              <a:gd name="adj1" fmla="val 50000"/>
              <a:gd name="adj2" fmla="val 443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acific Oysters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49" y="4995329"/>
            <a:ext cx="1586994" cy="13036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Down Arrow 10"/>
          <p:cNvSpPr/>
          <p:nvPr/>
        </p:nvSpPr>
        <p:spPr>
          <a:xfrm rot="16200000">
            <a:off x="2413708" y="5160011"/>
            <a:ext cx="506411" cy="914253"/>
          </a:xfrm>
          <a:prstGeom prst="downArrow">
            <a:avLst>
              <a:gd name="adj1" fmla="val 50000"/>
              <a:gd name="adj2" fmla="val 4431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17166" y="6023485"/>
            <a:ext cx="2151894" cy="51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enomic DNA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3117" y="1474165"/>
            <a:ext cx="8376883" cy="4329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Approach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High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-throughput bisulfite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sequencing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381702" y="5548434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53835" y="5279795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01327" y="5278752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43729" y="5857848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solid_plus_big.JPG (JPEG Image, 420x270 pixels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760" y="4680245"/>
            <a:ext cx="1899480" cy="179357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6200000">
            <a:off x="6087849" y="5325582"/>
            <a:ext cx="506411" cy="560214"/>
          </a:xfrm>
          <a:prstGeom prst="downArrow">
            <a:avLst>
              <a:gd name="adj1" fmla="val 50000"/>
              <a:gd name="adj2" fmla="val 443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acific Oysters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49" y="4995329"/>
            <a:ext cx="1586994" cy="13036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Down Arrow 10"/>
          <p:cNvSpPr/>
          <p:nvPr/>
        </p:nvSpPr>
        <p:spPr>
          <a:xfrm rot="16200000">
            <a:off x="2413708" y="5160011"/>
            <a:ext cx="506411" cy="914253"/>
          </a:xfrm>
          <a:prstGeom prst="downArrow">
            <a:avLst>
              <a:gd name="adj1" fmla="val 50000"/>
              <a:gd name="adj2" fmla="val 4431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17166" y="6023485"/>
            <a:ext cx="2151894" cy="51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enomic DNA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03626" y="5433534"/>
            <a:ext cx="88234" cy="78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17914" y="5167573"/>
            <a:ext cx="980360" cy="78353"/>
            <a:chOff x="5304757" y="2180320"/>
            <a:chExt cx="980360" cy="78353"/>
          </a:xfrm>
        </p:grpSpPr>
        <p:sp>
          <p:nvSpPr>
            <p:cNvPr id="15" name="Oval 14"/>
            <p:cNvSpPr/>
            <p:nvPr/>
          </p:nvSpPr>
          <p:spPr>
            <a:xfrm>
              <a:off x="6196883" y="2180321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04757" y="2180320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14419" y="5163852"/>
            <a:ext cx="1715656" cy="81034"/>
            <a:chOff x="2801262" y="2176599"/>
            <a:chExt cx="1715656" cy="81034"/>
          </a:xfrm>
        </p:grpSpPr>
        <p:sp>
          <p:nvSpPr>
            <p:cNvPr id="18" name="Oval 17"/>
            <p:cNvSpPr/>
            <p:nvPr/>
          </p:nvSpPr>
          <p:spPr>
            <a:xfrm>
              <a:off x="3110080" y="2176599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144375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01262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252234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28684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43408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81637" y="2179281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48318" y="2176602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16926" y="217660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90463" y="2179280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62038" y="2179277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6821" y="5742948"/>
            <a:ext cx="1549009" cy="81034"/>
            <a:chOff x="4043664" y="2755695"/>
            <a:chExt cx="1549009" cy="81034"/>
          </a:xfrm>
        </p:grpSpPr>
        <p:sp>
          <p:nvSpPr>
            <p:cNvPr id="30" name="Oval 29"/>
            <p:cNvSpPr/>
            <p:nvPr/>
          </p:nvSpPr>
          <p:spPr>
            <a:xfrm>
              <a:off x="4352482" y="2755695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86777" y="275837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43664" y="275837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94636" y="275837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4038" y="2758377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0719" y="275569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9327" y="2755700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32864" y="2758376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04439" y="2758373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13117" y="1474165"/>
            <a:ext cx="8376883" cy="4329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Approach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High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-throughput bisulfite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sequencing 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2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381702" y="5548434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53835" y="5279795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01327" y="5278752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43729" y="5857848"/>
            <a:ext cx="1754870" cy="104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solid_plus_big.JPG (JPEG Image, 420x270 pixels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760" y="4680245"/>
            <a:ext cx="1899480" cy="179357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6200000">
            <a:off x="6087849" y="5325582"/>
            <a:ext cx="506411" cy="560214"/>
          </a:xfrm>
          <a:prstGeom prst="downArrow">
            <a:avLst>
              <a:gd name="adj1" fmla="val 50000"/>
              <a:gd name="adj2" fmla="val 443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acific Oysters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49" y="4995329"/>
            <a:ext cx="1586994" cy="13036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Down Arrow 10"/>
          <p:cNvSpPr/>
          <p:nvPr/>
        </p:nvSpPr>
        <p:spPr>
          <a:xfrm rot="16200000">
            <a:off x="2413708" y="5160011"/>
            <a:ext cx="506411" cy="914253"/>
          </a:xfrm>
          <a:prstGeom prst="downArrow">
            <a:avLst>
              <a:gd name="adj1" fmla="val 50000"/>
              <a:gd name="adj2" fmla="val 4431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17166" y="6023485"/>
            <a:ext cx="2151894" cy="51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enomic DNA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03626" y="5433534"/>
            <a:ext cx="88234" cy="783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17914" y="5167573"/>
            <a:ext cx="980360" cy="78353"/>
            <a:chOff x="5304757" y="2180320"/>
            <a:chExt cx="980360" cy="78353"/>
          </a:xfrm>
        </p:grpSpPr>
        <p:sp>
          <p:nvSpPr>
            <p:cNvPr id="15" name="Oval 14"/>
            <p:cNvSpPr/>
            <p:nvPr/>
          </p:nvSpPr>
          <p:spPr>
            <a:xfrm>
              <a:off x="6196883" y="2180321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04757" y="2180320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14419" y="5163852"/>
            <a:ext cx="1715656" cy="81034"/>
            <a:chOff x="2801262" y="2176599"/>
            <a:chExt cx="1715656" cy="81034"/>
          </a:xfrm>
        </p:grpSpPr>
        <p:sp>
          <p:nvSpPr>
            <p:cNvPr id="18" name="Oval 17"/>
            <p:cNvSpPr/>
            <p:nvPr/>
          </p:nvSpPr>
          <p:spPr>
            <a:xfrm>
              <a:off x="3110080" y="2176599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144375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01262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252234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28684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43408" y="217927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81637" y="2179281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48318" y="2176602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16926" y="217660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90463" y="2179280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62038" y="2179277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6821" y="5742948"/>
            <a:ext cx="1549009" cy="81034"/>
            <a:chOff x="4043664" y="2755695"/>
            <a:chExt cx="1549009" cy="81034"/>
          </a:xfrm>
        </p:grpSpPr>
        <p:sp>
          <p:nvSpPr>
            <p:cNvPr id="30" name="Oval 29"/>
            <p:cNvSpPr/>
            <p:nvPr/>
          </p:nvSpPr>
          <p:spPr>
            <a:xfrm>
              <a:off x="4352482" y="2755695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86777" y="275837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43664" y="275837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94636" y="2758374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24038" y="2758377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0719" y="2755698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9327" y="2755700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32864" y="2758376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04439" y="2758373"/>
              <a:ext cx="88234" cy="783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13117" y="1474165"/>
            <a:ext cx="8376883" cy="43291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Approach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High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-throughput bisulfite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sequencing 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RNA-</a:t>
            </a:r>
            <a:r>
              <a:rPr lang="en-US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Seq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 data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6066"/>
            <a:ext cx="8272992" cy="985401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Gill tissue:  &gt; 2.5 million CG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dinucleotides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9467" y="5740401"/>
            <a:ext cx="367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scaffold 86 </a:t>
            </a:r>
          </a:p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(Galaxy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Trackster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Gala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733"/>
            <a:ext cx="9144000" cy="3572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56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572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04266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" y="1755114"/>
            <a:ext cx="795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CG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2" y="2667913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genes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32" y="3514580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exons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132" y="4438361"/>
            <a:ext cx="23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%methylation</a:t>
            </a: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132" y="1524000"/>
            <a:ext cx="8788401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542" y="1143912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3468" y="1143912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200,000bp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0799" y="4944533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-50799" y="5272332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</a:t>
            </a:r>
            <a:endParaRPr lang="en-US" sz="12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733"/>
            <a:ext cx="9144000" cy="3572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56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572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04266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" y="1755114"/>
            <a:ext cx="795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CG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2" y="2667913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genes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32" y="3514580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exons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132" y="4438361"/>
            <a:ext cx="23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%methylation</a:t>
            </a: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867" y="1371600"/>
            <a:ext cx="1117600" cy="4572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0132" y="1524000"/>
            <a:ext cx="8788401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542" y="1143912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3468" y="1143912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200,000bp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0799" y="4944533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-50799" y="5272332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69467" y="5740401"/>
            <a:ext cx="367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scaffold 86 </a:t>
            </a:r>
          </a:p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(Galaxy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Trackster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Chapter III: whole 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733"/>
            <a:ext cx="9144000" cy="3572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56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572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04266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" y="1755114"/>
            <a:ext cx="795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CG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2" y="2667913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genes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32" y="3514580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exons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132" y="4438361"/>
            <a:ext cx="23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%methylation</a:t>
            </a: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867" y="1354667"/>
            <a:ext cx="1117600" cy="4572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1868" y="1354667"/>
            <a:ext cx="1117600" cy="4572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0132" y="1524000"/>
            <a:ext cx="8788401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542" y="1143912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3468" y="1143912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200,000bp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0799" y="4944533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-50799" y="5272332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469467" y="5740401"/>
            <a:ext cx="367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scaffold 86 </a:t>
            </a:r>
          </a:p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(Galaxy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Trackster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x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733"/>
            <a:ext cx="9144000" cy="3572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56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572933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04266"/>
            <a:ext cx="1981200" cy="37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132" y="1755114"/>
            <a:ext cx="795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CG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2" y="2667913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genes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132" y="3514580"/>
            <a:ext cx="138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exons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132" y="4438361"/>
            <a:ext cx="238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%methylation</a:t>
            </a:r>
            <a:endParaRPr lang="en-US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867" y="1354667"/>
            <a:ext cx="1117600" cy="4572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1868" y="1354667"/>
            <a:ext cx="1117600" cy="4572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90132" y="1354667"/>
            <a:ext cx="1117600" cy="45720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0132" y="1524000"/>
            <a:ext cx="8788401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542" y="1143912"/>
            <a:ext cx="7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3468" y="1143912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200,000bp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0799" y="4944533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-50799" y="5272332"/>
            <a:ext cx="147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0%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9467" y="5740401"/>
            <a:ext cx="367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scaffold 86 </a:t>
            </a:r>
          </a:p>
          <a:p>
            <a:pPr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(Galaxy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Trackster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7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6066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</a:rPr>
              <a:t>Distribution in genomic elements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6066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in genomic elements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086683"/>
              </p:ext>
            </p:extLst>
          </p:nvPr>
        </p:nvGraphicFramePr>
        <p:xfrm>
          <a:off x="1244600" y="2057400"/>
          <a:ext cx="66675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Chapter III: whole 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4625845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74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49275" y="1165132"/>
            <a:ext cx="8042276" cy="511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smtClean="0">
                <a:solidFill>
                  <a:srgbClr val="404040"/>
                </a:solidFill>
              </a:rPr>
              <a:t>Relationship with expression</a:t>
            </a:r>
            <a:endParaRPr lang="en-US" sz="2600" dirty="0" smtClean="0">
              <a:solidFill>
                <a:srgbClr val="40404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1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b="11470"/>
          <a:stretch/>
        </p:blipFill>
        <p:spPr bwMode="auto">
          <a:xfrm>
            <a:off x="1540933" y="1676400"/>
            <a:ext cx="598956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1067" y="6324139"/>
            <a:ext cx="479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RNA-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Seq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(Zhang et al., 2012)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49275" y="1165132"/>
            <a:ext cx="8042276" cy="51126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404040"/>
                </a:solidFill>
              </a:rPr>
              <a:t>Relationship with expression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7208" y="5486400"/>
            <a:ext cx="4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Gene expression (</a:t>
            </a:r>
            <a:r>
              <a:rPr lang="en-US" dirty="0" err="1" smtClean="0"/>
              <a:t>Deciles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990606" y="4090533"/>
            <a:ext cx="4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DNA methylation/gene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5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72656"/>
            <a:ext cx="8366125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R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elationships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with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other gene specific attributes?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  <a:p>
            <a:pPr marL="349250" lvl="1" indent="0">
              <a:spcAft>
                <a:spcPts val="1200"/>
              </a:spcAft>
              <a:buNone/>
            </a:pP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  <a:p>
            <a:pPr marL="349250" lvl="1" indent="0">
              <a:buNone/>
            </a:pP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72656"/>
            <a:ext cx="8251825" cy="50805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R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elationships with other gene specific attributes?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Spatial</a:t>
            </a:r>
          </a:p>
          <a:p>
            <a:pPr lvl="2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.g. number of exons, length of mRNA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Gene expression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(Zhang et al 2012)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: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Mean expression level across 9 tissues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2" charset="-128"/>
                <a:cs typeface="ＭＳ Ｐゴシック" pitchFamily="32" charset="-128"/>
              </a:rPr>
              <a:t>Variation in expression between tissues (%CV)</a:t>
            </a:r>
          </a:p>
          <a:p>
            <a:pPr lvl="1">
              <a:spcAft>
                <a:spcPts val="1200"/>
              </a:spcAft>
            </a:pP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2" charset="-128"/>
              <a:cs typeface="ＭＳ Ｐゴシック" pitchFamily="32" charset="-128"/>
            </a:endParaRPr>
          </a:p>
          <a:p>
            <a:pPr marL="349250" lvl="1" indent="0">
              <a:buNone/>
            </a:pP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8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_Gavery_peer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72" r="11143" b="7230"/>
          <a:stretch/>
        </p:blipFill>
        <p:spPr>
          <a:xfrm>
            <a:off x="2530193" y="804741"/>
            <a:ext cx="5593893" cy="5064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46298" y="5858828"/>
            <a:ext cx="4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PC1 (50.2%)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4788" y="4357233"/>
            <a:ext cx="4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PC2 (26.1%)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3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_Gavery_peerJ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72" r="11143" b="7230"/>
          <a:stretch/>
        </p:blipFill>
        <p:spPr>
          <a:xfrm>
            <a:off x="2530193" y="804741"/>
            <a:ext cx="5593893" cy="5064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46298" y="5858828"/>
            <a:ext cx="4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PC1 (50.2%)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4788" y="4357233"/>
            <a:ext cx="4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PC2 (26.1%)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1104900" cy="3043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368" y="-315718"/>
            <a:ext cx="8459871" cy="1336956"/>
          </a:xfrm>
        </p:spPr>
        <p:txBody>
          <a:bodyPr/>
          <a:lstStyle/>
          <a:p>
            <a:pPr algn="l"/>
            <a:r>
              <a:rPr lang="en-US" dirty="0" smtClean="0"/>
              <a:t>Chapter III: whole </a:t>
            </a:r>
            <a:r>
              <a:rPr lang="en-US" dirty="0" err="1" smtClean="0"/>
              <a:t>methylome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9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9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8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80753" y="2071435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inducible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00821" y="2076409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housekeeping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1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9649045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</p:spTree>
    <p:extLst>
      <p:ext uri="{BB962C8B-B14F-4D97-AF65-F5344CB8AC3E}">
        <p14:creationId xmlns:p14="http://schemas.microsoft.com/office/powerpoint/2010/main" val="289746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61516" y="2742931"/>
            <a:ext cx="1903561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Expression: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80753" y="2071435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inducible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00821" y="2076409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housekeeping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61516" y="2742931"/>
            <a:ext cx="1903561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Expression: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80753" y="2071435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inducible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380753" y="2691662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l</a:t>
            </a:r>
            <a:r>
              <a:rPr lang="en-US" dirty="0" smtClean="0">
                <a:solidFill>
                  <a:srgbClr val="404040"/>
                </a:solidFill>
              </a:rPr>
              <a:t>ow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00821" y="2076409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housekeeping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112622" y="2696636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h</a:t>
            </a:r>
            <a:r>
              <a:rPr lang="en-US" dirty="0" smtClean="0">
                <a:solidFill>
                  <a:srgbClr val="404040"/>
                </a:solidFill>
              </a:rPr>
              <a:t>igh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9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61516" y="2742931"/>
            <a:ext cx="1903561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Expression: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20675" y="3323024"/>
            <a:ext cx="2348760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Tissue specific expression: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80753" y="2071435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inducible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380753" y="2691662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l</a:t>
            </a:r>
            <a:r>
              <a:rPr lang="en-US" dirty="0" smtClean="0">
                <a:solidFill>
                  <a:srgbClr val="404040"/>
                </a:solidFill>
              </a:rPr>
              <a:t>ow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00821" y="2076409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housekeeping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112622" y="2696636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h</a:t>
            </a:r>
            <a:r>
              <a:rPr lang="en-US" dirty="0" smtClean="0">
                <a:solidFill>
                  <a:srgbClr val="404040"/>
                </a:solidFill>
              </a:rPr>
              <a:t>igh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1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61516" y="2742931"/>
            <a:ext cx="1903561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Expression: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20675" y="3323024"/>
            <a:ext cx="2348760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Tissue specific expression: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80753" y="2071435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inducible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380753" y="2691662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l</a:t>
            </a:r>
            <a:r>
              <a:rPr lang="en-US" dirty="0" smtClean="0">
                <a:solidFill>
                  <a:srgbClr val="404040"/>
                </a:solidFill>
              </a:rPr>
              <a:t>ow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00821" y="2076409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housekeeping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112622" y="2696636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h</a:t>
            </a:r>
            <a:r>
              <a:rPr lang="en-US" dirty="0" smtClean="0">
                <a:solidFill>
                  <a:srgbClr val="404040"/>
                </a:solidFill>
              </a:rPr>
              <a:t>igh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6380753" y="3461388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variable 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3112622" y="3466362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conserved</a:t>
            </a:r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1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416317" y="2068007"/>
            <a:ext cx="2551958" cy="5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Gene function: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61516" y="2742931"/>
            <a:ext cx="1903561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Expression: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20675" y="3323024"/>
            <a:ext cx="2348760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Tissue specific expression: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320675" y="1380593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355873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err="1" smtClean="0">
                <a:solidFill>
                  <a:srgbClr val="404040"/>
                </a:solidFill>
              </a:rPr>
              <a:t>unmethylated</a:t>
            </a:r>
            <a:endParaRPr lang="en-US" b="1" dirty="0" smtClean="0">
              <a:solidFill>
                <a:srgbClr val="40404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80753" y="2071435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inducible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380753" y="2691662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l</a:t>
            </a:r>
            <a:r>
              <a:rPr lang="en-US" dirty="0" smtClean="0">
                <a:solidFill>
                  <a:srgbClr val="404040"/>
                </a:solidFill>
              </a:rPr>
              <a:t>ow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00821" y="2076409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housekeeping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112622" y="2696636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>
                <a:solidFill>
                  <a:srgbClr val="404040"/>
                </a:solidFill>
              </a:rPr>
              <a:t>h</a:t>
            </a:r>
            <a:r>
              <a:rPr lang="en-US" dirty="0" smtClean="0">
                <a:solidFill>
                  <a:srgbClr val="404040"/>
                </a:solidFill>
              </a:rPr>
              <a:t>igh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379499" y="941911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methylated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899" y="1332106"/>
            <a:ext cx="1948780" cy="358570"/>
            <a:chOff x="2710754" y="1515072"/>
            <a:chExt cx="2566656" cy="425495"/>
          </a:xfrm>
        </p:grpSpPr>
        <p:grpSp>
          <p:nvGrpSpPr>
            <p:cNvPr id="46" name="Group 45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9" name="Group 58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3" name="Group 92"/>
          <p:cNvGrpSpPr/>
          <p:nvPr/>
        </p:nvGrpSpPr>
        <p:grpSpPr>
          <a:xfrm>
            <a:off x="6330868" y="1336038"/>
            <a:ext cx="2133816" cy="354638"/>
            <a:chOff x="2710754" y="1515072"/>
            <a:chExt cx="2566656" cy="425495"/>
          </a:xfrm>
        </p:grpSpPr>
        <p:grpSp>
          <p:nvGrpSpPr>
            <p:cNvPr id="95" name="Group 94"/>
            <p:cNvGrpSpPr/>
            <p:nvPr/>
          </p:nvGrpSpPr>
          <p:grpSpPr>
            <a:xfrm>
              <a:off x="2710754" y="1708440"/>
              <a:ext cx="2566656" cy="232127"/>
              <a:chOff x="263997" y="1938947"/>
              <a:chExt cx="2657815" cy="23212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H="1">
                <a:off x="365963" y="2084768"/>
                <a:ext cx="22324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>
                <a:off x="263997" y="1938947"/>
                <a:ext cx="2657815" cy="232127"/>
                <a:chOff x="263997" y="1938947"/>
                <a:chExt cx="2657815" cy="232127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158402" y="1938947"/>
                  <a:ext cx="612979" cy="23212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63997" y="1938947"/>
                  <a:ext cx="843605" cy="23212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847581" y="1938947"/>
                  <a:ext cx="1074231" cy="23212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6" name="Group 95"/>
            <p:cNvGrpSpPr/>
            <p:nvPr/>
          </p:nvGrpSpPr>
          <p:grpSpPr>
            <a:xfrm>
              <a:off x="3058291" y="1515072"/>
              <a:ext cx="2058345" cy="193367"/>
              <a:chOff x="3534042" y="1762338"/>
              <a:chExt cx="2131451" cy="193367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34042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/>
              <p:cNvGrpSpPr/>
              <p:nvPr/>
            </p:nvGrpSpPr>
            <p:grpSpPr>
              <a:xfrm>
                <a:off x="377593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4056407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434228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578606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5194968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5386064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5577160" y="1762338"/>
                <a:ext cx="88333" cy="193367"/>
                <a:chOff x="7728695" y="1300673"/>
                <a:chExt cx="88333" cy="19336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7728695" y="1300673"/>
                  <a:ext cx="88333" cy="87571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778750" y="1388244"/>
                  <a:ext cx="0" cy="1057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6" name="Rectangle 125"/>
          <p:cNvSpPr/>
          <p:nvPr/>
        </p:nvSpPr>
        <p:spPr>
          <a:xfrm>
            <a:off x="3002141" y="89035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228793" y="909737"/>
            <a:ext cx="2459254" cy="88349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6380753" y="3461388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variable </a:t>
            </a: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3112622" y="3466362"/>
            <a:ext cx="2348773" cy="409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dirty="0" smtClean="0">
                <a:solidFill>
                  <a:srgbClr val="404040"/>
                </a:solidFill>
              </a:rPr>
              <a:t>conserved</a:t>
            </a:r>
          </a:p>
        </p:txBody>
      </p:sp>
      <p:sp>
        <p:nvSpPr>
          <p:cNvPr id="130" name="Content Placeholder 2"/>
          <p:cNvSpPr txBox="1">
            <a:spLocks/>
          </p:cNvSpPr>
          <p:nvPr/>
        </p:nvSpPr>
        <p:spPr>
          <a:xfrm>
            <a:off x="320675" y="4371478"/>
            <a:ext cx="2681466" cy="652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404040"/>
              </a:solidFill>
            </a:endParaRPr>
          </a:p>
        </p:txBody>
      </p:sp>
      <p:pic>
        <p:nvPicPr>
          <p:cNvPr id="2" name="Picture 1" descr="Figure1.p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10" y="3875937"/>
            <a:ext cx="4538658" cy="2336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5" name="Content Placeholder 2"/>
          <p:cNvSpPr txBox="1">
            <a:spLocks/>
          </p:cNvSpPr>
          <p:nvPr/>
        </p:nvSpPr>
        <p:spPr>
          <a:xfrm>
            <a:off x="3681369" y="6178022"/>
            <a:ext cx="4675053" cy="555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600" dirty="0" smtClean="0">
                <a:solidFill>
                  <a:srgbClr val="404040"/>
                </a:solidFill>
              </a:rPr>
              <a:t>A context dependent role of DNA methylation in bivalves (Gavery &amp; Roberts 2014) </a:t>
            </a:r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362014" y="4355216"/>
            <a:ext cx="8042275" cy="13366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IV. </a:t>
            </a:r>
            <a:endParaRPr lang="en-US" dirty="0"/>
          </a:p>
        </p:txBody>
      </p:sp>
      <p:sp>
        <p:nvSpPr>
          <p:cNvPr id="133" name="Title 1"/>
          <p:cNvSpPr txBox="1">
            <a:spLocks/>
          </p:cNvSpPr>
          <p:nvPr/>
        </p:nvSpPr>
        <p:spPr>
          <a:xfrm>
            <a:off x="162368" y="-315718"/>
            <a:ext cx="845987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Chapter III: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Summary of Chapters: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880415"/>
            <a:ext cx="8602134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0" lvl="1" indent="-571500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 err="1" smtClean="0"/>
              <a:t>Transcriptomic</a:t>
            </a:r>
            <a:r>
              <a:rPr lang="en-US" sz="2800" dirty="0" smtClean="0"/>
              <a:t> approaches to understanding environmental response</a:t>
            </a:r>
            <a:endParaRPr lang="en-US" sz="2800" dirty="0" smtClean="0"/>
          </a:p>
          <a:p>
            <a:pPr marL="920750" lvl="1" indent="-571500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/>
              <a:t>First characterization of DNA methylation in oysters (</a:t>
            </a:r>
            <a:r>
              <a:rPr lang="en-US" sz="2800" i="1" dirty="0" smtClean="0"/>
              <a:t>in </a:t>
            </a:r>
            <a:r>
              <a:rPr lang="en-US" sz="2800" i="1" dirty="0" err="1" smtClean="0"/>
              <a:t>silico</a:t>
            </a:r>
            <a:r>
              <a:rPr lang="en-US" sz="2800" i="1" dirty="0" smtClean="0"/>
              <a:t> </a:t>
            </a:r>
            <a:r>
              <a:rPr lang="en-US" sz="2800" dirty="0" smtClean="0"/>
              <a:t>analysis)</a:t>
            </a:r>
          </a:p>
          <a:p>
            <a:pPr marL="920750" lvl="1" indent="-571500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/>
              <a:t>DNA </a:t>
            </a:r>
            <a:r>
              <a:rPr lang="en-US" sz="2800" dirty="0" smtClean="0"/>
              <a:t>methylation &amp; gene expression: whole genome analysis</a:t>
            </a:r>
          </a:p>
          <a:p>
            <a:pPr marL="920750" lvl="1" indent="-571500">
              <a:lnSpc>
                <a:spcPct val="150000"/>
              </a:lnSpc>
              <a:spcAft>
                <a:spcPts val="600"/>
              </a:spcAft>
              <a:buFont typeface="+mj-lt"/>
              <a:buAutoNum type="romanUcPeriod"/>
            </a:pPr>
            <a:r>
              <a:rPr lang="en-US" sz="2800" dirty="0" smtClean="0"/>
              <a:t>Perspective/Review: DNA methylation in bivalves</a:t>
            </a:r>
          </a:p>
        </p:txBody>
      </p:sp>
    </p:spTree>
    <p:extLst>
      <p:ext uri="{BB962C8B-B14F-4D97-AF65-F5344CB8AC3E}">
        <p14:creationId xmlns:p14="http://schemas.microsoft.com/office/powerpoint/2010/main" val="227158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9307806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63247" y="2746683"/>
            <a:ext cx="317500" cy="4427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MC Genomics | Full text | DNA methylation patterns provide insight into epigenetic regulation in the Pacific oyster (Crassostrea gigas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5" y="5144747"/>
            <a:ext cx="4597400" cy="851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800063" y="3702524"/>
            <a:ext cx="2221041" cy="736584"/>
          </a:xfrm>
          <a:prstGeom prst="roundRect">
            <a:avLst/>
          </a:prstGeom>
          <a:ln w="9525" cmpd="sng"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  <a:r>
              <a:rPr lang="en-US" sz="1600" b="1" dirty="0" smtClean="0"/>
              <a:t>ringing it all together! meth &amp; expression</a:t>
            </a:r>
            <a:endParaRPr lang="en-US" sz="1600" b="1" dirty="0"/>
          </a:p>
        </p:txBody>
      </p:sp>
      <p:pic>
        <p:nvPicPr>
          <p:cNvPr id="28" name="Picture 27" descr="Predominant intragenic methylation is associated with gene expression characteristics in a bivalve mollusc [PeerJ]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0" y="1889108"/>
            <a:ext cx="2696800" cy="725868"/>
          </a:xfrm>
          <a:prstGeom prst="rect">
            <a:avLst/>
          </a:prstGeom>
          <a:ln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</p:pic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36" name="Rounded Rectangle 35"/>
          <p:cNvSpPr/>
          <p:nvPr/>
        </p:nvSpPr>
        <p:spPr>
          <a:xfrm>
            <a:off x="3762122" y="2635354"/>
            <a:ext cx="193218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</a:t>
            </a:r>
            <a:r>
              <a:rPr lang="en-US" sz="1600" dirty="0" err="1" smtClean="0"/>
              <a:t>ransgenerational</a:t>
            </a:r>
            <a:r>
              <a:rPr lang="en-US" sz="1600" dirty="0" smtClean="0"/>
              <a:t> (5-aza pesticide)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5721803" y="2636526"/>
            <a:ext cx="92327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EE2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0135" y="5703426"/>
            <a:ext cx="2642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II. </a:t>
            </a:r>
            <a:r>
              <a:rPr lang="en-US" sz="1400" dirty="0" smtClean="0">
                <a:solidFill>
                  <a:srgbClr val="595959"/>
                </a:solidFill>
              </a:rPr>
              <a:t>BMC Genomics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50090" y="2331595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595959"/>
                </a:solidFill>
              </a:rPr>
              <a:t>Ch</a:t>
            </a:r>
            <a:r>
              <a:rPr lang="en-US" sz="1400" b="1" dirty="0" smtClean="0">
                <a:solidFill>
                  <a:srgbClr val="595959"/>
                </a:solidFill>
              </a:rPr>
              <a:t> III. </a:t>
            </a:r>
            <a:r>
              <a:rPr lang="en-US" sz="1400" dirty="0" err="1" smtClean="0">
                <a:solidFill>
                  <a:srgbClr val="595959"/>
                </a:solidFill>
              </a:rPr>
              <a:t>PeerJ</a:t>
            </a: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43" name="Picture 42" descr="A context dependent role for DNA methylation in bivalves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4554"/>
          <a:stretch/>
        </p:blipFill>
        <p:spPr>
          <a:xfrm>
            <a:off x="6117819" y="935128"/>
            <a:ext cx="2948106" cy="893676"/>
          </a:xfrm>
          <a:prstGeom prst="rect">
            <a:avLst/>
          </a:prstGeom>
          <a:ln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</p:pic>
      <p:sp>
        <p:nvSpPr>
          <p:cNvPr id="44" name="TextBox 43"/>
          <p:cNvSpPr txBox="1"/>
          <p:nvPr/>
        </p:nvSpPr>
        <p:spPr>
          <a:xfrm>
            <a:off x="4672143" y="1537539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IV. </a:t>
            </a:r>
            <a:r>
              <a:rPr lang="en-US" sz="1400" dirty="0" smtClean="0">
                <a:solidFill>
                  <a:srgbClr val="595959"/>
                </a:solidFill>
              </a:rPr>
              <a:t>Brief </a:t>
            </a:r>
            <a:r>
              <a:rPr lang="en-US" sz="1400" dirty="0" err="1" smtClean="0">
                <a:solidFill>
                  <a:srgbClr val="595959"/>
                </a:solidFill>
              </a:rPr>
              <a:t>Func</a:t>
            </a:r>
            <a:r>
              <a:rPr lang="en-US" sz="1400" dirty="0" smtClean="0">
                <a:solidFill>
                  <a:srgbClr val="595959"/>
                </a:solidFill>
              </a:rPr>
              <a:t> Gen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1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vernot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8" y="4501976"/>
            <a:ext cx="3012056" cy="103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770517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853363" y="3728052"/>
            <a:ext cx="317500" cy="5008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035549" y="3753308"/>
            <a:ext cx="3175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63247" y="2746683"/>
            <a:ext cx="317500" cy="4427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47675" y="5144747"/>
            <a:ext cx="5045378" cy="883389"/>
            <a:chOff x="2333323" y="4490045"/>
            <a:chExt cx="5045378" cy="883389"/>
          </a:xfrm>
        </p:grpSpPr>
        <p:pic>
          <p:nvPicPr>
            <p:cNvPr id="6" name="Picture 5" descr="BMC Genomics | Full text | DNA methylation patterns provide insight into epigenetic regulation in the Pacific oyster (Crassostrea gigas)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323" y="4490045"/>
              <a:ext cx="4597400" cy="85156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410200" y="5065657"/>
              <a:ext cx="19685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95959"/>
                  </a:solidFill>
                </a:rPr>
                <a:t>BMC Genomics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33378" y="6048819"/>
            <a:ext cx="4307610" cy="720430"/>
            <a:chOff x="4391890" y="5565648"/>
            <a:chExt cx="4307610" cy="720430"/>
          </a:xfrm>
        </p:grpSpPr>
        <p:pic>
          <p:nvPicPr>
            <p:cNvPr id="20" name="Picture 19" descr="fphys-02-00116.pdf (page 1 of 5)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/>
            <a:stretch/>
          </p:blipFill>
          <p:spPr>
            <a:xfrm>
              <a:off x="4457700" y="5565648"/>
              <a:ext cx="4241800" cy="678714"/>
            </a:xfrm>
            <a:prstGeom prst="rect">
              <a:avLst/>
            </a:prstGeom>
            <a:ln>
              <a:solidFill>
                <a:srgbClr val="2C7C9F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91890" y="5978301"/>
              <a:ext cx="42545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595959"/>
                  </a:solidFill>
                </a:rPr>
                <a:t>Frontiers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2361288" y="4349576"/>
            <a:ext cx="2201990" cy="711429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DNA methylation: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ingle gene/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endParaRPr lang="en-US" sz="1600" i="1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29" name="Rounded Rectangle 28"/>
          <p:cNvSpPr/>
          <p:nvPr/>
        </p:nvSpPr>
        <p:spPr>
          <a:xfrm>
            <a:off x="4672143" y="4501976"/>
            <a:ext cx="1370363" cy="416425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Nanostring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800063" y="3702524"/>
            <a:ext cx="2221041" cy="736584"/>
          </a:xfrm>
          <a:prstGeom prst="roundRect">
            <a:avLst/>
          </a:prstGeom>
          <a:ln w="9525" cmpd="sng"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</a:t>
            </a:r>
            <a:r>
              <a:rPr lang="en-US" sz="1600" b="1" dirty="0" smtClean="0"/>
              <a:t>ringing it all together! meth &amp; expression</a:t>
            </a:r>
            <a:endParaRPr lang="en-US" sz="1600" b="1" dirty="0"/>
          </a:p>
        </p:txBody>
      </p:sp>
      <p:pic>
        <p:nvPicPr>
          <p:cNvPr id="28" name="Picture 27" descr="Predominant intragenic methylation is associated with gene expression characteristics in a bivalve mollusc [PeerJ]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70" y="1889108"/>
            <a:ext cx="2696800" cy="725868"/>
          </a:xfrm>
          <a:prstGeom prst="rect">
            <a:avLst/>
          </a:prstGeom>
          <a:ln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</p:pic>
      <p:pic>
        <p:nvPicPr>
          <p:cNvPr id="9" name="Picture 8" descr="ScienceDirect.com - Comparative Biochemistry and Physiology Part D_ Genomics and Proteomics - Characterizing short read sequencing for gene discovery and RNA-Seq analysis in Crassostrea gigas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4" r="4558"/>
          <a:stretch/>
        </p:blipFill>
        <p:spPr>
          <a:xfrm>
            <a:off x="1701553" y="1087287"/>
            <a:ext cx="4254499" cy="679450"/>
          </a:xfrm>
          <a:prstGeom prst="rect">
            <a:avLst/>
          </a:prstGeom>
          <a:ln>
            <a:solidFill>
              <a:srgbClr val="FFB400"/>
            </a:solidFill>
          </a:ln>
        </p:spPr>
      </p:pic>
      <p:sp>
        <p:nvSpPr>
          <p:cNvPr id="36" name="Rounded Rectangle 35"/>
          <p:cNvSpPr/>
          <p:nvPr/>
        </p:nvSpPr>
        <p:spPr>
          <a:xfrm>
            <a:off x="3762122" y="2635354"/>
            <a:ext cx="193218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t</a:t>
            </a:r>
            <a:r>
              <a:rPr lang="en-US" sz="1600" dirty="0" err="1" smtClean="0"/>
              <a:t>ransgenerational</a:t>
            </a:r>
            <a:r>
              <a:rPr lang="en-US" sz="1600" dirty="0" smtClean="0"/>
              <a:t> (5-aza pesticide)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5721803" y="2636526"/>
            <a:ext cx="923272" cy="511026"/>
          </a:xfrm>
          <a:prstGeom prst="roundRect">
            <a:avLst/>
          </a:prstGeom>
          <a:ln w="9525" cmpd="sng">
            <a:solidFill>
              <a:srgbClr val="2C7C9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EE2</a:t>
            </a:r>
            <a:endParaRPr lang="en-US" sz="1600" dirty="0"/>
          </a:p>
        </p:txBody>
      </p:sp>
      <p:sp>
        <p:nvSpPr>
          <p:cNvPr id="38" name="Rounded Rectangle 37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  <p:pic>
        <p:nvPicPr>
          <p:cNvPr id="14" name="Picture 13" descr="Authorea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18549"/>
          <a:stretch/>
        </p:blipFill>
        <p:spPr>
          <a:xfrm>
            <a:off x="84667" y="5892800"/>
            <a:ext cx="2211329" cy="70184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75225" y="6563076"/>
            <a:ext cx="2397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hlinkClick r:id="rId16"/>
              </a:rPr>
              <a:t>Authorea</a:t>
            </a:r>
            <a:r>
              <a:rPr lang="en-US" sz="1400" dirty="0" smtClean="0">
                <a:hlinkClick r:id="rId16"/>
              </a:rPr>
              <a:t> link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51348" y="1512530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</a:t>
            </a:r>
            <a:r>
              <a:rPr lang="en-US" sz="1400" dirty="0" smtClean="0">
                <a:solidFill>
                  <a:srgbClr val="595959"/>
                </a:solidFill>
              </a:rPr>
              <a:t>. CBP: Part D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50090" y="2331595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595959"/>
                </a:solidFill>
              </a:rPr>
              <a:t>Ch</a:t>
            </a:r>
            <a:r>
              <a:rPr lang="en-US" sz="1400" b="1" dirty="0" smtClean="0">
                <a:solidFill>
                  <a:srgbClr val="595959"/>
                </a:solidFill>
              </a:rPr>
              <a:t> III. </a:t>
            </a:r>
            <a:r>
              <a:rPr lang="en-US" sz="1400" dirty="0" err="1" smtClean="0">
                <a:solidFill>
                  <a:srgbClr val="595959"/>
                </a:solidFill>
              </a:rPr>
              <a:t>PeerJ</a:t>
            </a: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42" name="Picture 41" descr="A context dependent role for DNA methylation in bivalves.jp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4554"/>
          <a:stretch/>
        </p:blipFill>
        <p:spPr>
          <a:xfrm>
            <a:off x="6117819" y="935128"/>
            <a:ext cx="2948106" cy="893676"/>
          </a:xfrm>
          <a:prstGeom prst="rect">
            <a:avLst/>
          </a:prstGeom>
          <a:ln>
            <a:gradFill flip="none" rotWithShape="1">
              <a:gsLst>
                <a:gs pos="100000">
                  <a:schemeClr val="accent1"/>
                </a:gs>
                <a:gs pos="0">
                  <a:schemeClr val="accent4"/>
                </a:gs>
              </a:gsLst>
              <a:lin ang="0" scaled="1"/>
              <a:tileRect/>
            </a:gradFill>
          </a:ln>
        </p:spPr>
      </p:pic>
      <p:sp>
        <p:nvSpPr>
          <p:cNvPr id="43" name="TextBox 42"/>
          <p:cNvSpPr txBox="1"/>
          <p:nvPr/>
        </p:nvSpPr>
        <p:spPr>
          <a:xfrm>
            <a:off x="4672143" y="1537539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595959"/>
                </a:solidFill>
              </a:rPr>
              <a:t>Chapter IV. </a:t>
            </a:r>
            <a:r>
              <a:rPr lang="en-US" sz="1400" dirty="0" smtClean="0">
                <a:solidFill>
                  <a:srgbClr val="595959"/>
                </a:solidFill>
              </a:rPr>
              <a:t>Brief </a:t>
            </a:r>
            <a:r>
              <a:rPr lang="en-US" sz="1400" dirty="0" err="1" smtClean="0">
                <a:solidFill>
                  <a:srgbClr val="595959"/>
                </a:solidFill>
              </a:rPr>
              <a:t>Func</a:t>
            </a:r>
            <a:r>
              <a:rPr lang="en-US" sz="1400" dirty="0" smtClean="0">
                <a:solidFill>
                  <a:srgbClr val="595959"/>
                </a:solidFill>
              </a:rPr>
              <a:t> Gen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8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Agenda: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602134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800" dirty="0" smtClean="0"/>
              <a:t>Research update</a:t>
            </a:r>
            <a:endParaRPr lang="en-US" sz="2800" dirty="0" smtClean="0"/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Proposed timeline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58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Proposed Timeline: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4" descr="April_2014_Calendar_Printable_Landscape_04.png (3300×255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47" y="1269874"/>
            <a:ext cx="4231507" cy="437287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27303" y="1424058"/>
            <a:ext cx="3835522" cy="503853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 smtClean="0"/>
              <a:t>Draft proposal to reading committee: April 21</a:t>
            </a:r>
            <a:r>
              <a:rPr lang="en-US" baseline="30000" dirty="0" smtClean="0"/>
              <a:t>st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5444" y="3683064"/>
            <a:ext cx="747889" cy="70549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2469649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3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Proposed Timeline: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" name="Picture 2" descr="May_2014_Calendar_Printable_Landscape_04.png (3300×255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" y="1094708"/>
            <a:ext cx="4451638" cy="4620562"/>
          </a:xfrm>
          <a:prstGeom prst="rect">
            <a:avLst/>
          </a:prstGeom>
        </p:spPr>
      </p:pic>
      <p:pic>
        <p:nvPicPr>
          <p:cNvPr id="4" name="Picture 3" descr="June_2014_Calendar_Printable_Landscape_04.png (3300×2550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51" y="1116703"/>
            <a:ext cx="4453128" cy="4612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524" y="4298678"/>
            <a:ext cx="655884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/>
              <a:t>Mem</a:t>
            </a:r>
            <a:r>
              <a:rPr lang="en-US" sz="1400" dirty="0" smtClean="0"/>
              <a:t> Day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715999" y="2329651"/>
            <a:ext cx="796538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Spring End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311768" y="4368464"/>
            <a:ext cx="2609581" cy="72071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03020" y="2411438"/>
            <a:ext cx="1981607" cy="72071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</p:spTree>
    <p:extLst>
      <p:ext uri="{BB962C8B-B14F-4D97-AF65-F5344CB8AC3E}">
        <p14:creationId xmlns:p14="http://schemas.microsoft.com/office/powerpoint/2010/main" val="317840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0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902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69903" y="6060427"/>
            <a:ext cx="225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10m / 5f -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031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69903" y="6060427"/>
            <a:ext cx="225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10m / 5f - control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65483" y="6355622"/>
            <a:ext cx="284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6m / 7f / 1? – EE2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046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69903" y="6060427"/>
            <a:ext cx="225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10m / 5f - control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65483" y="6355622"/>
            <a:ext cx="284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6m / 7f / 1? – EE2</a:t>
            </a:r>
            <a:endParaRPr lang="en-US" b="1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65891"/>
              </p:ext>
            </p:extLst>
          </p:nvPr>
        </p:nvGraphicFramePr>
        <p:xfrm>
          <a:off x="5557391" y="2092393"/>
          <a:ext cx="4105282" cy="222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3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69903" y="6060427"/>
            <a:ext cx="225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10m / 5f - control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65483" y="6355622"/>
            <a:ext cx="284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6m / 7f / 1? – EE2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471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69903" y="6060427"/>
            <a:ext cx="225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10m / 5f - control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65483" y="6355622"/>
            <a:ext cx="284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6m / 7f / 1? – EE2</a:t>
            </a:r>
            <a:endParaRPr lang="en-US" b="1" dirty="0"/>
          </a:p>
        </p:txBody>
      </p:sp>
      <p:pic>
        <p:nvPicPr>
          <p:cNvPr id="12" name="Picture 11" descr="Ever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02" y="2614045"/>
            <a:ext cx="5587327" cy="14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104694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Does DNA methylation mediate the phenotypic effects of estrogen exposure in bivalves?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379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564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703" y="2540129"/>
            <a:ext cx="404695" cy="614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215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5400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8539" y="3320582"/>
            <a:ext cx="404695" cy="614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4648" y="26099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EE2 (n=50/tank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6049" y="3431111"/>
            <a:ext cx="27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(n=50/tank)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6215" y="4354507"/>
            <a:ext cx="7830952" cy="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36282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1665759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4671603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13577" y="4466159"/>
            <a:ext cx="528081" cy="6559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270" y="5359393"/>
            <a:ext cx="103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0</a:t>
            </a:r>
          </a:p>
          <a:p>
            <a:pPr algn="ctr"/>
            <a:r>
              <a:rPr lang="en-US" dirty="0" smtClean="0"/>
              <a:t>(n=10)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1187" y="5359393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7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90402" y="5247739"/>
            <a:ext cx="129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35</a:t>
            </a:r>
          </a:p>
          <a:p>
            <a:pPr algn="ctr"/>
            <a:r>
              <a:rPr lang="en-US" dirty="0" smtClean="0"/>
              <a:t>(n=15/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68229" y="5358268"/>
            <a:ext cx="14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60</a:t>
            </a:r>
          </a:p>
          <a:p>
            <a:pPr algn="ctr"/>
            <a:r>
              <a:rPr lang="en-US" dirty="0" smtClean="0"/>
              <a:t>(n=120/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81" y="6060426"/>
            <a:ext cx="103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7m / 3f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69903" y="6060427"/>
            <a:ext cx="225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10m / 5f - control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65483" y="6355622"/>
            <a:ext cx="284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6m / 7f / 1? – EE2</a:t>
            </a:r>
            <a:endParaRPr lang="en-US" b="1" dirty="0"/>
          </a:p>
        </p:txBody>
      </p:sp>
      <p:pic>
        <p:nvPicPr>
          <p:cNvPr id="12" name="Picture 11" descr="Evern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02" y="2614045"/>
            <a:ext cx="5587327" cy="14130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63234" y="6060427"/>
            <a:ext cx="450977" cy="664528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0213" y="-359412"/>
            <a:ext cx="8870891" cy="1289424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Environmental Response in Oysters</a:t>
            </a:r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9730306"/>
              </p:ext>
            </p:extLst>
          </p:nvPr>
        </p:nvGraphicFramePr>
        <p:xfrm>
          <a:off x="444500" y="1397000"/>
          <a:ext cx="825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444501" y="2461752"/>
            <a:ext cx="317500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694613" y="2461753"/>
            <a:ext cx="317500" cy="629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flipV="1">
            <a:off x="1442724" y="3753308"/>
            <a:ext cx="317500" cy="259433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82410" y="1891764"/>
            <a:ext cx="2455237" cy="43849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Whole transcriptome</a:t>
            </a:r>
            <a:endParaRPr lang="en-US" sz="1600" dirty="0"/>
          </a:p>
        </p:txBody>
      </p:sp>
      <p:pic>
        <p:nvPicPr>
          <p:cNvPr id="16" name="Picture 15" descr="Gigas PGS_COX Manuscript NEW - Google Drive-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8" y="2372132"/>
            <a:ext cx="1008119" cy="787656"/>
          </a:xfrm>
          <a:prstGeom prst="rect">
            <a:avLst/>
          </a:prstGeom>
          <a:ln w="3175" cmpd="sng">
            <a:solidFill>
              <a:srgbClr val="FFB400"/>
            </a:solidFill>
          </a:ln>
        </p:spPr>
      </p:pic>
      <p:pic>
        <p:nvPicPr>
          <p:cNvPr id="17" name="Picture 16" descr="MV Oyster Manuscript - Google Driv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" y="4804815"/>
            <a:ext cx="1632733" cy="980651"/>
          </a:xfrm>
          <a:prstGeom prst="rect">
            <a:avLst/>
          </a:prstGeom>
          <a:ln w="3175" cmpd="sng">
            <a:solidFill>
              <a:schemeClr val="accent4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551348" y="1087287"/>
            <a:ext cx="4457700" cy="733020"/>
            <a:chOff x="2383446" y="1412875"/>
            <a:chExt cx="4457700" cy="733020"/>
          </a:xfrm>
        </p:grpSpPr>
        <p:pic>
          <p:nvPicPr>
            <p:cNvPr id="9" name="Picture 8" descr="ScienceDirect.com - Comparative Biochemistry and Physiology Part D_ Genomics and Proteomics - Characterizing short read sequencing for gene discovery and RNA-Seq analysis in Crassostrea gigas.jp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74" r="4558"/>
            <a:stretch/>
          </p:blipFill>
          <p:spPr>
            <a:xfrm>
              <a:off x="2533651" y="1412875"/>
              <a:ext cx="4254499" cy="679450"/>
            </a:xfrm>
            <a:prstGeom prst="rect">
              <a:avLst/>
            </a:prstGeom>
            <a:ln>
              <a:solidFill>
                <a:srgbClr val="FFB400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383446" y="1838118"/>
              <a:ext cx="445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595959"/>
                  </a:solidFill>
                </a:rPr>
                <a:t>Chapter I</a:t>
              </a:r>
              <a:r>
                <a:rPr lang="en-US" sz="1400" dirty="0" smtClean="0">
                  <a:solidFill>
                    <a:srgbClr val="595959"/>
                  </a:solidFill>
                </a:rPr>
                <a:t>. CBP: Part D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32860" y="4126498"/>
            <a:ext cx="2011576" cy="574707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Gene expression: disease resistance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332860" y="1838945"/>
            <a:ext cx="1913891" cy="466725"/>
          </a:xfrm>
          <a:prstGeom prst="roundRect">
            <a:avLst/>
          </a:prstGeom>
          <a:ln w="952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Cyclooxygenase</a:t>
            </a:r>
          </a:p>
          <a:p>
            <a:r>
              <a:rPr lang="en-US" sz="1600" dirty="0" smtClean="0"/>
              <a:t>characterization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873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Estrogen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Identifying differential methylation in day 7 females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Approach: MBD-Chip 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Results: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45 differentially methylated regions</a:t>
            </a:r>
          </a:p>
          <a:p>
            <a:pPr lvl="3">
              <a:spcAft>
                <a:spcPts val="1200"/>
              </a:spcAft>
            </a:pPr>
            <a:r>
              <a:rPr lang="en-US" sz="2200" dirty="0" smtClean="0"/>
              <a:t>42 in genes, 3 upstream of genes </a:t>
            </a:r>
          </a:p>
          <a:p>
            <a:pPr lvl="3">
              <a:spcAft>
                <a:spcPts val="1200"/>
              </a:spcAft>
            </a:pPr>
            <a:r>
              <a:rPr lang="en-US" sz="2200" dirty="0" smtClean="0"/>
              <a:t>38 different genes identified</a:t>
            </a:r>
          </a:p>
          <a:p>
            <a:pPr lvl="3">
              <a:spcAft>
                <a:spcPts val="1200"/>
              </a:spcAft>
            </a:pPr>
            <a:r>
              <a:rPr lang="en-US" sz="2200" dirty="0" smtClean="0"/>
              <a:t>E.g.: CRHR, serotonin receptor, acetylcholine receptor, various DNA binding proteins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Next steps: validate DMRs by </a:t>
            </a:r>
            <a:r>
              <a:rPr lang="en-US" sz="2600" dirty="0" err="1" smtClean="0"/>
              <a:t>pyrosequencing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6995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Appendices: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990734"/>
            <a:ext cx="8602134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800" dirty="0" smtClean="0"/>
              <a:t>Gene expression:</a:t>
            </a:r>
          </a:p>
          <a:p>
            <a:pPr marL="11303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/>
              <a:t>Characterization of </a:t>
            </a:r>
            <a:r>
              <a:rPr lang="en-US" sz="2600" dirty="0" err="1" smtClean="0"/>
              <a:t>cycloxygenase</a:t>
            </a:r>
            <a:r>
              <a:rPr lang="en-US" sz="2600" dirty="0" smtClean="0"/>
              <a:t> in C. </a:t>
            </a:r>
            <a:r>
              <a:rPr lang="en-US" sz="2600" dirty="0" err="1" smtClean="0"/>
              <a:t>gigas</a:t>
            </a:r>
            <a:endParaRPr lang="en-US" sz="2600" dirty="0" smtClean="0"/>
          </a:p>
          <a:p>
            <a:pPr marL="1130300" lvl="2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600" dirty="0" smtClean="0"/>
              <a:t>Gene expression in disease resistant oysters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DNA methylation:</a:t>
            </a:r>
          </a:p>
          <a:p>
            <a:pPr marL="1130300" lvl="2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sz="2600" dirty="0" err="1" smtClean="0"/>
              <a:t>Nanostring</a:t>
            </a:r>
            <a:r>
              <a:rPr lang="en-US" sz="2600" dirty="0" smtClean="0"/>
              <a:t> report</a:t>
            </a:r>
          </a:p>
          <a:p>
            <a:pPr marL="1130300" lvl="2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sz="2600" dirty="0" err="1" smtClean="0"/>
              <a:t>Transgenerational</a:t>
            </a:r>
            <a:r>
              <a:rPr lang="en-US" sz="2600" dirty="0" smtClean="0"/>
              <a:t> Experimental Design</a:t>
            </a:r>
          </a:p>
          <a:p>
            <a:pPr marL="1130300" lvl="2" indent="-457200">
              <a:spcAft>
                <a:spcPts val="1200"/>
              </a:spcAft>
              <a:buFont typeface="+mj-lt"/>
              <a:buAutoNum type="arabicPeriod" startAt="4"/>
            </a:pPr>
            <a:r>
              <a:rPr lang="en-US" sz="2600" dirty="0" smtClean="0"/>
              <a:t>EE2 experiment: phenotypic data &amp; DNA methylation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58739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Prostaglandins in oyster immunity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2" y="1269874"/>
            <a:ext cx="8923867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Prostaglandins in oyster immunity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Sequenced full length gene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Phylogenetic analysis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Tissue Distribution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Immune Response</a:t>
            </a:r>
          </a:p>
        </p:txBody>
      </p:sp>
    </p:spTree>
    <p:extLst>
      <p:ext uri="{BB962C8B-B14F-4D97-AF65-F5344CB8AC3E}">
        <p14:creationId xmlns:p14="http://schemas.microsoft.com/office/powerpoint/2010/main" val="377780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Gene Expression in Disease Resistant oysters 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2093322"/>
            <a:ext cx="8923867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i="1" dirty="0" err="1" smtClean="0"/>
              <a:t>Crassostrea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virginica</a:t>
            </a:r>
            <a:endParaRPr lang="en-US" sz="2600" i="1" dirty="0" smtClean="0"/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Resistant and Naïve population 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Immune Related Genes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Major Findings: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Resistant population appeared to be ‘primed’ with higher level of baseline expression of genes prior to exposure</a:t>
            </a:r>
          </a:p>
        </p:txBody>
      </p:sp>
    </p:spTree>
    <p:extLst>
      <p:ext uri="{BB962C8B-B14F-4D97-AF65-F5344CB8AC3E}">
        <p14:creationId xmlns:p14="http://schemas.microsoft.com/office/powerpoint/2010/main" val="222588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ea typeface="ＭＳ Ｐゴシック" pitchFamily="-112" charset="-128"/>
                <a:cs typeface="ＭＳ Ｐゴシック" pitchFamily="-112" charset="-128"/>
              </a:rPr>
              <a:t>Nanostring</a:t>
            </a:r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 Project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Targeted methylation analysis</a:t>
            </a:r>
          </a:p>
          <a:p>
            <a:pPr lvl="1">
              <a:spcAft>
                <a:spcPts val="1200"/>
              </a:spcAft>
            </a:pPr>
            <a:r>
              <a:rPr lang="en-US" sz="2600" dirty="0" err="1" smtClean="0"/>
              <a:t>nCounter</a:t>
            </a:r>
            <a:r>
              <a:rPr lang="en-US" sz="2600" dirty="0" smtClean="0"/>
              <a:t> system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Methylation at 48 target genes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About 30% of the targets performed well</a:t>
            </a:r>
          </a:p>
          <a:p>
            <a:pPr lvl="1">
              <a:spcAft>
                <a:spcPts val="1200"/>
              </a:spcAft>
            </a:pPr>
            <a:r>
              <a:rPr lang="en-US" sz="2600" dirty="0" smtClean="0"/>
              <a:t>Major findings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Identified first differential methylation between tissue types</a:t>
            </a:r>
          </a:p>
        </p:txBody>
      </p:sp>
    </p:spTree>
    <p:extLst>
      <p:ext uri="{BB962C8B-B14F-4D97-AF65-F5344CB8AC3E}">
        <p14:creationId xmlns:p14="http://schemas.microsoft.com/office/powerpoint/2010/main" val="192484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993787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Transgenerational Experiment</a:t>
            </a: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269874"/>
            <a:ext cx="8923867" cy="273473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en-US" sz="2600" dirty="0" smtClean="0"/>
              <a:t>Do methylation patterns persist across generations?</a:t>
            </a:r>
          </a:p>
          <a:p>
            <a:pPr lvl="1">
              <a:spcAft>
                <a:spcPts val="1200"/>
              </a:spcAft>
            </a:pPr>
            <a:r>
              <a:rPr lang="en-US" sz="2400" dirty="0" err="1" smtClean="0"/>
              <a:t>Expsure</a:t>
            </a:r>
            <a:r>
              <a:rPr lang="en-US" sz="2400" dirty="0" smtClean="0"/>
              <a:t> to either: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5-azacytidine</a:t>
            </a:r>
          </a:p>
          <a:p>
            <a:pPr lvl="2">
              <a:spcAft>
                <a:spcPts val="1200"/>
              </a:spcAft>
            </a:pPr>
            <a:r>
              <a:rPr lang="en-US" dirty="0" err="1" smtClean="0"/>
              <a:t>Vinclozolin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Spawned and raised larvae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Parents sampled: </a:t>
            </a:r>
            <a:r>
              <a:rPr lang="en-US" dirty="0" err="1" smtClean="0"/>
              <a:t>nanostring</a:t>
            </a:r>
            <a:r>
              <a:rPr lang="en-US" dirty="0" smtClean="0"/>
              <a:t> assay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Growout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Samples 18 months later (gametes)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Findings: size difference, no meth difference by </a:t>
            </a:r>
            <a:r>
              <a:rPr lang="en-US" dirty="0" err="1" smtClean="0"/>
              <a:t>Nanostring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55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Chapter I.</a:t>
            </a:r>
          </a:p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RNA-</a:t>
            </a:r>
            <a:r>
              <a:rPr lang="en-US" sz="4000" dirty="0" err="1" smtClean="0">
                <a:ea typeface="ＭＳ Ｐゴシック" pitchFamily="-112" charset="-128"/>
                <a:cs typeface="ＭＳ Ｐゴシック" pitchFamily="-112" charset="-128"/>
              </a:rPr>
              <a:t>Seq</a:t>
            </a:r>
            <a:endParaRPr lang="en-US" sz="4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5983" y="424573"/>
            <a:ext cx="1437126" cy="1180496"/>
            <a:chOff x="1314311" y="1497678"/>
            <a:chExt cx="1437126" cy="1180496"/>
          </a:xfrm>
        </p:grpSpPr>
        <p:pic>
          <p:nvPicPr>
            <p:cNvPr id="4" name="Picture 3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176" y="2087926"/>
              <a:ext cx="718563" cy="590248"/>
            </a:xfrm>
            <a:prstGeom prst="rect">
              <a:avLst/>
            </a:prstGeom>
          </p:spPr>
        </p:pic>
        <p:pic>
          <p:nvPicPr>
            <p:cNvPr id="6" name="Picture 5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874" y="1605069"/>
              <a:ext cx="718563" cy="590248"/>
            </a:xfrm>
            <a:prstGeom prst="rect">
              <a:avLst/>
            </a:prstGeom>
          </p:spPr>
        </p:pic>
        <p:pic>
          <p:nvPicPr>
            <p:cNvPr id="7" name="Picture 6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311" y="1497678"/>
              <a:ext cx="718563" cy="59024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953419" y="434895"/>
            <a:ext cx="1437126" cy="1180496"/>
            <a:chOff x="1314311" y="1497678"/>
            <a:chExt cx="1437126" cy="1180496"/>
          </a:xfrm>
        </p:grpSpPr>
        <p:pic>
          <p:nvPicPr>
            <p:cNvPr id="9" name="Picture 8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176" y="2087926"/>
              <a:ext cx="718563" cy="590248"/>
            </a:xfrm>
            <a:prstGeom prst="rect">
              <a:avLst/>
            </a:prstGeom>
          </p:spPr>
        </p:pic>
        <p:pic>
          <p:nvPicPr>
            <p:cNvPr id="10" name="Picture 9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874" y="1605069"/>
              <a:ext cx="718563" cy="590248"/>
            </a:xfrm>
            <a:prstGeom prst="rect">
              <a:avLst/>
            </a:prstGeom>
          </p:spPr>
        </p:pic>
        <p:pic>
          <p:nvPicPr>
            <p:cNvPr id="11" name="Picture 10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311" y="1497678"/>
              <a:ext cx="718563" cy="59024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953419" y="1674809"/>
            <a:ext cx="16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IMPACT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983" y="1674809"/>
            <a:ext cx="16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IMPACT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05796" y="2146767"/>
            <a:ext cx="317500" cy="6299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41910" y="2146767"/>
            <a:ext cx="317500" cy="62997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81799" y="3168183"/>
            <a:ext cx="1512492" cy="457200"/>
            <a:chOff x="3781799" y="3168183"/>
            <a:chExt cx="1512492" cy="457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81799" y="31681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34199" y="33205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69346" y="31681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38999" y="36253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86599" y="34729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11544" y="34729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915736" y="3244383"/>
            <a:ext cx="1512492" cy="457200"/>
            <a:chOff x="3781799" y="3168183"/>
            <a:chExt cx="1512492" cy="4572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781799" y="31681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34199" y="33205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69346" y="31681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38999" y="36253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86599" y="34729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11544" y="34729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05292" y="4456531"/>
            <a:ext cx="3780738" cy="359287"/>
            <a:chOff x="5233117" y="4505488"/>
            <a:chExt cx="3780738" cy="35928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372936" y="4512296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531108" y="4763765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94477" y="4512296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92752" y="4656418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33117" y="4505488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33814" y="4745285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95709" y="46361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42640" y="46361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55327" y="4512296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129456" y="4536587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47635" y="48647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46390" y="474528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4378037" y="4320325"/>
            <a:ext cx="117136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59430" y="4320325"/>
            <a:ext cx="117136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78260" y="4334086"/>
            <a:ext cx="90777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03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5983" y="424573"/>
            <a:ext cx="1437126" cy="1180496"/>
            <a:chOff x="1314311" y="1497678"/>
            <a:chExt cx="1437126" cy="1180496"/>
          </a:xfrm>
        </p:grpSpPr>
        <p:pic>
          <p:nvPicPr>
            <p:cNvPr id="4" name="Picture 3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176" y="2087926"/>
              <a:ext cx="718563" cy="590248"/>
            </a:xfrm>
            <a:prstGeom prst="rect">
              <a:avLst/>
            </a:prstGeom>
          </p:spPr>
        </p:pic>
        <p:pic>
          <p:nvPicPr>
            <p:cNvPr id="6" name="Picture 5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874" y="1605069"/>
              <a:ext cx="718563" cy="590248"/>
            </a:xfrm>
            <a:prstGeom prst="rect">
              <a:avLst/>
            </a:prstGeom>
          </p:spPr>
        </p:pic>
        <p:pic>
          <p:nvPicPr>
            <p:cNvPr id="7" name="Picture 6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311" y="1497678"/>
              <a:ext cx="718563" cy="59024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953419" y="434895"/>
            <a:ext cx="1437126" cy="1180496"/>
            <a:chOff x="1314311" y="1497678"/>
            <a:chExt cx="1437126" cy="1180496"/>
          </a:xfrm>
        </p:grpSpPr>
        <p:pic>
          <p:nvPicPr>
            <p:cNvPr id="9" name="Picture 8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176" y="2087926"/>
              <a:ext cx="718563" cy="590248"/>
            </a:xfrm>
            <a:prstGeom prst="rect">
              <a:avLst/>
            </a:prstGeom>
          </p:spPr>
        </p:pic>
        <p:pic>
          <p:nvPicPr>
            <p:cNvPr id="10" name="Picture 9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874" y="1605069"/>
              <a:ext cx="718563" cy="590248"/>
            </a:xfrm>
            <a:prstGeom prst="rect">
              <a:avLst/>
            </a:prstGeom>
          </p:spPr>
        </p:pic>
        <p:pic>
          <p:nvPicPr>
            <p:cNvPr id="11" name="Picture 10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311" y="1497678"/>
              <a:ext cx="718563" cy="59024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953419" y="1674809"/>
            <a:ext cx="16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IMPACT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983" y="1674809"/>
            <a:ext cx="16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IMPACT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05796" y="2146767"/>
            <a:ext cx="317500" cy="6299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41910" y="2146767"/>
            <a:ext cx="317500" cy="62997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81799" y="3168183"/>
            <a:ext cx="1512492" cy="457200"/>
            <a:chOff x="3781799" y="3168183"/>
            <a:chExt cx="1512492" cy="457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81799" y="31681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34199" y="33205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69346" y="31681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38999" y="36253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86599" y="34729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11544" y="34729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915736" y="3244383"/>
            <a:ext cx="1512492" cy="457200"/>
            <a:chOff x="3781799" y="3168183"/>
            <a:chExt cx="1512492" cy="4572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781799" y="31681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34199" y="33205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69346" y="31681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38999" y="36253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86599" y="34729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11544" y="34729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05292" y="4456531"/>
            <a:ext cx="3780738" cy="359287"/>
            <a:chOff x="5233117" y="4505488"/>
            <a:chExt cx="3780738" cy="35928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372936" y="4512296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531108" y="4763765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94477" y="4512296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92752" y="4656418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33117" y="4505488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33814" y="4745285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95709" y="46361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42640" y="46361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55327" y="4512296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129456" y="4536587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47635" y="48647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46390" y="474528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4378037" y="4320325"/>
            <a:ext cx="117136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59430" y="4320325"/>
            <a:ext cx="117136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78260" y="4334086"/>
            <a:ext cx="90777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CBP MS20248-3 Manuscript from Revision 3.pd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3" y="3472983"/>
            <a:ext cx="3634901" cy="183348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90203" y="2826652"/>
            <a:ext cx="32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742 novel </a:t>
            </a:r>
            <a:r>
              <a:rPr lang="en-US" dirty="0" err="1" smtClean="0"/>
              <a:t>contigs</a:t>
            </a:r>
            <a:endParaRPr lang="en-US" dirty="0" smtClean="0"/>
          </a:p>
          <a:p>
            <a:r>
              <a:rPr lang="en-US" dirty="0" smtClean="0"/>
              <a:t>427 differentially expressed 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Chapter I.</a:t>
            </a:r>
          </a:p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RNA-</a:t>
            </a:r>
            <a:r>
              <a:rPr lang="en-US" sz="4000" dirty="0" err="1" smtClean="0">
                <a:ea typeface="ＭＳ Ｐゴシック" pitchFamily="-112" charset="-128"/>
                <a:cs typeface="ＭＳ Ｐゴシック" pitchFamily="-112" charset="-128"/>
              </a:rPr>
              <a:t>Seq</a:t>
            </a:r>
            <a:endParaRPr lang="en-US" sz="4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914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5462115"/>
            <a:ext cx="9021104" cy="1296895"/>
            <a:chOff x="0" y="5298255"/>
            <a:chExt cx="9021104" cy="1296895"/>
          </a:xfrm>
        </p:grpSpPr>
        <p:sp>
          <p:nvSpPr>
            <p:cNvPr id="2" name="Rectangle 1"/>
            <p:cNvSpPr/>
            <p:nvPr/>
          </p:nvSpPr>
          <p:spPr>
            <a:xfrm>
              <a:off x="150213" y="5306470"/>
              <a:ext cx="8870891" cy="128868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0" y="5298255"/>
              <a:ext cx="8923867" cy="673584"/>
            </a:xfrm>
            <a:prstGeom prst="rect">
              <a:avLst/>
            </a:prstGeom>
          </p:spPr>
          <p:txBody>
            <a:bodyPr/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28800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1177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398713" indent="-282575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10000"/>
                <a:buFont typeface="Wingdings 2" pitchFamily="18" charset="2"/>
                <a:buChar char="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689225" indent="-282575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"/>
                <a:def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9250" lvl="1" indent="0">
                <a:spcAft>
                  <a:spcPts val="1200"/>
                </a:spcAft>
                <a:buNone/>
              </a:pPr>
              <a:r>
                <a:rPr lang="en-US" sz="2600" dirty="0" smtClean="0">
                  <a:solidFill>
                    <a:srgbClr val="262626"/>
                  </a:solidFill>
                </a:rPr>
                <a:t>Ultra-short read technology is a powerful tool for gene discovery and expression analysis in organisms with limited genomic resources</a:t>
              </a:r>
              <a:endParaRPr lang="en-US" sz="2800" dirty="0" smtClean="0">
                <a:solidFill>
                  <a:srgbClr val="262626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45983" y="424573"/>
            <a:ext cx="1437126" cy="1180496"/>
            <a:chOff x="1314311" y="1497678"/>
            <a:chExt cx="1437126" cy="1180496"/>
          </a:xfrm>
        </p:grpSpPr>
        <p:pic>
          <p:nvPicPr>
            <p:cNvPr id="4" name="Picture 3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176" y="2087926"/>
              <a:ext cx="718563" cy="590248"/>
            </a:xfrm>
            <a:prstGeom prst="rect">
              <a:avLst/>
            </a:prstGeom>
          </p:spPr>
        </p:pic>
        <p:pic>
          <p:nvPicPr>
            <p:cNvPr id="6" name="Picture 5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874" y="1605069"/>
              <a:ext cx="718563" cy="590248"/>
            </a:xfrm>
            <a:prstGeom prst="rect">
              <a:avLst/>
            </a:prstGeom>
          </p:spPr>
        </p:pic>
        <p:pic>
          <p:nvPicPr>
            <p:cNvPr id="7" name="Picture 6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311" y="1497678"/>
              <a:ext cx="718563" cy="59024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953419" y="434895"/>
            <a:ext cx="1437126" cy="1180496"/>
            <a:chOff x="1314311" y="1497678"/>
            <a:chExt cx="1437126" cy="1180496"/>
          </a:xfrm>
        </p:grpSpPr>
        <p:pic>
          <p:nvPicPr>
            <p:cNvPr id="9" name="Picture 8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9176" y="2087926"/>
              <a:ext cx="718563" cy="590248"/>
            </a:xfrm>
            <a:prstGeom prst="rect">
              <a:avLst/>
            </a:prstGeom>
          </p:spPr>
        </p:pic>
        <p:pic>
          <p:nvPicPr>
            <p:cNvPr id="10" name="Picture 9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874" y="1605069"/>
              <a:ext cx="718563" cy="590248"/>
            </a:xfrm>
            <a:prstGeom prst="rect">
              <a:avLst/>
            </a:prstGeom>
          </p:spPr>
        </p:pic>
        <p:pic>
          <p:nvPicPr>
            <p:cNvPr id="11" name="Picture 10" descr="Pacific Oyst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311" y="1497678"/>
              <a:ext cx="718563" cy="59024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953419" y="1674809"/>
            <a:ext cx="16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IMPACT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983" y="1674809"/>
            <a:ext cx="16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IMPACT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105796" y="2146767"/>
            <a:ext cx="317500" cy="6299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41910" y="2146767"/>
            <a:ext cx="317500" cy="62997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781799" y="3168183"/>
            <a:ext cx="1512492" cy="457200"/>
            <a:chOff x="3781799" y="3168183"/>
            <a:chExt cx="1512492" cy="457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81799" y="31681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34199" y="33205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69346" y="31681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38999" y="36253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86599" y="34729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11544" y="3472983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915736" y="3244383"/>
            <a:ext cx="1512492" cy="457200"/>
            <a:chOff x="3781799" y="3168183"/>
            <a:chExt cx="1512492" cy="4572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781799" y="31681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34199" y="33205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69346" y="31681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238999" y="36253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86599" y="34729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11544" y="3472983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05292" y="4456531"/>
            <a:ext cx="3780738" cy="359287"/>
            <a:chOff x="5233117" y="4505488"/>
            <a:chExt cx="3780738" cy="35928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372936" y="4512296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531108" y="4763765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894477" y="4512296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92752" y="4656418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33117" y="4505488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33814" y="4745285"/>
              <a:ext cx="482747" cy="0"/>
            </a:xfrm>
            <a:prstGeom prst="lin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595709" y="46361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42640" y="46361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855327" y="4512296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129456" y="4536587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47635" y="486477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446390" y="4745285"/>
              <a:ext cx="482747" cy="0"/>
            </a:xfrm>
            <a:prstGeom prst="line">
              <a:avLst/>
            </a:prstGeom>
            <a:ln w="1905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>
            <a:off x="4378037" y="4320325"/>
            <a:ext cx="117136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59430" y="4320325"/>
            <a:ext cx="1171362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78260" y="4334086"/>
            <a:ext cx="90777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CBP MS20248-3 Manuscript from Revision 3.pd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3" y="3472983"/>
            <a:ext cx="3634901" cy="183348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90203" y="2826652"/>
            <a:ext cx="32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742 novel </a:t>
            </a:r>
            <a:r>
              <a:rPr lang="en-US" dirty="0" err="1" smtClean="0"/>
              <a:t>contigs</a:t>
            </a:r>
            <a:endParaRPr lang="en-US" dirty="0" smtClean="0"/>
          </a:p>
          <a:p>
            <a:r>
              <a:rPr lang="en-US" dirty="0" smtClean="0"/>
              <a:t>427 differentially expressed 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50213" y="257765"/>
            <a:ext cx="8870891" cy="10121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Chapter I.</a:t>
            </a:r>
          </a:p>
          <a:p>
            <a:pPr algn="l"/>
            <a:r>
              <a:rPr lang="en-US" sz="4000" dirty="0" smtClean="0">
                <a:ea typeface="ＭＳ Ｐゴシック" pitchFamily="-112" charset="-128"/>
                <a:cs typeface="ＭＳ Ｐゴシック" pitchFamily="-112" charset="-128"/>
              </a:rPr>
              <a:t>RNA-</a:t>
            </a:r>
            <a:r>
              <a:rPr lang="en-US" sz="4000" dirty="0" err="1" smtClean="0">
                <a:ea typeface="ＭＳ Ｐゴシック" pitchFamily="-112" charset="-128"/>
                <a:cs typeface="ＭＳ Ｐゴシック" pitchFamily="-112" charset="-128"/>
              </a:rPr>
              <a:t>Seq</a:t>
            </a:r>
            <a:endParaRPr lang="en-US" sz="4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/>
            <a:endParaRPr lang="en-US" sz="40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8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1534</TotalTime>
  <Words>2110</Words>
  <Application>Microsoft Macintosh PowerPoint</Application>
  <PresentationFormat>On-screen Show (4:3)</PresentationFormat>
  <Paragraphs>635</Paragraphs>
  <Slides>65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Breeze</vt:lpstr>
      <vt:lpstr>PowerPoint Presentation</vt:lpstr>
      <vt:lpstr>PowerPoint Presentation</vt:lpstr>
      <vt:lpstr>Environmental Response in Oysters</vt:lpstr>
      <vt:lpstr>Environmental Response in Oysters</vt:lpstr>
      <vt:lpstr>Environmental Response in Oysters</vt:lpstr>
      <vt:lpstr>Environmental Response in Oysters</vt:lpstr>
      <vt:lpstr>PowerPoint Presentation</vt:lpstr>
      <vt:lpstr>PowerPoint Presentation</vt:lpstr>
      <vt:lpstr>PowerPoint Presentation</vt:lpstr>
      <vt:lpstr>Environmental Response in Oysters</vt:lpstr>
      <vt:lpstr>Environmental Response in Oysters</vt:lpstr>
      <vt:lpstr>Chapter II. in silico analysis</vt:lpstr>
      <vt:lpstr>PowerPoint Presentation</vt:lpstr>
      <vt:lpstr>Environmental Response in Oysters</vt:lpstr>
      <vt:lpstr>Environmental Response in Oysters</vt:lpstr>
      <vt:lpstr>Environmental Response in Oysters</vt:lpstr>
      <vt:lpstr>Environmental Response in Oysters</vt:lpstr>
      <vt:lpstr>Environmental Response in Oysters</vt:lpstr>
      <vt:lpstr>Environmental Response in Oysters</vt:lpstr>
      <vt:lpstr>Chapter III: whole methylome</vt:lpstr>
      <vt:lpstr>Chapter III: whole methylome</vt:lpstr>
      <vt:lpstr>Chapter III: whole methylome</vt:lpstr>
      <vt:lpstr>Chapter III: whole methylome</vt:lpstr>
      <vt:lpstr>Chapter III: whole methylome</vt:lpstr>
      <vt:lpstr>PowerPoint Presentation</vt:lpstr>
      <vt:lpstr>Chapter III: whole methylome</vt:lpstr>
      <vt:lpstr>Chapter III: whole methylome</vt:lpstr>
      <vt:lpstr>Chapter III: whole methylome</vt:lpstr>
      <vt:lpstr>PowerPoint Presentation</vt:lpstr>
      <vt:lpstr>Chapter III: whole methylome</vt:lpstr>
      <vt:lpstr>Chapter III: whole methylome</vt:lpstr>
      <vt:lpstr>Chapter III: whole methylome</vt:lpstr>
      <vt:lpstr>Chapter III: whole methylome</vt:lpstr>
      <vt:lpstr>Chapter III: whole methylome</vt:lpstr>
      <vt:lpstr>Chapter III: whole methylome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Response in Oysters</vt:lpstr>
      <vt:lpstr>Environmental Response in Oysters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Gavery</dc:creator>
  <cp:lastModifiedBy>Mackenzie Gavery</cp:lastModifiedBy>
  <cp:revision>96</cp:revision>
  <dcterms:created xsi:type="dcterms:W3CDTF">2014-04-04T00:21:23Z</dcterms:created>
  <dcterms:modified xsi:type="dcterms:W3CDTF">2014-04-15T19:14:05Z</dcterms:modified>
</cp:coreProperties>
</file>