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1.bin" ContentType="application/vnd.openxmlformats-officedocument.oleObject"/>
  <Override PartName="/ppt/notesSlides/notesSlide23.xml" ContentType="application/vnd.openxmlformats-officedocument.presentationml.notesSlide+xml"/>
  <Override PartName="/ppt/embeddings/oleObject2.bin" ContentType="application/vnd.openxmlformats-officedocument.oleObject"/>
  <Override PartName="/ppt/notesSlides/notesSlide24.xml" ContentType="application/vnd.openxmlformats-officedocument.presentationml.notesSlide+xml"/>
  <Override PartName="/ppt/embeddings/oleObject3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05" r:id="rId2"/>
    <p:sldId id="346" r:id="rId3"/>
    <p:sldId id="306" r:id="rId4"/>
    <p:sldId id="354" r:id="rId5"/>
    <p:sldId id="331" r:id="rId6"/>
    <p:sldId id="351" r:id="rId7"/>
    <p:sldId id="352" r:id="rId8"/>
    <p:sldId id="353" r:id="rId9"/>
    <p:sldId id="312" r:id="rId10"/>
    <p:sldId id="343" r:id="rId11"/>
    <p:sldId id="329" r:id="rId12"/>
    <p:sldId id="332" r:id="rId13"/>
    <p:sldId id="333" r:id="rId14"/>
    <p:sldId id="322" r:id="rId15"/>
    <p:sldId id="339" r:id="rId16"/>
    <p:sldId id="318" r:id="rId17"/>
    <p:sldId id="327" r:id="rId18"/>
    <p:sldId id="328" r:id="rId19"/>
    <p:sldId id="330" r:id="rId20"/>
    <p:sldId id="314" r:id="rId21"/>
    <p:sldId id="265" r:id="rId22"/>
    <p:sldId id="338" r:id="rId23"/>
    <p:sldId id="337" r:id="rId24"/>
    <p:sldId id="344" r:id="rId25"/>
    <p:sldId id="336" r:id="rId26"/>
    <p:sldId id="326" r:id="rId27"/>
    <p:sldId id="324" r:id="rId28"/>
    <p:sldId id="347" r:id="rId29"/>
    <p:sldId id="348" r:id="rId30"/>
    <p:sldId id="349" r:id="rId31"/>
    <p:sldId id="35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0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oconnor:Dropbox:Lab:Mac:EE2%20trial:EE2v2_summary040214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oconnor:Dropbox:Lab:Mac:EE2%20trial:EE2v2%20data_day60femaleonl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oconnor:Dropbox:Lab:Mac:EE2%20trial:EE2v2%20data_day60femaleonl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03516938835"/>
          <c:y val="0.0475903614457831"/>
          <c:w val="0.533733924155299"/>
          <c:h val="0.8186950953419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Sheet1!$U$22</c:f>
              <c:strCache>
                <c:ptCount val="1"/>
                <c:pt idx="0">
                  <c:v>Female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Sheet1!$V$20:$W$21</c:f>
              <c:strCache>
                <c:ptCount val="2"/>
                <c:pt idx="0">
                  <c:v>control</c:v>
                </c:pt>
                <c:pt idx="1">
                  <c:v>EE2</c:v>
                </c:pt>
              </c:strCache>
            </c:strRef>
          </c:cat>
          <c:val>
            <c:numRef>
              <c:f>Sheet1!$V$22:$W$22</c:f>
              <c:numCache>
                <c:formatCode>General</c:formatCode>
                <c:ptCount val="2"/>
                <c:pt idx="0">
                  <c:v>63.0</c:v>
                </c:pt>
                <c:pt idx="1">
                  <c:v>65.0</c:v>
                </c:pt>
              </c:numCache>
            </c:numRef>
          </c:val>
        </c:ser>
        <c:ser>
          <c:idx val="1"/>
          <c:order val="1"/>
          <c:tx>
            <c:strRef>
              <c:f>Sheet1!$U$23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Sheet1!$V$20:$W$21</c:f>
              <c:strCache>
                <c:ptCount val="2"/>
                <c:pt idx="0">
                  <c:v>control</c:v>
                </c:pt>
                <c:pt idx="1">
                  <c:v>EE2</c:v>
                </c:pt>
              </c:strCache>
            </c:strRef>
          </c:cat>
          <c:val>
            <c:numRef>
              <c:f>Sheet1!$V$23:$W$23</c:f>
              <c:numCache>
                <c:formatCode>General</c:formatCode>
                <c:ptCount val="2"/>
                <c:pt idx="0">
                  <c:v>40.0</c:v>
                </c:pt>
                <c:pt idx="1">
                  <c:v>30.0</c:v>
                </c:pt>
              </c:numCache>
            </c:numRef>
          </c:val>
        </c:ser>
        <c:ser>
          <c:idx val="2"/>
          <c:order val="2"/>
          <c:tx>
            <c:strRef>
              <c:f>Sheet1!$U$24</c:f>
              <c:strCache>
                <c:ptCount val="1"/>
                <c:pt idx="0">
                  <c:v>Unknown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Sheet1!$V$20:$W$21</c:f>
              <c:strCache>
                <c:ptCount val="2"/>
                <c:pt idx="0">
                  <c:v>control</c:v>
                </c:pt>
                <c:pt idx="1">
                  <c:v>EE2</c:v>
                </c:pt>
              </c:strCache>
            </c:strRef>
          </c:cat>
          <c:val>
            <c:numRef>
              <c:f>Sheet1!$V$24:$W$24</c:f>
              <c:numCache>
                <c:formatCode>General</c:formatCode>
                <c:ptCount val="2"/>
                <c:pt idx="0">
                  <c:v>12.0</c:v>
                </c:pt>
                <c:pt idx="1">
                  <c:v>18.0</c:v>
                </c:pt>
              </c:numCache>
            </c:numRef>
          </c:val>
        </c:ser>
        <c:ser>
          <c:idx val="3"/>
          <c:order val="3"/>
          <c:tx>
            <c:strRef>
              <c:f>Sheet1!$U$25</c:f>
              <c:strCache>
                <c:ptCount val="1"/>
                <c:pt idx="0">
                  <c:v>Hermaphrodite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Sheet1!$V$20:$W$21</c:f>
              <c:strCache>
                <c:ptCount val="2"/>
                <c:pt idx="0">
                  <c:v>control</c:v>
                </c:pt>
                <c:pt idx="1">
                  <c:v>EE2</c:v>
                </c:pt>
              </c:strCache>
            </c:strRef>
          </c:cat>
          <c:val>
            <c:numRef>
              <c:f>Sheet1!$V$25:$W$25</c:f>
              <c:numCache>
                <c:formatCode>General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96446952"/>
        <c:axId val="461551848"/>
      </c:barChart>
      <c:catAx>
        <c:axId val="496446952"/>
        <c:scaling>
          <c:orientation val="minMax"/>
        </c:scaling>
        <c:delete val="0"/>
        <c:axPos val="b"/>
        <c:majorTickMark val="out"/>
        <c:minorTickMark val="none"/>
        <c:tickLblPos val="nextTo"/>
        <c:crossAx val="461551848"/>
        <c:crosses val="autoZero"/>
        <c:auto val="1"/>
        <c:lblAlgn val="ctr"/>
        <c:lblOffset val="100"/>
        <c:noMultiLvlLbl val="0"/>
      </c:catAx>
      <c:valAx>
        <c:axId val="461551848"/>
        <c:scaling>
          <c:orientation val="minMax"/>
          <c:max val="12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Number of individuals/sex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964469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shell size (mm)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9057911097667"/>
          <c:y val="0.143518518518519"/>
          <c:w val="0.643111196340415"/>
          <c:h val="0.698431493796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Sheet1!$S$22</c:f>
              <c:strCache>
                <c:ptCount val="1"/>
                <c:pt idx="0">
                  <c:v>control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Sheet1!$W$23:$W$24</c:f>
                <c:numCache>
                  <c:formatCode>General</c:formatCode>
                  <c:ptCount val="2"/>
                  <c:pt idx="0">
                    <c:v>1.621535703765688</c:v>
                  </c:pt>
                  <c:pt idx="1">
                    <c:v>1.11736946687808</c:v>
                  </c:pt>
                </c:numCache>
              </c:numRef>
            </c:plus>
            <c:minus>
              <c:numRef>
                <c:f>Sheet1!$W$23:$W$24</c:f>
                <c:numCache>
                  <c:formatCode>General</c:formatCode>
                  <c:ptCount val="2"/>
                  <c:pt idx="0">
                    <c:v>1.621535703765688</c:v>
                  </c:pt>
                  <c:pt idx="1">
                    <c:v>1.11736946687808</c:v>
                  </c:pt>
                </c:numCache>
              </c:numRef>
            </c:minus>
          </c:errBars>
          <c:cat>
            <c:strRef>
              <c:f>Sheet1!$R$23:$R$24</c:f>
              <c:strCache>
                <c:ptCount val="2"/>
                <c:pt idx="0">
                  <c:v>length</c:v>
                </c:pt>
                <c:pt idx="1">
                  <c:v>width</c:v>
                </c:pt>
              </c:strCache>
            </c:strRef>
          </c:cat>
          <c:val>
            <c:numRef>
              <c:f>Sheet1!$S$23:$S$24</c:f>
              <c:numCache>
                <c:formatCode>General</c:formatCode>
                <c:ptCount val="2"/>
                <c:pt idx="0">
                  <c:v>53.75161290322581</c:v>
                </c:pt>
                <c:pt idx="1">
                  <c:v>38.38225806451612</c:v>
                </c:pt>
              </c:numCache>
            </c:numRef>
          </c:val>
        </c:ser>
        <c:ser>
          <c:idx val="1"/>
          <c:order val="1"/>
          <c:tx>
            <c:strRef>
              <c:f>Sheet1!$T$22</c:f>
              <c:strCache>
                <c:ptCount val="1"/>
                <c:pt idx="0">
                  <c:v>EE2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Sheet1!$X$23:$X$24</c:f>
                <c:numCache>
                  <c:formatCode>General</c:formatCode>
                  <c:ptCount val="2"/>
                  <c:pt idx="0">
                    <c:v>1.343437674894071</c:v>
                  </c:pt>
                  <c:pt idx="1">
                    <c:v>1.086061020801106</c:v>
                  </c:pt>
                </c:numCache>
              </c:numRef>
            </c:plus>
            <c:minus>
              <c:numRef>
                <c:f>Sheet1!$X$23:$X$24</c:f>
                <c:numCache>
                  <c:formatCode>General</c:formatCode>
                  <c:ptCount val="2"/>
                  <c:pt idx="0">
                    <c:v>1.343437674894071</c:v>
                  </c:pt>
                  <c:pt idx="1">
                    <c:v>1.086061020801106</c:v>
                  </c:pt>
                </c:numCache>
              </c:numRef>
            </c:minus>
          </c:errBars>
          <c:cat>
            <c:strRef>
              <c:f>Sheet1!$R$23:$R$24</c:f>
              <c:strCache>
                <c:ptCount val="2"/>
                <c:pt idx="0">
                  <c:v>length</c:v>
                </c:pt>
                <c:pt idx="1">
                  <c:v>width</c:v>
                </c:pt>
              </c:strCache>
            </c:strRef>
          </c:cat>
          <c:val>
            <c:numRef>
              <c:f>Sheet1!$T$23:$T$24</c:f>
              <c:numCache>
                <c:formatCode>General</c:formatCode>
                <c:ptCount val="2"/>
                <c:pt idx="0">
                  <c:v>56.08461538461537</c:v>
                </c:pt>
                <c:pt idx="1">
                  <c:v>40.61846153846154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515928"/>
        <c:axId val="496859480"/>
      </c:barChart>
      <c:catAx>
        <c:axId val="461515928"/>
        <c:scaling>
          <c:orientation val="minMax"/>
        </c:scaling>
        <c:delete val="0"/>
        <c:axPos val="b"/>
        <c:majorTickMark val="out"/>
        <c:minorTickMark val="none"/>
        <c:tickLblPos val="nextTo"/>
        <c:crossAx val="496859480"/>
        <c:crosses val="autoZero"/>
        <c:auto val="1"/>
        <c:lblAlgn val="ctr"/>
        <c:lblOffset val="100"/>
        <c:noMultiLvlLbl val="0"/>
      </c:catAx>
      <c:valAx>
        <c:axId val="496859480"/>
        <c:scaling>
          <c:orientation val="minMax"/>
          <c:min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mm</a:t>
                </a:r>
              </a:p>
            </c:rich>
          </c:tx>
          <c:layout>
            <c:manualLayout>
              <c:xMode val="edge"/>
              <c:yMode val="edge"/>
              <c:x val="0.0"/>
              <c:y val="0.4184705756224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61515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4220728347389"/>
          <c:y val="0.16921191678875"/>
          <c:w val="0.252388698692435"/>
          <c:h val="0.212226535417056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weight (g)</a:t>
            </a:r>
          </a:p>
        </c:rich>
      </c:tx>
      <c:layout>
        <c:manualLayout>
          <c:xMode val="edge"/>
          <c:yMode val="edge"/>
          <c:x val="0.3243813584931"/>
          <c:y val="0.025147469115145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7615190739558"/>
          <c:y val="0.132240328337124"/>
          <c:w val="0.734011913029492"/>
          <c:h val="0.725940958042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Sheet1!$P$4</c:f>
              <c:strCache>
                <c:ptCount val="1"/>
                <c:pt idx="0">
                  <c:v>average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errBars>
            <c:errBarType val="both"/>
            <c:errValType val="cust"/>
            <c:noEndCap val="0"/>
            <c:plus>
              <c:numRef>
                <c:f>Sheet1!$U$5:$V$5</c:f>
                <c:numCache>
                  <c:formatCode>General</c:formatCode>
                  <c:ptCount val="2"/>
                  <c:pt idx="0">
                    <c:v>1.086288786670073</c:v>
                  </c:pt>
                  <c:pt idx="1">
                    <c:v>0.931856968612229</c:v>
                  </c:pt>
                </c:numCache>
              </c:numRef>
            </c:plus>
            <c:minus>
              <c:numRef>
                <c:f>Sheet1!$U$5:$V$5</c:f>
                <c:numCache>
                  <c:formatCode>General</c:formatCode>
                  <c:ptCount val="2"/>
                  <c:pt idx="0">
                    <c:v>1.086288786670073</c:v>
                  </c:pt>
                  <c:pt idx="1">
                    <c:v>0.931856968612229</c:v>
                  </c:pt>
                </c:numCache>
              </c:numRef>
            </c:minus>
          </c:errBars>
          <c:cat>
            <c:strRef>
              <c:f>Sheet1!$U$3:$V$3</c:f>
              <c:strCache>
                <c:ptCount val="2"/>
                <c:pt idx="0">
                  <c:v>control</c:v>
                </c:pt>
                <c:pt idx="1">
                  <c:v>EE2</c:v>
                </c:pt>
              </c:strCache>
            </c:strRef>
          </c:cat>
          <c:val>
            <c:numRef>
              <c:f>Sheet1!$U$4:$V$4</c:f>
              <c:numCache>
                <c:formatCode>General</c:formatCode>
                <c:ptCount val="2"/>
                <c:pt idx="0">
                  <c:v>20.21245901639343</c:v>
                </c:pt>
                <c:pt idx="1">
                  <c:v>21.83876923076912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6386312"/>
        <c:axId val="496656760"/>
      </c:barChart>
      <c:catAx>
        <c:axId val="496386312"/>
        <c:scaling>
          <c:orientation val="minMax"/>
        </c:scaling>
        <c:delete val="0"/>
        <c:axPos val="b"/>
        <c:majorTickMark val="out"/>
        <c:minorTickMark val="none"/>
        <c:tickLblPos val="nextTo"/>
        <c:crossAx val="496656760"/>
        <c:crosses val="autoZero"/>
        <c:auto val="1"/>
        <c:lblAlgn val="ctr"/>
        <c:lblOffset val="100"/>
        <c:noMultiLvlLbl val="0"/>
      </c:catAx>
      <c:valAx>
        <c:axId val="4966567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grams</a:t>
                </a:r>
              </a:p>
            </c:rich>
          </c:tx>
          <c:layout>
            <c:manualLayout>
              <c:xMode val="edge"/>
              <c:yMode val="edge"/>
              <c:x val="0.0"/>
              <c:y val="0.3654388346510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96386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0.26781</cdr:x>
      <cdr:y>0.44627</cdr:y>
    </cdr:from>
    <cdr:to>
      <cdr:x>0.35861</cdr:x>
      <cdr:y>0.56374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7887" y="1881634"/>
          <a:ext cx="6604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54%</a:t>
          </a:r>
          <a:endParaRPr lang="en-US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69B89-8643-7942-B214-AC4EF265FB78}" type="datetimeFigureOut">
              <a:rPr lang="en-US" smtClean="0"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CFF81-EDD9-8740-B7D3-6AD5FE8E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71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91E1-9E15-0549-B89C-5BD076DE838D}" type="datetimeFigureOut">
              <a:rPr lang="en-US" smtClean="0"/>
              <a:t>4/30/14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23FB0-E11B-BC47-905D-A40292E0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6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1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5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54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07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64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88B8D-5765-084C-B8FC-326E8E4E69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5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28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1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1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94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42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3FB0-E11B-BC47-905D-A40292E06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07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89ED1-3F39-8E4B-9AEE-94207FA9EE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33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89ED1-3F39-8E4B-9AEE-94207FA9EE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3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89ED1-3F39-8E4B-9AEE-94207FA9EE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3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89ED1-3F39-8E4B-9AEE-94207FA9EE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33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89ED1-3F39-8E4B-9AEE-94207FA9EE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3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B0494-3FE8-824E-A010-1F812F9880C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1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112A78E-11C3-704B-8E3E-01450607C1CC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3B16ABA3-5BE6-014C-8D95-CA10C64299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Excel_Sheet1.xlsx"/><Relationship Id="rId6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Excel_Sheet2.xlsx"/><Relationship Id="rId6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Excel_Sheet3.xlsx"/><Relationship Id="rId6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7.jpe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46351" y="1685462"/>
            <a:ext cx="8239567" cy="1725612"/>
          </a:xfrm>
        </p:spPr>
        <p:txBody>
          <a:bodyPr/>
          <a:lstStyle/>
          <a:p>
            <a:r>
              <a:rPr lang="en-US" sz="4200" dirty="0" smtClean="0"/>
              <a:t>The role of DNA methylation in mediating the effects of estrogens in oysters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17560" y="4853418"/>
            <a:ext cx="6499225" cy="917575"/>
          </a:xfrm>
        </p:spPr>
        <p:txBody>
          <a:bodyPr>
            <a:noAutofit/>
          </a:bodyPr>
          <a:lstStyle/>
          <a:p>
            <a:pPr marL="0" indent="0" algn="ctr">
              <a:lnSpc>
                <a:spcPct val="50000"/>
              </a:lnSpc>
              <a:buNone/>
            </a:pPr>
            <a:r>
              <a:rPr lang="en-US" sz="2200" dirty="0" smtClean="0"/>
              <a:t>Mackenzie Gavery &amp; Steven Roberts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2200" dirty="0" smtClean="0"/>
              <a:t>School of Aquatic and Fishery Sciences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2200" dirty="0" smtClean="0"/>
              <a:t>University of Washington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5942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 smtClean="0"/>
              <a:t>Reproduction in oysters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776" y="4028552"/>
            <a:ext cx="3048000" cy="2286000"/>
          </a:xfrm>
          <a:prstGeom prst="rect">
            <a:avLst/>
          </a:prstGeom>
          <a:ln>
            <a:solidFill>
              <a:srgbClr val="E2751D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51440" y="5266537"/>
            <a:ext cx="374508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244A58"/>
                </a:solidFill>
              </a:rPr>
              <a:t>Nonylphenol</a:t>
            </a:r>
            <a:endParaRPr lang="en-US" sz="2400" b="1" dirty="0" smtClean="0">
              <a:solidFill>
                <a:srgbClr val="244A58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244A58"/>
                </a:solidFill>
              </a:rPr>
              <a:t>offspring of exposed larvae had </a:t>
            </a:r>
            <a:r>
              <a:rPr lang="en-US" sz="2400" dirty="0" smtClean="0">
                <a:solidFill>
                  <a:srgbClr val="244A58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>
                <a:solidFill>
                  <a:srgbClr val="244A58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244A58"/>
                </a:solidFill>
              </a:rPr>
              <a:t>intersex </a:t>
            </a:r>
            <a:r>
              <a:rPr lang="en-US" dirty="0" smtClean="0">
                <a:solidFill>
                  <a:srgbClr val="244A58"/>
                </a:solidFill>
              </a:rPr>
              <a:t>(Nice et al. 2003)</a:t>
            </a:r>
            <a:endParaRPr lang="en-US" dirty="0">
              <a:solidFill>
                <a:srgbClr val="244A5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494" y="3696877"/>
            <a:ext cx="42992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44A58"/>
                </a:solidFill>
              </a:rPr>
              <a:t>17α </a:t>
            </a:r>
            <a:r>
              <a:rPr lang="en-US" sz="2400" b="1" dirty="0" err="1" smtClean="0">
                <a:solidFill>
                  <a:srgbClr val="244A58"/>
                </a:solidFill>
              </a:rPr>
              <a:t>ethinylestradiol</a:t>
            </a:r>
            <a:r>
              <a:rPr lang="en-US" sz="2400" b="1" dirty="0" smtClean="0">
                <a:solidFill>
                  <a:srgbClr val="244A58"/>
                </a:solidFill>
              </a:rPr>
              <a:t> (EE2)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244A58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>
                <a:solidFill>
                  <a:srgbClr val="244A58"/>
                </a:solidFill>
              </a:rPr>
              <a:t> rate of oocyte development </a:t>
            </a:r>
            <a:r>
              <a:rPr lang="en-US" dirty="0" smtClean="0">
                <a:solidFill>
                  <a:srgbClr val="244A58"/>
                </a:solidFill>
              </a:rPr>
              <a:t>(Andrew 2010)</a:t>
            </a:r>
            <a:endParaRPr lang="en-US" dirty="0">
              <a:solidFill>
                <a:srgbClr val="244A5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0320" y="2588881"/>
            <a:ext cx="4069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Estradiol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i</a:t>
            </a:r>
            <a:r>
              <a:rPr lang="en-US" sz="2400" dirty="0" smtClean="0">
                <a:solidFill>
                  <a:schemeClr val="accent2"/>
                </a:solidFill>
              </a:rPr>
              <a:t>nduces sex reversal </a:t>
            </a:r>
            <a:r>
              <a:rPr lang="en-US" dirty="0" smtClean="0">
                <a:solidFill>
                  <a:schemeClr val="accent2"/>
                </a:solidFill>
              </a:rPr>
              <a:t>(Mori 1969)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17494" y="1122290"/>
            <a:ext cx="8177578" cy="1760610"/>
          </a:xfrm>
        </p:spPr>
        <p:txBody>
          <a:bodyPr/>
          <a:lstStyle/>
          <a:p>
            <a:r>
              <a:rPr lang="en-US" i="1" dirty="0" smtClean="0"/>
              <a:t>C. gigas </a:t>
            </a:r>
            <a:r>
              <a:rPr lang="en-US" dirty="0" smtClean="0"/>
              <a:t>are sequential </a:t>
            </a:r>
            <a:r>
              <a:rPr lang="en-US" dirty="0" err="1" smtClean="0"/>
              <a:t>protandric</a:t>
            </a:r>
            <a:r>
              <a:rPr lang="en-US" dirty="0" smtClean="0"/>
              <a:t> hermaphrodites</a:t>
            </a:r>
          </a:p>
          <a:p>
            <a:r>
              <a:rPr lang="en-US" dirty="0" smtClean="0"/>
              <a:t>Sex determination has a genetic component, but influenced </a:t>
            </a:r>
            <a:r>
              <a:rPr lang="en-US" dirty="0"/>
              <a:t>by </a:t>
            </a:r>
            <a:r>
              <a:rPr lang="en-US" dirty="0" smtClean="0"/>
              <a:t>environmental factors</a:t>
            </a:r>
          </a:p>
        </p:txBody>
      </p:sp>
    </p:spTree>
    <p:extLst>
      <p:ext uri="{BB962C8B-B14F-4D97-AF65-F5344CB8AC3E}">
        <p14:creationId xmlns:p14="http://schemas.microsoft.com/office/powerpoint/2010/main" val="234086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/>
              <a:t>EE2 exposure will result in phenotypes such as skewed sex ratios and increased rate of gonad </a:t>
            </a:r>
            <a:r>
              <a:rPr lang="en-US" dirty="0" smtClean="0"/>
              <a:t>development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DNA </a:t>
            </a:r>
            <a:r>
              <a:rPr lang="en-US" dirty="0"/>
              <a:t>methylation patterns will be altered </a:t>
            </a:r>
            <a:r>
              <a:rPr lang="en-US" dirty="0" smtClean="0"/>
              <a:t>in oysters exposed to EE2</a:t>
            </a:r>
          </a:p>
          <a:p>
            <a:pPr marL="0" indent="0">
              <a:spcAft>
                <a:spcPts val="180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6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/>
              <a:t>EE2 exposure will result in phenotypes such as skewed </a:t>
            </a:r>
            <a:r>
              <a:rPr lang="en-US" u="sng" dirty="0"/>
              <a:t>sex ratios</a:t>
            </a:r>
            <a:r>
              <a:rPr lang="en-US" dirty="0"/>
              <a:t> and increased rate of gonad </a:t>
            </a:r>
            <a:r>
              <a:rPr lang="en-US" dirty="0" smtClean="0"/>
              <a:t>development</a:t>
            </a:r>
          </a:p>
          <a:p>
            <a:pPr>
              <a:spcAft>
                <a:spcPts val="1800"/>
              </a:spcAft>
            </a:pPr>
            <a:r>
              <a:rPr lang="en-US" u="sng" dirty="0" smtClean="0"/>
              <a:t>DNA </a:t>
            </a:r>
            <a:r>
              <a:rPr lang="en-US" u="sng" dirty="0"/>
              <a:t>methylation patterns</a:t>
            </a:r>
            <a:r>
              <a:rPr lang="en-US" dirty="0"/>
              <a:t> will be altered </a:t>
            </a:r>
            <a:r>
              <a:rPr lang="en-US" dirty="0" smtClean="0"/>
              <a:t>in oysters in upon </a:t>
            </a:r>
            <a:r>
              <a:rPr lang="en-US" dirty="0"/>
              <a:t>exposure to </a:t>
            </a:r>
            <a:r>
              <a:rPr lang="en-US" dirty="0" smtClean="0"/>
              <a:t>EE2</a:t>
            </a:r>
          </a:p>
          <a:p>
            <a:pPr marL="0" indent="0">
              <a:spcAft>
                <a:spcPts val="180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8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Estrogen Experiment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965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0150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93289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1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3986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7125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63234" y="1624931"/>
            <a:ext cx="5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ng</a:t>
            </a:r>
            <a:r>
              <a:rPr lang="en-US" dirty="0" smtClean="0"/>
              <a:t>/L EE2:  150 oysters (n=50/tank)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63234" y="2446131"/>
            <a:ext cx="39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Control:  150 oysters (n=50/tank)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7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Estrogen Experiment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965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0150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93289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1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3986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7125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63234" y="2446131"/>
            <a:ext cx="39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Control:  150 oysters (n=50/tank)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86215" y="4354507"/>
            <a:ext cx="7830952" cy="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Up Arrow 12"/>
          <p:cNvSpPr/>
          <p:nvPr/>
        </p:nvSpPr>
        <p:spPr>
          <a:xfrm>
            <a:off x="36282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>
            <a:off x="166575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7913577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270" y="5359393"/>
            <a:ext cx="103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1187" y="5359393"/>
            <a:ext cx="12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8229" y="5358268"/>
            <a:ext cx="145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60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90910" y="5841216"/>
            <a:ext cx="6686187" cy="569045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Samples: histology, gonad tissue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3234" y="1624931"/>
            <a:ext cx="5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ng</a:t>
            </a:r>
            <a:r>
              <a:rPr lang="en-US" dirty="0" smtClean="0"/>
              <a:t>/L EE2:  150 oysters (n=50/tank)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2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Estrogen Experiment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965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0150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93289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1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3986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7125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86215" y="4354507"/>
            <a:ext cx="7830952" cy="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Up Arrow 12"/>
          <p:cNvSpPr/>
          <p:nvPr/>
        </p:nvSpPr>
        <p:spPr>
          <a:xfrm>
            <a:off x="36282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>
            <a:off x="166575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7913577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270" y="5359393"/>
            <a:ext cx="103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1187" y="5359393"/>
            <a:ext cx="12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8229" y="5358268"/>
            <a:ext cx="145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60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41234" y="5300321"/>
            <a:ext cx="1188382" cy="48995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63234" y="1624931"/>
            <a:ext cx="5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ng</a:t>
            </a:r>
            <a:r>
              <a:rPr lang="en-US" dirty="0" smtClean="0"/>
              <a:t>/L EE2:  150 oysters (n=50/tank)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63234" y="2446131"/>
            <a:ext cx="39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Control:  150 oysters (n=50/tank)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90910" y="5841216"/>
            <a:ext cx="6686187" cy="569045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Samples: histology, gonad tissue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3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Results: Day 60 </a:t>
            </a:r>
          </a:p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sex determination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562980"/>
              </p:ext>
            </p:extLst>
          </p:nvPr>
        </p:nvGraphicFramePr>
        <p:xfrm>
          <a:off x="833413" y="1941066"/>
          <a:ext cx="7273257" cy="42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11700" y="3740150"/>
            <a:ext cx="660400" cy="4953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57%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610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Results: Day 60 </a:t>
            </a:r>
          </a:p>
          <a:p>
            <a:pPr algn="l"/>
            <a:r>
              <a:rPr lang="en-US" sz="4000" dirty="0"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ize of females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672433"/>
              </p:ext>
            </p:extLst>
          </p:nvPr>
        </p:nvGraphicFramePr>
        <p:xfrm>
          <a:off x="150213" y="2209696"/>
          <a:ext cx="4397792" cy="353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147493"/>
              </p:ext>
            </p:extLst>
          </p:nvPr>
        </p:nvGraphicFramePr>
        <p:xfrm>
          <a:off x="4799031" y="2209696"/>
          <a:ext cx="4169620" cy="353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220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Results: DNA methylation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965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0150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93289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1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3986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7125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63234" y="2446131"/>
            <a:ext cx="39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150 oysters (n=50/tank)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86215" y="4354507"/>
            <a:ext cx="7830952" cy="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Up Arrow 12"/>
          <p:cNvSpPr/>
          <p:nvPr/>
        </p:nvSpPr>
        <p:spPr>
          <a:xfrm>
            <a:off x="36282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>
            <a:off x="166575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7913577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270" y="5359393"/>
            <a:ext cx="103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1187" y="5359393"/>
            <a:ext cx="12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8229" y="5358268"/>
            <a:ext cx="145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63234" y="1624931"/>
            <a:ext cx="5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EE2 (500ng/L) 150 oysters (n=50/tank)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Results: DNA methylation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965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0150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93289" y="1555149"/>
            <a:ext cx="404695" cy="614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1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3986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7125" y="2335602"/>
            <a:ext cx="404695" cy="6140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63234" y="2446131"/>
            <a:ext cx="39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150 oysters (n=50/tank)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86215" y="4354507"/>
            <a:ext cx="7830952" cy="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Up Arrow 12"/>
          <p:cNvSpPr/>
          <p:nvPr/>
        </p:nvSpPr>
        <p:spPr>
          <a:xfrm>
            <a:off x="36282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>
            <a:off x="1665759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7913577" y="4466159"/>
            <a:ext cx="528081" cy="6559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270" y="5359393"/>
            <a:ext cx="103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1187" y="5359393"/>
            <a:ext cx="12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8229" y="5358268"/>
            <a:ext cx="145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60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4225" y="5299196"/>
            <a:ext cx="1188382" cy="48995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63234" y="1624931"/>
            <a:ext cx="5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EE2 (500ng/L) 150 oysters (n=50/tank)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4" name="Picture 3" descr="Buy Birth Control Online_ Yasmin, Alesse, Ortho Tri-Cyclen, Mircette, Levl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74" y="448350"/>
            <a:ext cx="2439360" cy="1664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87" y="4118833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own Arrow 7"/>
          <p:cNvSpPr/>
          <p:nvPr/>
        </p:nvSpPr>
        <p:spPr>
          <a:xfrm>
            <a:off x="7387574" y="3149359"/>
            <a:ext cx="308626" cy="9694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3638" y="3039070"/>
            <a:ext cx="50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 descr="Take this Poll - Would you drink completely treated sewage_wastewater that meets safe drinking water guidelines? | articles.waterdesalinationplants.c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34" y="1417219"/>
            <a:ext cx="2670766" cy="1621851"/>
          </a:xfrm>
          <a:prstGeom prst="rect">
            <a:avLst/>
          </a:prstGeom>
        </p:spPr>
      </p:pic>
      <p:pic>
        <p:nvPicPr>
          <p:cNvPr id="12" name="Picture 11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270" y="4851400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939" y="3962400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435134" y="614988"/>
            <a:ext cx="4299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244A58"/>
                </a:solidFill>
              </a:rPr>
              <a:t>17α </a:t>
            </a:r>
            <a:r>
              <a:rPr lang="en-US" sz="1900" b="1" dirty="0" err="1" smtClean="0">
                <a:solidFill>
                  <a:srgbClr val="244A58"/>
                </a:solidFill>
              </a:rPr>
              <a:t>ethinylestradiol</a:t>
            </a:r>
            <a:r>
              <a:rPr lang="en-US" sz="1900" b="1" dirty="0" smtClean="0">
                <a:solidFill>
                  <a:srgbClr val="244A58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244A58"/>
                </a:solidFill>
              </a:rPr>
              <a:t>(EE2)</a:t>
            </a:r>
          </a:p>
        </p:txBody>
      </p:sp>
    </p:spTree>
    <p:extLst>
      <p:ext uri="{BB962C8B-B14F-4D97-AF65-F5344CB8AC3E}">
        <p14:creationId xmlns:p14="http://schemas.microsoft.com/office/powerpoint/2010/main" val="149389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93799" y="1625600"/>
            <a:ext cx="6949755" cy="4334256"/>
            <a:chOff x="1193799" y="1625600"/>
            <a:chExt cx="6949755" cy="4334256"/>
          </a:xfrm>
        </p:grpSpPr>
        <p:pic>
          <p:nvPicPr>
            <p:cNvPr id="4" name="Picture 3" descr="FiguresNSF.00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92" r="50383" b="36448"/>
            <a:stretch/>
          </p:blipFill>
          <p:spPr>
            <a:xfrm>
              <a:off x="1193799" y="1625600"/>
              <a:ext cx="6949755" cy="4334256"/>
            </a:xfrm>
            <a:prstGeom prst="rect">
              <a:avLst/>
            </a:prstGeom>
            <a:ln>
              <a:solidFill>
                <a:srgbClr val="E2751D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3898900" y="1625600"/>
              <a:ext cx="482600" cy="241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30600" y="1638300"/>
              <a:ext cx="279400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gular Pentagon 8"/>
          <p:cNvSpPr/>
          <p:nvPr/>
        </p:nvSpPr>
        <p:spPr>
          <a:xfrm>
            <a:off x="1765300" y="2971800"/>
            <a:ext cx="2463800" cy="1346200"/>
          </a:xfrm>
          <a:prstGeom prst="pent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84900" y="1771471"/>
            <a:ext cx="18415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MBD-Chip</a:t>
            </a:r>
          </a:p>
          <a:p>
            <a:pPr algn="ctr"/>
            <a:endParaRPr lang="en-US" dirty="0"/>
          </a:p>
          <a:p>
            <a:pPr algn="ctr"/>
            <a:r>
              <a:rPr lang="en-US" dirty="0" err="1" smtClean="0"/>
              <a:t>NimbleGen</a:t>
            </a:r>
            <a:endParaRPr lang="en-US" dirty="0" smtClean="0"/>
          </a:p>
          <a:p>
            <a:pPr algn="ctr"/>
            <a:r>
              <a:rPr lang="en-US" dirty="0" smtClean="0"/>
              <a:t>3 x 720k Array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1554" y="4432300"/>
            <a:ext cx="2032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ompare</a:t>
            </a:r>
          </a:p>
          <a:p>
            <a:pPr algn="ctr"/>
            <a:r>
              <a:rPr lang="en-US" b="1" dirty="0" smtClean="0"/>
              <a:t>DNA methylation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79700" y="2946400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89200" y="3872468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EE2 exposed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52654" y="2761734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MBD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52654" y="4247634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MBD</a:t>
            </a:r>
            <a:endParaRPr lang="en-US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4557990" y="4616966"/>
            <a:ext cx="1001961" cy="321306"/>
            <a:chOff x="5311582" y="3141738"/>
            <a:chExt cx="1001961" cy="475734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5559951" y="3617472"/>
              <a:ext cx="496738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5706365" y="3141738"/>
              <a:ext cx="303589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5311582" y="3439672"/>
              <a:ext cx="593918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5712351" y="3315732"/>
              <a:ext cx="496738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6009954" y="3463044"/>
              <a:ext cx="303589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311582" y="3288304"/>
              <a:ext cx="303589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4413998" y="2440428"/>
            <a:ext cx="1001961" cy="321306"/>
            <a:chOff x="5311582" y="3141738"/>
            <a:chExt cx="1001961" cy="475734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5559951" y="3617472"/>
              <a:ext cx="496738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5706365" y="3141738"/>
              <a:ext cx="303589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5311582" y="3439672"/>
              <a:ext cx="593918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5712351" y="3315732"/>
              <a:ext cx="496738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6009954" y="3463044"/>
              <a:ext cx="303589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5311582" y="3288304"/>
              <a:ext cx="303589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 rot="12738633">
            <a:off x="4796479" y="2190876"/>
            <a:ext cx="69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Y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12738633">
            <a:off x="4998810" y="4359753"/>
            <a:ext cx="69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Y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Results: DNA methylation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20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0133" y="1269874"/>
            <a:ext cx="8923867" cy="2734733"/>
          </a:xfrm>
          <a:prstGeom prst="rect">
            <a:avLst/>
          </a:prstGeom>
        </p:spPr>
        <p:txBody>
          <a:bodyPr/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n-US" sz="2600" dirty="0" smtClean="0"/>
              <a:t>Results: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/>
              <a:t>45 differentially methylated regions (DMR)</a:t>
            </a:r>
          </a:p>
          <a:p>
            <a:pPr lvl="3">
              <a:spcAft>
                <a:spcPts val="1200"/>
              </a:spcAft>
            </a:pPr>
            <a:r>
              <a:rPr lang="en-US" sz="2200" dirty="0" smtClean="0"/>
              <a:t>DMRs were located in 38 different genes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0213" y="257765"/>
            <a:ext cx="8993787" cy="1012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ea typeface="ＭＳ Ｐゴシック" pitchFamily="-112" charset="-128"/>
                <a:cs typeface="ＭＳ Ｐゴシック" pitchFamily="-112" charset="-128"/>
              </a:rPr>
              <a:t>Results: DNA methylation</a:t>
            </a:r>
          </a:p>
          <a:p>
            <a:pPr algn="l"/>
            <a:endParaRPr lang="en-US" sz="4000" dirty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641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24442"/>
              </p:ext>
            </p:extLst>
          </p:nvPr>
        </p:nvGraphicFramePr>
        <p:xfrm>
          <a:off x="-1956104" y="162448"/>
          <a:ext cx="6095623" cy="659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Worksheet" r:id="rId5" imgW="6705600" imgH="7251700" progId="Excel.Sheet.12">
                  <p:embed/>
                </p:oleObj>
              </mc:Choice>
              <mc:Fallback>
                <p:oleObj name="Worksheet" r:id="rId5" imgW="6705600" imgH="7251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956104" y="162448"/>
                        <a:ext cx="6095623" cy="659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658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323813"/>
              </p:ext>
            </p:extLst>
          </p:nvPr>
        </p:nvGraphicFramePr>
        <p:xfrm>
          <a:off x="-1956104" y="162448"/>
          <a:ext cx="6095623" cy="659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Worksheet" r:id="rId5" imgW="6705600" imgH="7251700" progId="Excel.Sheet.12">
                  <p:embed/>
                </p:oleObj>
              </mc:Choice>
              <mc:Fallback>
                <p:oleObj name="Worksheet" r:id="rId5" imgW="6705600" imgH="7251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956104" y="162448"/>
                        <a:ext cx="6095623" cy="659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6184219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932764"/>
              </p:ext>
            </p:extLst>
          </p:nvPr>
        </p:nvGraphicFramePr>
        <p:xfrm>
          <a:off x="469596" y="1028699"/>
          <a:ext cx="4718058" cy="4458585"/>
        </p:xfrm>
        <a:graphic>
          <a:graphicData uri="http://schemas.openxmlformats.org/drawingml/2006/table">
            <a:tbl>
              <a:tblPr/>
              <a:tblGrid>
                <a:gridCol w="4051300"/>
                <a:gridCol w="666758"/>
              </a:tblGrid>
              <a:tr h="406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Gene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Ontology (GO Slim)</a:t>
                      </a:r>
                    </a:p>
                  </a:txBody>
                  <a:tcPr marL="10087" marR="10087" marT="100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C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</a:t>
                      </a:r>
                    </a:p>
                  </a:txBody>
                  <a:tcPr marL="10087" marR="10087" marT="100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C9F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transport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cell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 and biogenesis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other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metabolic processes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signal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transduction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protein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metabolism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RNA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metabolism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developmental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processes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cell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cycle and proliferation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death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stress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response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cell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-cell signaling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DNA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metabolism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73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054939"/>
              </p:ext>
            </p:extLst>
          </p:nvPr>
        </p:nvGraphicFramePr>
        <p:xfrm>
          <a:off x="-1956104" y="162448"/>
          <a:ext cx="6095623" cy="659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Worksheet" r:id="rId5" imgW="6705600" imgH="7251700" progId="Excel.Sheet.12">
                  <p:embed/>
                </p:oleObj>
              </mc:Choice>
              <mc:Fallback>
                <p:oleObj name="Worksheet" r:id="rId5" imgW="6705600" imgH="7251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956104" y="162448"/>
                        <a:ext cx="6095623" cy="659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6184219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65061"/>
              </p:ext>
            </p:extLst>
          </p:nvPr>
        </p:nvGraphicFramePr>
        <p:xfrm>
          <a:off x="469596" y="1028699"/>
          <a:ext cx="4718058" cy="4458585"/>
        </p:xfrm>
        <a:graphic>
          <a:graphicData uri="http://schemas.openxmlformats.org/drawingml/2006/table">
            <a:tbl>
              <a:tblPr/>
              <a:tblGrid>
                <a:gridCol w="4051300"/>
                <a:gridCol w="666758"/>
              </a:tblGrid>
              <a:tr h="406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Gene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Ontology (GO Slim)</a:t>
                      </a:r>
                    </a:p>
                  </a:txBody>
                  <a:tcPr marL="10087" marR="10087" marT="100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C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</a:t>
                      </a:r>
                    </a:p>
                  </a:txBody>
                  <a:tcPr marL="10087" marR="10087" marT="100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C9F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transport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cell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 and biogenesis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other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metabolic processes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signal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transduction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protein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metabolism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RNA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metabolism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developmental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processes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cell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cycle and proliferation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death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stress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response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cell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-cell signaling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DNA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metabolism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087" marR="10087" marT="1008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5187654" y="1462759"/>
            <a:ext cx="3557044" cy="3884825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200"/>
              </a:spcBef>
              <a:spcAft>
                <a:spcPts val="3600"/>
              </a:spcAft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ATP-binding cassette protein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20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Serotonin receptor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200"/>
              </a:spcBef>
              <a:spcAft>
                <a:spcPts val="1200"/>
              </a:spcAft>
            </a:pPr>
            <a:endParaRPr lang="en-US" sz="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20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Low density lipoprotein receptor</a:t>
            </a:r>
          </a:p>
          <a:p>
            <a:pPr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Granulin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4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58776" y="57149"/>
            <a:ext cx="6779056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Next Steps 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5731" y="1284558"/>
            <a:ext cx="4656711" cy="4786042"/>
          </a:xfrm>
          <a:prstGeom prst="rect">
            <a:avLst/>
          </a:prstGeom>
        </p:spPr>
        <p:txBody>
          <a:bodyPr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Validation of differentially methylated regions using </a:t>
            </a: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pyrosequencing</a:t>
            </a:r>
            <a:endParaRPr lang="en-US" sz="2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 expression analysis</a:t>
            </a:r>
          </a:p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Histological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analysis of female gonad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samples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Buy Birth Control Online_ Yasmin, Alesse, Ortho Tri-Cyclen, Mircette, Levl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42" y="448350"/>
            <a:ext cx="2439360" cy="1664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87" y="4118833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own Arrow 6"/>
          <p:cNvSpPr/>
          <p:nvPr/>
        </p:nvSpPr>
        <p:spPr>
          <a:xfrm>
            <a:off x="7696200" y="3193362"/>
            <a:ext cx="308626" cy="9694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27207" y="3039070"/>
            <a:ext cx="50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Take this Poll - Would you drink completely treated sewage_wastewater that meets safe drinking water guidelines? | articles.waterdesalinationplants.c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34" y="1378875"/>
            <a:ext cx="2670766" cy="1621851"/>
          </a:xfrm>
          <a:prstGeom prst="rect">
            <a:avLst/>
          </a:prstGeom>
        </p:spPr>
      </p:pic>
      <p:pic>
        <p:nvPicPr>
          <p:cNvPr id="10" name="Picture 9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270" y="4851400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939" y="3962400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98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 bwMode="auto">
          <a:xfrm>
            <a:off x="358776" y="57149"/>
            <a:ext cx="6779056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Implications 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58776" y="1316198"/>
            <a:ext cx="8510042" cy="2387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DNA methylation may play a role in mediating responses to EDCs in bivalves</a:t>
            </a:r>
          </a:p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Epigenetic marks may provide early indicators of EDC exposure in aquatic species</a:t>
            </a:r>
          </a:p>
          <a:p>
            <a:pPr>
              <a:lnSpc>
                <a:spcPct val="120000"/>
              </a:lnSpc>
            </a:pPr>
            <a:endParaRPr lang="en-US" sz="2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4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0"/>
            <a:ext cx="8042275" cy="1336675"/>
          </a:xfrm>
        </p:spPr>
        <p:txBody>
          <a:bodyPr/>
          <a:lstStyle/>
          <a:p>
            <a:pPr algn="l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575" y="1488874"/>
            <a:ext cx="6613525" cy="466115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200" u="sng" dirty="0" smtClean="0"/>
              <a:t>Roberts Lab</a:t>
            </a:r>
            <a:r>
              <a:rPr lang="en-US" sz="2200" dirty="0" smtClean="0"/>
              <a:t>:</a:t>
            </a:r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smtClean="0"/>
              <a:t>Steven Roberts</a:t>
            </a:r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smtClean="0"/>
              <a:t>Samuel White </a:t>
            </a:r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smtClean="0"/>
              <a:t>Emma Timmins-</a:t>
            </a:r>
            <a:r>
              <a:rPr lang="en-US" dirty="0" err="1" smtClean="0"/>
              <a:t>Schiffman</a:t>
            </a:r>
            <a:endParaRPr lang="en-US" dirty="0" smtClean="0"/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smtClean="0"/>
              <a:t>Claire Ellis</a:t>
            </a:r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smtClean="0"/>
              <a:t>Brent </a:t>
            </a:r>
            <a:r>
              <a:rPr lang="en-US" dirty="0" err="1" smtClean="0"/>
              <a:t>Vadopalas</a:t>
            </a:r>
            <a:endParaRPr lang="en-US" dirty="0" smtClean="0"/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smtClean="0"/>
              <a:t>Jake </a:t>
            </a:r>
            <a:r>
              <a:rPr lang="en-US" dirty="0" err="1" smtClean="0"/>
              <a:t>Heare</a:t>
            </a:r>
            <a:endParaRPr lang="en-US" dirty="0" smtClean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200" u="sng" dirty="0" smtClean="0"/>
              <a:t>Taylor Shellfish</a:t>
            </a:r>
            <a:r>
              <a:rPr lang="en-US" sz="2200" dirty="0" smtClean="0"/>
              <a:t>:</a:t>
            </a:r>
            <a:endParaRPr lang="en-US" sz="2200" dirty="0"/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err="1" smtClean="0"/>
              <a:t>Joth</a:t>
            </a:r>
            <a:r>
              <a:rPr lang="en-US" dirty="0" smtClean="0"/>
              <a:t> Davis</a:t>
            </a:r>
            <a:endParaRPr lang="en-US" dirty="0"/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r>
              <a:rPr lang="en-US" dirty="0" smtClean="0"/>
              <a:t>Molly Jackson</a:t>
            </a:r>
            <a:endParaRPr lang="en-US" dirty="0"/>
          </a:p>
          <a:p>
            <a:pPr marL="349250" lvl="1" indent="0">
              <a:lnSpc>
                <a:spcPct val="50000"/>
              </a:lnSpc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200" dirty="0" smtClean="0"/>
              <a:t>Irv Shultz (Battelle PNNL)</a:t>
            </a:r>
            <a:endParaRPr lang="en-US" dirty="0" smtClean="0"/>
          </a:p>
        </p:txBody>
      </p:sp>
      <p:pic>
        <p:nvPicPr>
          <p:cNvPr id="4" name="Picture 87" descr="SAFS_logo150_lg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0100" y="4116614"/>
            <a:ext cx="1306397" cy="2298586"/>
          </a:xfrm>
          <a:prstGeom prst="rect">
            <a:avLst/>
          </a:prstGeom>
          <a:noFill/>
          <a:ln w="9525">
            <a:solidFill>
              <a:srgbClr val="2C7C9F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603" y="594839"/>
            <a:ext cx="1483672" cy="1483672"/>
          </a:xfrm>
          <a:prstGeom prst="rect">
            <a:avLst/>
          </a:prstGeom>
        </p:spPr>
      </p:pic>
      <p:pic>
        <p:nvPicPr>
          <p:cNvPr id="5" name="Picture 4" descr="NSF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03" y="2276390"/>
            <a:ext cx="1621034" cy="16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2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1006475"/>
            <a:ext cx="2133600" cy="1752600"/>
          </a:xfrm>
          <a:prstGeom prst="rect">
            <a:avLst/>
          </a:prstGeom>
        </p:spPr>
      </p:pic>
      <p:pic>
        <p:nvPicPr>
          <p:cNvPr id="4" name="Picture 3" descr="Pacific Oysters.jpg"/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87181" y="3435866"/>
            <a:ext cx="2341694" cy="192353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8" name="TextBox 7"/>
          <p:cNvSpPr txBox="1"/>
          <p:nvPr/>
        </p:nvSpPr>
        <p:spPr>
          <a:xfrm>
            <a:off x="452230" y="5349845"/>
            <a:ext cx="197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GENES (DNA)</a:t>
            </a:r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4" y="1511300"/>
            <a:ext cx="1082261" cy="889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52005" y="2514024"/>
            <a:ext cx="169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13B0E"/>
                </a:solidFill>
              </a:rPr>
              <a:t>TRAITS</a:t>
            </a:r>
            <a:endParaRPr lang="en-US" sz="2000" b="1" dirty="0">
              <a:solidFill>
                <a:srgbClr val="713B0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6635" y="1006475"/>
            <a:ext cx="66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color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68680" y="1388934"/>
            <a:ext cx="960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growth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6980" y="1095375"/>
            <a:ext cx="215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disease resistance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5795080" y="3733800"/>
            <a:ext cx="2710904" cy="2152710"/>
            <a:chOff x="5680780" y="3302000"/>
            <a:chExt cx="2710904" cy="2152710"/>
          </a:xfrm>
        </p:grpSpPr>
        <p:pic>
          <p:nvPicPr>
            <p:cNvPr id="11" name="Picture 10" descr="DSCF0515.JPG"/>
            <p:cNvPicPr>
              <a:picLocks noChangeAspect="1"/>
            </p:cNvPicPr>
            <p:nvPr/>
          </p:nvPicPr>
          <p:blipFill>
            <a:blip r:embed="rId4">
              <a:alphaModFix/>
              <a:lum/>
            </a:blip>
            <a:srcRect l="2171" t="22632" r="5033"/>
            <a:stretch>
              <a:fillRect/>
            </a:stretch>
          </p:blipFill>
          <p:spPr>
            <a:xfrm>
              <a:off x="5680780" y="3302000"/>
              <a:ext cx="2710904" cy="16949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118224" y="5054600"/>
              <a:ext cx="2273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3F5B03"/>
                  </a:solidFill>
                </a:rPr>
                <a:t>ENVIRONMENT</a:t>
              </a:r>
              <a:endParaRPr lang="en-US" sz="2000" b="1" dirty="0">
                <a:solidFill>
                  <a:srgbClr val="3F5B03"/>
                </a:solidFill>
              </a:endParaRPr>
            </a:p>
          </p:txBody>
        </p:sp>
      </p:grpSp>
      <p:sp>
        <p:nvSpPr>
          <p:cNvPr id="57" name="Right Arrow 56"/>
          <p:cNvSpPr/>
          <p:nvPr/>
        </p:nvSpPr>
        <p:spPr>
          <a:xfrm rot="13897105">
            <a:off x="5371607" y="2908320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  <a:gradFill flip="none" rotWithShape="1">
            <a:gsLst>
              <a:gs pos="37000">
                <a:schemeClr val="accent5">
                  <a:lumMod val="75000"/>
                </a:schemeClr>
              </a:gs>
              <a:gs pos="100000">
                <a:srgbClr val="FFFFFF"/>
              </a:gs>
            </a:gsLst>
            <a:lin ang="10200000" scaled="0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rot="18494277">
            <a:off x="1679452" y="2748553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8776" y="57149"/>
            <a:ext cx="6779056" cy="898525"/>
          </a:xfrm>
        </p:spPr>
        <p:txBody>
          <a:bodyPr/>
          <a:lstStyle/>
          <a:p>
            <a:pPr algn="l" eaLnBrk="1" hangingPunct="1"/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Background 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652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1006475"/>
            <a:ext cx="2133600" cy="1752600"/>
          </a:xfrm>
          <a:prstGeom prst="rect">
            <a:avLst/>
          </a:prstGeom>
        </p:spPr>
      </p:pic>
      <p:pic>
        <p:nvPicPr>
          <p:cNvPr id="4" name="Picture 3" descr="Pacific Oysters.jpg"/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87181" y="3435866"/>
            <a:ext cx="2341694" cy="192353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8" name="TextBox 7"/>
          <p:cNvSpPr txBox="1"/>
          <p:nvPr/>
        </p:nvSpPr>
        <p:spPr>
          <a:xfrm>
            <a:off x="452230" y="5349845"/>
            <a:ext cx="197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GENES (DNA)</a:t>
            </a:r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180" y="4170320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525"/>
                </a:solidFill>
              </a:rPr>
              <a:t>EPIGENOME</a:t>
            </a:r>
          </a:p>
          <a:p>
            <a:pPr algn="ctr"/>
            <a:r>
              <a:rPr lang="en-US" sz="1600" b="1" dirty="0" smtClean="0">
                <a:solidFill>
                  <a:srgbClr val="FF6525"/>
                </a:solidFill>
              </a:rPr>
              <a:t>(DNA methylation)</a:t>
            </a:r>
            <a:endParaRPr lang="en-US" sz="1600" b="1" dirty="0">
              <a:solidFill>
                <a:srgbClr val="FF6525"/>
              </a:solidFill>
            </a:endParaRPr>
          </a:p>
        </p:txBody>
      </p:sp>
      <p:pic>
        <p:nvPicPr>
          <p:cNvPr id="6" name="Picture 5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4" y="1511300"/>
            <a:ext cx="1082261" cy="889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52005" y="2514024"/>
            <a:ext cx="169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13B0E"/>
                </a:solidFill>
              </a:rPr>
              <a:t>TRAITS</a:t>
            </a:r>
            <a:endParaRPr lang="en-US" sz="2000" b="1" dirty="0">
              <a:solidFill>
                <a:srgbClr val="713B0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6635" y="1006475"/>
            <a:ext cx="66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color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68680" y="1388934"/>
            <a:ext cx="960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growth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6980" y="1095375"/>
            <a:ext cx="215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disease resistance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795080" y="3733800"/>
            <a:ext cx="2710904" cy="2152710"/>
            <a:chOff x="5680780" y="3302000"/>
            <a:chExt cx="2710904" cy="2152710"/>
          </a:xfrm>
        </p:grpSpPr>
        <p:pic>
          <p:nvPicPr>
            <p:cNvPr id="11" name="Picture 10" descr="DSCF0515.JPG"/>
            <p:cNvPicPr>
              <a:picLocks noChangeAspect="1"/>
            </p:cNvPicPr>
            <p:nvPr/>
          </p:nvPicPr>
          <p:blipFill>
            <a:blip r:embed="rId4">
              <a:alphaModFix/>
              <a:lum/>
            </a:blip>
            <a:srcRect l="2171" t="22632" r="5033"/>
            <a:stretch>
              <a:fillRect/>
            </a:stretch>
          </p:blipFill>
          <p:spPr>
            <a:xfrm>
              <a:off x="5680780" y="3302000"/>
              <a:ext cx="2710904" cy="16949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118224" y="5054600"/>
              <a:ext cx="2273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3F5B03"/>
                  </a:solidFill>
                </a:rPr>
                <a:t>ENVIRONMENT</a:t>
              </a:r>
              <a:endParaRPr lang="en-US" sz="2000" b="1" dirty="0">
                <a:solidFill>
                  <a:srgbClr val="3F5B03"/>
                </a:solidFill>
              </a:endParaRPr>
            </a:p>
          </p:txBody>
        </p:sp>
      </p:grpSp>
      <p:sp>
        <p:nvSpPr>
          <p:cNvPr id="57" name="Right Arrow 56"/>
          <p:cNvSpPr/>
          <p:nvPr/>
        </p:nvSpPr>
        <p:spPr>
          <a:xfrm rot="13897105">
            <a:off x="5371607" y="2908320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  <a:gradFill flip="none" rotWithShape="1">
            <a:gsLst>
              <a:gs pos="37000">
                <a:schemeClr val="accent5">
                  <a:lumMod val="75000"/>
                </a:schemeClr>
              </a:gs>
              <a:gs pos="100000">
                <a:srgbClr val="FFFFFF"/>
              </a:gs>
            </a:gsLst>
            <a:lin ang="10200000" scaled="0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rot="18494277">
            <a:off x="1679452" y="2748553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18494277">
            <a:off x="2178828" y="3087106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358776" y="57149"/>
            <a:ext cx="6779056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Background 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8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0"/>
            <a:ext cx="4869939" cy="449908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Background</a:t>
            </a:r>
          </a:p>
          <a:p>
            <a:pPr lvl="1"/>
            <a:r>
              <a:rPr lang="en-US" sz="3000" dirty="0" smtClean="0"/>
              <a:t>DNA methylation</a:t>
            </a:r>
          </a:p>
          <a:p>
            <a:pPr lvl="1"/>
            <a:r>
              <a:rPr lang="en-US" sz="3000" dirty="0" smtClean="0"/>
              <a:t>EDCs &amp; bivalves</a:t>
            </a:r>
          </a:p>
          <a:p>
            <a:r>
              <a:rPr lang="en-US" sz="3200" dirty="0" smtClean="0"/>
              <a:t>Results</a:t>
            </a:r>
          </a:p>
          <a:p>
            <a:r>
              <a:rPr lang="en-US" sz="3200" dirty="0" smtClean="0"/>
              <a:t>Implications</a:t>
            </a:r>
            <a:endParaRPr lang="en-US" sz="3200" dirty="0"/>
          </a:p>
        </p:txBody>
      </p:sp>
      <p:pic>
        <p:nvPicPr>
          <p:cNvPr id="4" name="Picture 3" descr="Buy Birth Control Online_ Yasmin, Alesse, Ortho Tri-Cyclen, Mircette, Levl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74" y="448350"/>
            <a:ext cx="2439360" cy="1664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87" y="4118833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own Arrow 7"/>
          <p:cNvSpPr/>
          <p:nvPr/>
        </p:nvSpPr>
        <p:spPr>
          <a:xfrm>
            <a:off x="7387574" y="3149359"/>
            <a:ext cx="308626" cy="9694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3638" y="3039070"/>
            <a:ext cx="509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 descr="Take this Poll - Would you drink completely treated sewage_wastewater that meets safe drinking water guidelines? | articles.waterdesalinationplants.c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34" y="1417219"/>
            <a:ext cx="2670766" cy="1621851"/>
          </a:xfrm>
          <a:prstGeom prst="rect">
            <a:avLst/>
          </a:prstGeom>
        </p:spPr>
      </p:pic>
      <p:pic>
        <p:nvPicPr>
          <p:cNvPr id="12" name="Picture 11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270" y="4851400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Pacific Oy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939" y="3962400"/>
            <a:ext cx="1082261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435134" y="614988"/>
            <a:ext cx="4299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244A58"/>
                </a:solidFill>
              </a:rPr>
              <a:t>17α </a:t>
            </a:r>
            <a:r>
              <a:rPr lang="en-US" sz="1900" b="1" dirty="0" err="1" smtClean="0">
                <a:solidFill>
                  <a:srgbClr val="244A58"/>
                </a:solidFill>
              </a:rPr>
              <a:t>ethinylestradiol</a:t>
            </a:r>
            <a:r>
              <a:rPr lang="en-US" sz="1900" b="1" dirty="0" smtClean="0">
                <a:solidFill>
                  <a:srgbClr val="244A58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244A58"/>
                </a:solidFill>
              </a:rPr>
              <a:t>(EE2)</a:t>
            </a:r>
          </a:p>
        </p:txBody>
      </p:sp>
    </p:spTree>
    <p:extLst>
      <p:ext uri="{BB962C8B-B14F-4D97-AF65-F5344CB8AC3E}">
        <p14:creationId xmlns:p14="http://schemas.microsoft.com/office/powerpoint/2010/main" val="362343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1006475"/>
            <a:ext cx="2133600" cy="1752600"/>
          </a:xfrm>
          <a:prstGeom prst="rect">
            <a:avLst/>
          </a:prstGeom>
        </p:spPr>
      </p:pic>
      <p:pic>
        <p:nvPicPr>
          <p:cNvPr id="4" name="Picture 3" descr="Pacific Oysters.jpg"/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87181" y="3435866"/>
            <a:ext cx="2341694" cy="192353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8" name="TextBox 7"/>
          <p:cNvSpPr txBox="1"/>
          <p:nvPr/>
        </p:nvSpPr>
        <p:spPr>
          <a:xfrm>
            <a:off x="452230" y="5349845"/>
            <a:ext cx="197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GENES (DNA)</a:t>
            </a:r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180" y="4170320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525"/>
                </a:solidFill>
              </a:rPr>
              <a:t>EPIGENOME</a:t>
            </a:r>
          </a:p>
          <a:p>
            <a:pPr algn="ctr"/>
            <a:r>
              <a:rPr lang="en-US" sz="1600" b="1" dirty="0" smtClean="0">
                <a:solidFill>
                  <a:srgbClr val="FF6525"/>
                </a:solidFill>
              </a:rPr>
              <a:t>(DNA methylation)</a:t>
            </a:r>
            <a:endParaRPr lang="en-US" sz="1600" b="1" dirty="0">
              <a:solidFill>
                <a:srgbClr val="FF6525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3942746" y="4153728"/>
            <a:ext cx="1852333" cy="693701"/>
          </a:xfrm>
          <a:prstGeom prst="lef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4" y="1511300"/>
            <a:ext cx="1082261" cy="889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52005" y="2514024"/>
            <a:ext cx="169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13B0E"/>
                </a:solidFill>
              </a:rPr>
              <a:t>TRAITS</a:t>
            </a:r>
            <a:endParaRPr lang="en-US" sz="2000" b="1" dirty="0">
              <a:solidFill>
                <a:srgbClr val="713B0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6635" y="1006475"/>
            <a:ext cx="66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color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68680" y="1388934"/>
            <a:ext cx="960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growth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6980" y="1095375"/>
            <a:ext cx="215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disease resistance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5795080" y="3733800"/>
            <a:ext cx="2710904" cy="2152710"/>
            <a:chOff x="5680780" y="3302000"/>
            <a:chExt cx="2710904" cy="2152710"/>
          </a:xfrm>
        </p:grpSpPr>
        <p:pic>
          <p:nvPicPr>
            <p:cNvPr id="11" name="Picture 10" descr="DSCF0515.JPG"/>
            <p:cNvPicPr>
              <a:picLocks noChangeAspect="1"/>
            </p:cNvPicPr>
            <p:nvPr/>
          </p:nvPicPr>
          <p:blipFill>
            <a:blip r:embed="rId4">
              <a:alphaModFix/>
              <a:lum/>
            </a:blip>
            <a:srcRect l="2171" t="22632" r="5033"/>
            <a:stretch>
              <a:fillRect/>
            </a:stretch>
          </p:blipFill>
          <p:spPr>
            <a:xfrm>
              <a:off x="5680780" y="3302000"/>
              <a:ext cx="2710904" cy="16949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118224" y="5054600"/>
              <a:ext cx="2273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3F5B03"/>
                  </a:solidFill>
                </a:rPr>
                <a:t>ENVIRONMENT</a:t>
              </a:r>
              <a:endParaRPr lang="en-US" sz="2000" b="1" dirty="0">
                <a:solidFill>
                  <a:srgbClr val="3F5B03"/>
                </a:solidFill>
              </a:endParaRPr>
            </a:p>
          </p:txBody>
        </p:sp>
      </p:grpSp>
      <p:sp>
        <p:nvSpPr>
          <p:cNvPr id="57" name="Right Arrow 56"/>
          <p:cNvSpPr/>
          <p:nvPr/>
        </p:nvSpPr>
        <p:spPr>
          <a:xfrm rot="13897105">
            <a:off x="5371607" y="2908320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  <a:gradFill flip="none" rotWithShape="1">
            <a:gsLst>
              <a:gs pos="37000">
                <a:schemeClr val="accent5">
                  <a:lumMod val="75000"/>
                </a:schemeClr>
              </a:gs>
              <a:gs pos="100000">
                <a:srgbClr val="FFFFFF"/>
              </a:gs>
            </a:gsLst>
            <a:lin ang="10200000" scaled="0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rot="18494277">
            <a:off x="1679452" y="2748553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18494277">
            <a:off x="2178828" y="3087106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58776" y="57149"/>
            <a:ext cx="6779056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Background 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67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1006475"/>
            <a:ext cx="2133600" cy="1752600"/>
          </a:xfrm>
          <a:prstGeom prst="rect">
            <a:avLst/>
          </a:prstGeom>
        </p:spPr>
      </p:pic>
      <p:pic>
        <p:nvPicPr>
          <p:cNvPr id="4" name="Picture 3" descr="Pacific Oysters.jpg"/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87181" y="3435866"/>
            <a:ext cx="2341694" cy="192353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8" name="TextBox 7"/>
          <p:cNvSpPr txBox="1"/>
          <p:nvPr/>
        </p:nvSpPr>
        <p:spPr>
          <a:xfrm>
            <a:off x="452230" y="5349845"/>
            <a:ext cx="197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GENES (DNA)</a:t>
            </a:r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180" y="4170320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525"/>
                </a:solidFill>
              </a:rPr>
              <a:t>EPIGENOME</a:t>
            </a:r>
          </a:p>
          <a:p>
            <a:pPr algn="ctr"/>
            <a:r>
              <a:rPr lang="en-US" sz="1600" b="1" dirty="0" smtClean="0">
                <a:solidFill>
                  <a:srgbClr val="FF6525"/>
                </a:solidFill>
              </a:rPr>
              <a:t>(DNA methylation)</a:t>
            </a:r>
            <a:endParaRPr lang="en-US" sz="1600" b="1" dirty="0">
              <a:solidFill>
                <a:srgbClr val="FF6525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3942746" y="4153728"/>
            <a:ext cx="1852333" cy="693701"/>
          </a:xfrm>
          <a:prstGeom prst="lef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Pacific Oy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4" y="1511300"/>
            <a:ext cx="1082261" cy="889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52005" y="2514024"/>
            <a:ext cx="169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13B0E"/>
                </a:solidFill>
              </a:rPr>
              <a:t>TRAITS</a:t>
            </a:r>
            <a:endParaRPr lang="en-US" sz="2000" b="1" dirty="0">
              <a:solidFill>
                <a:srgbClr val="713B0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6635" y="1006475"/>
            <a:ext cx="66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color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68680" y="1388934"/>
            <a:ext cx="960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growth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6980" y="1095375"/>
            <a:ext cx="215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disease resistance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5795080" y="3733800"/>
            <a:ext cx="2710904" cy="2152710"/>
            <a:chOff x="5680780" y="3302000"/>
            <a:chExt cx="2710904" cy="2152710"/>
          </a:xfrm>
        </p:grpSpPr>
        <p:pic>
          <p:nvPicPr>
            <p:cNvPr id="11" name="Picture 10" descr="DSCF0515.JPG"/>
            <p:cNvPicPr>
              <a:picLocks noChangeAspect="1"/>
            </p:cNvPicPr>
            <p:nvPr/>
          </p:nvPicPr>
          <p:blipFill>
            <a:blip r:embed="rId4">
              <a:alphaModFix/>
              <a:lum/>
            </a:blip>
            <a:srcRect l="2171" t="22632" r="5033"/>
            <a:stretch>
              <a:fillRect/>
            </a:stretch>
          </p:blipFill>
          <p:spPr>
            <a:xfrm>
              <a:off x="5680780" y="3302000"/>
              <a:ext cx="2710904" cy="16949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118224" y="5054600"/>
              <a:ext cx="2273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3F5B03"/>
                  </a:solidFill>
                </a:rPr>
                <a:t>ENVIRONMENT</a:t>
              </a:r>
              <a:endParaRPr lang="en-US" sz="2000" b="1" dirty="0">
                <a:solidFill>
                  <a:srgbClr val="3F5B03"/>
                </a:solidFill>
              </a:endParaRPr>
            </a:p>
          </p:txBody>
        </p:sp>
      </p:grpSp>
      <p:sp>
        <p:nvSpPr>
          <p:cNvPr id="57" name="Right Arrow 56"/>
          <p:cNvSpPr/>
          <p:nvPr/>
        </p:nvSpPr>
        <p:spPr>
          <a:xfrm rot="13897105">
            <a:off x="5371607" y="2908320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  <a:gradFill flip="none" rotWithShape="1">
            <a:gsLst>
              <a:gs pos="37000">
                <a:schemeClr val="accent5">
                  <a:lumMod val="75000"/>
                </a:schemeClr>
              </a:gs>
              <a:gs pos="100000">
                <a:srgbClr val="FFFFFF"/>
              </a:gs>
            </a:gsLst>
            <a:lin ang="10200000" scaled="0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rot="18494277">
            <a:off x="1679452" y="2748553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18494277">
            <a:off x="2178828" y="3087106"/>
            <a:ext cx="1338534" cy="316535"/>
          </a:xfrm>
          <a:prstGeom prst="rightArrow">
            <a:avLst>
              <a:gd name="adj1" fmla="val 27568"/>
              <a:gd name="adj2" fmla="val 5225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58776" y="57149"/>
            <a:ext cx="6779056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Background 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4" name="Picture 23" descr="Google Image Result for http___www.rockyfordchamber.net_images_agriculture1.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92" y="3001121"/>
            <a:ext cx="1218239" cy="85704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29" name="Picture 28" descr="Google Image Result for http___blawgletter.typepad.com_photos_uncategorized_2007_10_04_pharmaceuticals.jp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49" y="2886416"/>
            <a:ext cx="890437" cy="10989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3" name="Picture 32" descr="Silent Spr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31" y="3921671"/>
            <a:ext cx="1078637" cy="104792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8549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55798" y="853987"/>
            <a:ext cx="4356683" cy="2637706"/>
            <a:chOff x="3254376" y="3736801"/>
            <a:chExt cx="5464175" cy="2976563"/>
          </a:xfrm>
        </p:grpSpPr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3254376" y="3736801"/>
              <a:ext cx="5464175" cy="2976563"/>
              <a:chOff x="4221484" y="3822598"/>
              <a:chExt cx="4370067" cy="2811877"/>
            </a:xfrm>
          </p:grpSpPr>
          <p:pic>
            <p:nvPicPr>
              <p:cNvPr id="15" name="Content Placeholder 4" descr="dna_500.jpg (JPEG Image, 500x325 pixels)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221484" y="3822598"/>
                <a:ext cx="4370067" cy="2811877"/>
              </a:xfrm>
              <a:prstGeom prst="rect">
                <a:avLst/>
              </a:prstGeom>
              <a:ln w="12700">
                <a:solidFill>
                  <a:schemeClr val="accent4"/>
                </a:solidFill>
              </a:ln>
            </p:spPr>
          </p:pic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5810454" y="5709163"/>
                <a:ext cx="672068" cy="611307"/>
                <a:chOff x="2844289" y="3736609"/>
                <a:chExt cx="808649" cy="815080"/>
              </a:xfrm>
            </p:grpSpPr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>
                  <a:off x="2844289" y="3925836"/>
                  <a:ext cx="598304" cy="570199"/>
                </a:xfrm>
                <a:prstGeom prst="ellipse">
                  <a:avLst/>
                </a:prstGeom>
                <a:solidFill>
                  <a:srgbClr val="C00000"/>
                </a:solidFill>
                <a:ln w="12700">
                  <a:solidFill>
                    <a:srgbClr val="287A9E"/>
                  </a:solidFill>
                  <a:round/>
                  <a:headEnd/>
                  <a:tailEnd/>
                </a:ln>
                <a:effectLst>
                  <a:outerShdw dist="25400" dir="5400000" sx="100999" sy="100999" rotWithShape="0">
                    <a:srgbClr val="808080">
                      <a:alpha val="39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846150" y="3949307"/>
                  <a:ext cx="806788" cy="602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>
                      <a:latin typeface="News Gothic MT" pitchFamily="32" charset="0"/>
                    </a:rPr>
                    <a:t>Me</a:t>
                  </a:r>
                </a:p>
              </p:txBody>
            </p:sp>
            <p:cxnSp>
              <p:nvCxnSpPr>
                <p:cNvPr id="21" name="Straight Connector 20"/>
                <p:cNvCxnSpPr>
                  <a:endCxn id="19" idx="1"/>
                </p:cNvCxnSpPr>
                <p:nvPr/>
              </p:nvCxnSpPr>
              <p:spPr>
                <a:xfrm rot="16200000" flipH="1">
                  <a:off x="2751194" y="3829704"/>
                  <a:ext cx="272484" cy="862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3"/>
              <p:cNvSpPr txBox="1">
                <a:spLocks noChangeArrowheads="1"/>
              </p:cNvSpPr>
              <p:nvPr/>
            </p:nvSpPr>
            <p:spPr bwMode="auto">
              <a:xfrm>
                <a:off x="5390830" y="5220554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C</a:t>
                </a:r>
              </a:p>
            </p:txBody>
          </p:sp>
          <p:sp>
            <p:nvSpPr>
              <p:cNvPr id="18" name="TextBox 14"/>
              <p:cNvSpPr txBox="1">
                <a:spLocks noChangeArrowheads="1"/>
              </p:cNvSpPr>
              <p:nvPr/>
            </p:nvSpPr>
            <p:spPr bwMode="auto">
              <a:xfrm>
                <a:off x="4842953" y="4670550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G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rot="360000">
              <a:off x="4942609" y="4954453"/>
              <a:ext cx="603504" cy="484632"/>
            </a:xfrm>
            <a:prstGeom prst="line">
              <a:avLst/>
            </a:prstGeom>
            <a:ln w="76200" cmpd="sng">
              <a:solidFill>
                <a:srgbClr val="C73636"/>
              </a:solidFill>
            </a:ln>
            <a:scene3d>
              <a:camera prst="orthographicFront"/>
              <a:lightRig rig="threePt" dir="t"/>
            </a:scene3d>
            <a:sp3d>
              <a:bevelT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420000">
              <a:off x="4352036" y="4282440"/>
              <a:ext cx="600198" cy="640080"/>
            </a:xfrm>
            <a:prstGeom prst="line">
              <a:avLst/>
            </a:prstGeom>
            <a:ln w="76200" cmpd="sng">
              <a:solidFill>
                <a:srgbClr val="5EA143"/>
              </a:solidFill>
            </a:ln>
            <a:scene3d>
              <a:camera prst="orthographicFront"/>
              <a:lightRig rig="threePt" dir="t"/>
            </a:scene3d>
            <a:sp3d>
              <a:bevelT h="6350"/>
              <a:bevelB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4489825" y="4409020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C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5121614" y="4986812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87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55798" y="853987"/>
            <a:ext cx="4356683" cy="2637706"/>
            <a:chOff x="3254376" y="3736801"/>
            <a:chExt cx="5464175" cy="2976563"/>
          </a:xfrm>
        </p:grpSpPr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3254376" y="3736801"/>
              <a:ext cx="5464175" cy="2976563"/>
              <a:chOff x="4221484" y="3822598"/>
              <a:chExt cx="4370067" cy="2811877"/>
            </a:xfrm>
          </p:grpSpPr>
          <p:pic>
            <p:nvPicPr>
              <p:cNvPr id="15" name="Content Placeholder 4" descr="dna_500.jpg (JPEG Image, 500x325 pixels)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221484" y="3822598"/>
                <a:ext cx="4370067" cy="2811877"/>
              </a:xfrm>
              <a:prstGeom prst="rect">
                <a:avLst/>
              </a:prstGeom>
              <a:ln w="12700">
                <a:solidFill>
                  <a:schemeClr val="accent4"/>
                </a:solidFill>
              </a:ln>
            </p:spPr>
          </p:pic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5810454" y="5709163"/>
                <a:ext cx="672068" cy="611307"/>
                <a:chOff x="2844289" y="3736609"/>
                <a:chExt cx="808649" cy="815080"/>
              </a:xfrm>
            </p:grpSpPr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>
                  <a:off x="2844289" y="3925836"/>
                  <a:ext cx="598304" cy="570199"/>
                </a:xfrm>
                <a:prstGeom prst="ellipse">
                  <a:avLst/>
                </a:prstGeom>
                <a:solidFill>
                  <a:srgbClr val="C00000"/>
                </a:solidFill>
                <a:ln w="12700">
                  <a:solidFill>
                    <a:srgbClr val="287A9E"/>
                  </a:solidFill>
                  <a:round/>
                  <a:headEnd/>
                  <a:tailEnd/>
                </a:ln>
                <a:effectLst>
                  <a:outerShdw dist="25400" dir="5400000" sx="100999" sy="100999" rotWithShape="0">
                    <a:srgbClr val="808080">
                      <a:alpha val="39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846150" y="3949307"/>
                  <a:ext cx="806788" cy="602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>
                      <a:latin typeface="News Gothic MT" pitchFamily="32" charset="0"/>
                    </a:rPr>
                    <a:t>Me</a:t>
                  </a:r>
                </a:p>
              </p:txBody>
            </p:sp>
            <p:cxnSp>
              <p:nvCxnSpPr>
                <p:cNvPr id="21" name="Straight Connector 20"/>
                <p:cNvCxnSpPr>
                  <a:endCxn id="19" idx="1"/>
                </p:cNvCxnSpPr>
                <p:nvPr/>
              </p:nvCxnSpPr>
              <p:spPr>
                <a:xfrm rot="16200000" flipH="1">
                  <a:off x="2751194" y="3829704"/>
                  <a:ext cx="272484" cy="862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3"/>
              <p:cNvSpPr txBox="1">
                <a:spLocks noChangeArrowheads="1"/>
              </p:cNvSpPr>
              <p:nvPr/>
            </p:nvSpPr>
            <p:spPr bwMode="auto">
              <a:xfrm>
                <a:off x="5390830" y="5220554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C</a:t>
                </a:r>
              </a:p>
            </p:txBody>
          </p:sp>
          <p:sp>
            <p:nvSpPr>
              <p:cNvPr id="18" name="TextBox 14"/>
              <p:cNvSpPr txBox="1">
                <a:spLocks noChangeArrowheads="1"/>
              </p:cNvSpPr>
              <p:nvPr/>
            </p:nvSpPr>
            <p:spPr bwMode="auto">
              <a:xfrm>
                <a:off x="4842953" y="4670550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G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rot="360000">
              <a:off x="4942609" y="4954453"/>
              <a:ext cx="603504" cy="484632"/>
            </a:xfrm>
            <a:prstGeom prst="line">
              <a:avLst/>
            </a:prstGeom>
            <a:ln w="76200" cmpd="sng">
              <a:solidFill>
                <a:srgbClr val="C73636"/>
              </a:solidFill>
            </a:ln>
            <a:scene3d>
              <a:camera prst="orthographicFront"/>
              <a:lightRig rig="threePt" dir="t"/>
            </a:scene3d>
            <a:sp3d>
              <a:bevelT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420000">
              <a:off x="4352036" y="4282440"/>
              <a:ext cx="600198" cy="640080"/>
            </a:xfrm>
            <a:prstGeom prst="line">
              <a:avLst/>
            </a:prstGeom>
            <a:ln w="76200" cmpd="sng">
              <a:solidFill>
                <a:srgbClr val="5EA143"/>
              </a:solidFill>
            </a:ln>
            <a:scene3d>
              <a:camera prst="orthographicFront"/>
              <a:lightRig rig="threePt" dir="t"/>
            </a:scene3d>
            <a:sp3d>
              <a:bevelT h="6350"/>
              <a:bevelB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4489825" y="4409020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C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5121614" y="4986812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45581" y="853987"/>
            <a:ext cx="3690419" cy="1254546"/>
            <a:chOff x="4945581" y="853987"/>
            <a:chExt cx="3690419" cy="1254546"/>
          </a:xfrm>
        </p:grpSpPr>
        <p:grpSp>
          <p:nvGrpSpPr>
            <p:cNvPr id="26" name="Group 25"/>
            <p:cNvGrpSpPr/>
            <p:nvPr/>
          </p:nvGrpSpPr>
          <p:grpSpPr>
            <a:xfrm>
              <a:off x="5164663" y="967344"/>
              <a:ext cx="3352800" cy="994351"/>
              <a:chOff x="4813300" y="3183948"/>
              <a:chExt cx="3352800" cy="99435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813300" y="3492501"/>
                <a:ext cx="3352800" cy="685798"/>
                <a:chOff x="927100" y="3479802"/>
                <a:chExt cx="3352800" cy="68579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927100" y="4000500"/>
                  <a:ext cx="3352800" cy="25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2514600" y="3886200"/>
                  <a:ext cx="1765300" cy="2794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262626"/>
                      </a:solidFill>
                    </a:rPr>
                    <a:t>Gene A</a:t>
                  </a:r>
                  <a:endParaRPr lang="en-US" dirty="0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303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224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7272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9939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Elbow Connector 35"/>
                <p:cNvCxnSpPr>
                  <a:stCxn id="31" idx="1"/>
                </p:cNvCxnSpPr>
                <p:nvPr/>
              </p:nvCxnSpPr>
              <p:spPr>
                <a:xfrm rot="10800000" flipH="1">
                  <a:off x="2514600" y="3479802"/>
                  <a:ext cx="1117600" cy="546099"/>
                </a:xfrm>
                <a:prstGeom prst="bentConnector3">
                  <a:avLst>
                    <a:gd name="adj1" fmla="val -3410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rapezoid 27"/>
              <p:cNvSpPr/>
              <p:nvPr/>
            </p:nvSpPr>
            <p:spPr>
              <a:xfrm>
                <a:off x="4953000" y="3257551"/>
                <a:ext cx="660400" cy="368300"/>
              </a:xfrm>
              <a:prstGeom prst="trapezoid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262626"/>
                    </a:solidFill>
                  </a:rPr>
                  <a:t>TF</a:t>
                </a:r>
                <a:endParaRPr lang="en-US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92900" y="3183948"/>
                <a:ext cx="6477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X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945581" y="853987"/>
              <a:ext cx="3690419" cy="1254546"/>
            </a:xfrm>
            <a:prstGeom prst="rect">
              <a:avLst/>
            </a:prstGeom>
            <a:noFill/>
            <a:ln>
              <a:solidFill>
                <a:srgbClr val="FFB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82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55798" y="853987"/>
            <a:ext cx="4356683" cy="2637706"/>
            <a:chOff x="3254376" y="3736801"/>
            <a:chExt cx="5464175" cy="2976563"/>
          </a:xfrm>
        </p:grpSpPr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3254376" y="3736801"/>
              <a:ext cx="5464175" cy="2976563"/>
              <a:chOff x="4221484" y="3822598"/>
              <a:chExt cx="4370067" cy="2811877"/>
            </a:xfrm>
          </p:grpSpPr>
          <p:pic>
            <p:nvPicPr>
              <p:cNvPr id="15" name="Content Placeholder 4" descr="dna_500.jpg (JPEG Image, 500x325 pixels)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221484" y="3822598"/>
                <a:ext cx="4370067" cy="2811877"/>
              </a:xfrm>
              <a:prstGeom prst="rect">
                <a:avLst/>
              </a:prstGeom>
              <a:ln w="12700">
                <a:solidFill>
                  <a:schemeClr val="accent4"/>
                </a:solidFill>
              </a:ln>
            </p:spPr>
          </p:pic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5810454" y="5709163"/>
                <a:ext cx="672068" cy="611307"/>
                <a:chOff x="2844289" y="3736609"/>
                <a:chExt cx="808649" cy="815080"/>
              </a:xfrm>
            </p:grpSpPr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>
                  <a:off x="2844289" y="3925836"/>
                  <a:ext cx="598304" cy="570199"/>
                </a:xfrm>
                <a:prstGeom prst="ellipse">
                  <a:avLst/>
                </a:prstGeom>
                <a:solidFill>
                  <a:srgbClr val="C00000"/>
                </a:solidFill>
                <a:ln w="12700">
                  <a:solidFill>
                    <a:srgbClr val="287A9E"/>
                  </a:solidFill>
                  <a:round/>
                  <a:headEnd/>
                  <a:tailEnd/>
                </a:ln>
                <a:effectLst>
                  <a:outerShdw dist="25400" dir="5400000" sx="100999" sy="100999" rotWithShape="0">
                    <a:srgbClr val="808080">
                      <a:alpha val="39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846150" y="3949307"/>
                  <a:ext cx="806788" cy="602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>
                      <a:latin typeface="News Gothic MT" pitchFamily="32" charset="0"/>
                    </a:rPr>
                    <a:t>Me</a:t>
                  </a:r>
                </a:p>
              </p:txBody>
            </p:sp>
            <p:cxnSp>
              <p:nvCxnSpPr>
                <p:cNvPr id="21" name="Straight Connector 20"/>
                <p:cNvCxnSpPr>
                  <a:endCxn id="19" idx="1"/>
                </p:cNvCxnSpPr>
                <p:nvPr/>
              </p:nvCxnSpPr>
              <p:spPr>
                <a:xfrm rot="16200000" flipH="1">
                  <a:off x="2751194" y="3829704"/>
                  <a:ext cx="272484" cy="862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3"/>
              <p:cNvSpPr txBox="1">
                <a:spLocks noChangeArrowheads="1"/>
              </p:cNvSpPr>
              <p:nvPr/>
            </p:nvSpPr>
            <p:spPr bwMode="auto">
              <a:xfrm>
                <a:off x="5390830" y="5220554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C</a:t>
                </a:r>
              </a:p>
            </p:txBody>
          </p:sp>
          <p:sp>
            <p:nvSpPr>
              <p:cNvPr id="18" name="TextBox 14"/>
              <p:cNvSpPr txBox="1">
                <a:spLocks noChangeArrowheads="1"/>
              </p:cNvSpPr>
              <p:nvPr/>
            </p:nvSpPr>
            <p:spPr bwMode="auto">
              <a:xfrm>
                <a:off x="4842953" y="4670550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G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rot="360000">
              <a:off x="4942609" y="4954453"/>
              <a:ext cx="603504" cy="484632"/>
            </a:xfrm>
            <a:prstGeom prst="line">
              <a:avLst/>
            </a:prstGeom>
            <a:ln w="76200" cmpd="sng">
              <a:solidFill>
                <a:srgbClr val="C73636"/>
              </a:solidFill>
            </a:ln>
            <a:scene3d>
              <a:camera prst="orthographicFront"/>
              <a:lightRig rig="threePt" dir="t"/>
            </a:scene3d>
            <a:sp3d>
              <a:bevelT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420000">
              <a:off x="4352036" y="4282440"/>
              <a:ext cx="600198" cy="640080"/>
            </a:xfrm>
            <a:prstGeom prst="line">
              <a:avLst/>
            </a:prstGeom>
            <a:ln w="76200" cmpd="sng">
              <a:solidFill>
                <a:srgbClr val="5EA143"/>
              </a:solidFill>
            </a:ln>
            <a:scene3d>
              <a:camera prst="orthographicFront"/>
              <a:lightRig rig="threePt" dir="t"/>
            </a:scene3d>
            <a:sp3d>
              <a:bevelT h="6350"/>
              <a:bevelB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4489825" y="4409020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C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5121614" y="4986812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45581" y="2756825"/>
            <a:ext cx="3914782" cy="1230420"/>
            <a:chOff x="-4038599" y="1427858"/>
            <a:chExt cx="6429381" cy="19110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18977" y="1433953"/>
              <a:ext cx="1905000" cy="1905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782" y="1433953"/>
              <a:ext cx="1905000" cy="1905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4" name="Picture 23"/>
            <p:cNvPicPr preferRelativeResize="0">
              <a:picLocks/>
            </p:cNvPicPr>
            <p:nvPr/>
          </p:nvPicPr>
          <p:blipFill rotWithShape="1">
            <a:blip r:embed="rId6"/>
            <a:srcRect r="29252" b="7194"/>
            <a:stretch/>
          </p:blipFill>
          <p:spPr>
            <a:xfrm>
              <a:off x="-4038599" y="1427858"/>
              <a:ext cx="1911095" cy="1911095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945581" y="853987"/>
            <a:ext cx="3690419" cy="1254546"/>
            <a:chOff x="4945581" y="853987"/>
            <a:chExt cx="3690419" cy="1254546"/>
          </a:xfrm>
        </p:grpSpPr>
        <p:grpSp>
          <p:nvGrpSpPr>
            <p:cNvPr id="26" name="Group 25"/>
            <p:cNvGrpSpPr/>
            <p:nvPr/>
          </p:nvGrpSpPr>
          <p:grpSpPr>
            <a:xfrm>
              <a:off x="5164663" y="967344"/>
              <a:ext cx="3352800" cy="994351"/>
              <a:chOff x="4813300" y="3183948"/>
              <a:chExt cx="3352800" cy="99435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813300" y="3492501"/>
                <a:ext cx="3352800" cy="685798"/>
                <a:chOff x="927100" y="3479802"/>
                <a:chExt cx="3352800" cy="68579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927100" y="4000500"/>
                  <a:ext cx="3352800" cy="25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2514600" y="3886200"/>
                  <a:ext cx="1765300" cy="2794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262626"/>
                      </a:solidFill>
                    </a:rPr>
                    <a:t>Gene A</a:t>
                  </a:r>
                  <a:endParaRPr lang="en-US" dirty="0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303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224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7272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9939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Elbow Connector 35"/>
                <p:cNvCxnSpPr>
                  <a:stCxn id="31" idx="1"/>
                </p:cNvCxnSpPr>
                <p:nvPr/>
              </p:nvCxnSpPr>
              <p:spPr>
                <a:xfrm rot="10800000" flipH="1">
                  <a:off x="2514600" y="3479802"/>
                  <a:ext cx="1117600" cy="546099"/>
                </a:xfrm>
                <a:prstGeom prst="bentConnector3">
                  <a:avLst>
                    <a:gd name="adj1" fmla="val -3410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rapezoid 27"/>
              <p:cNvSpPr/>
              <p:nvPr/>
            </p:nvSpPr>
            <p:spPr>
              <a:xfrm>
                <a:off x="4953000" y="3257551"/>
                <a:ext cx="660400" cy="368300"/>
              </a:xfrm>
              <a:prstGeom prst="trapezoid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262626"/>
                    </a:solidFill>
                  </a:rPr>
                  <a:t>TF</a:t>
                </a:r>
                <a:endParaRPr lang="en-US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92900" y="3183948"/>
                <a:ext cx="6477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X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945581" y="853987"/>
              <a:ext cx="3690419" cy="1254546"/>
            </a:xfrm>
            <a:prstGeom prst="rect">
              <a:avLst/>
            </a:prstGeom>
            <a:noFill/>
            <a:ln>
              <a:solidFill>
                <a:srgbClr val="FFB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613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55798" y="853987"/>
            <a:ext cx="4356683" cy="2637706"/>
            <a:chOff x="3254376" y="3736801"/>
            <a:chExt cx="5464175" cy="2976563"/>
          </a:xfrm>
        </p:grpSpPr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3254376" y="3736801"/>
              <a:ext cx="5464175" cy="2976563"/>
              <a:chOff x="4221484" y="3822598"/>
              <a:chExt cx="4370067" cy="2811877"/>
            </a:xfrm>
          </p:grpSpPr>
          <p:pic>
            <p:nvPicPr>
              <p:cNvPr id="15" name="Content Placeholder 4" descr="dna_500.jpg (JPEG Image, 500x325 pixels)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221484" y="3822598"/>
                <a:ext cx="4370067" cy="2811877"/>
              </a:xfrm>
              <a:prstGeom prst="rect">
                <a:avLst/>
              </a:prstGeom>
              <a:ln w="12700">
                <a:solidFill>
                  <a:schemeClr val="accent4"/>
                </a:solidFill>
              </a:ln>
            </p:spPr>
          </p:pic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5810454" y="5709163"/>
                <a:ext cx="672068" cy="611307"/>
                <a:chOff x="2844289" y="3736609"/>
                <a:chExt cx="808649" cy="815080"/>
              </a:xfrm>
            </p:grpSpPr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>
                  <a:off x="2844289" y="3925836"/>
                  <a:ext cx="598304" cy="570199"/>
                </a:xfrm>
                <a:prstGeom prst="ellipse">
                  <a:avLst/>
                </a:prstGeom>
                <a:solidFill>
                  <a:srgbClr val="C00000"/>
                </a:solidFill>
                <a:ln w="12700">
                  <a:solidFill>
                    <a:srgbClr val="287A9E"/>
                  </a:solidFill>
                  <a:round/>
                  <a:headEnd/>
                  <a:tailEnd/>
                </a:ln>
                <a:effectLst>
                  <a:outerShdw dist="25400" dir="5400000" sx="100999" sy="100999" rotWithShape="0">
                    <a:srgbClr val="808080">
                      <a:alpha val="39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846150" y="3949307"/>
                  <a:ext cx="806788" cy="602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>
                      <a:latin typeface="News Gothic MT" pitchFamily="32" charset="0"/>
                    </a:rPr>
                    <a:t>Me</a:t>
                  </a:r>
                </a:p>
              </p:txBody>
            </p:sp>
            <p:cxnSp>
              <p:nvCxnSpPr>
                <p:cNvPr id="21" name="Straight Connector 20"/>
                <p:cNvCxnSpPr>
                  <a:endCxn id="19" idx="1"/>
                </p:cNvCxnSpPr>
                <p:nvPr/>
              </p:nvCxnSpPr>
              <p:spPr>
                <a:xfrm rot="16200000" flipH="1">
                  <a:off x="2751194" y="3829704"/>
                  <a:ext cx="272484" cy="862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3"/>
              <p:cNvSpPr txBox="1">
                <a:spLocks noChangeArrowheads="1"/>
              </p:cNvSpPr>
              <p:nvPr/>
            </p:nvSpPr>
            <p:spPr bwMode="auto">
              <a:xfrm>
                <a:off x="5390830" y="5220554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C</a:t>
                </a:r>
              </a:p>
            </p:txBody>
          </p:sp>
          <p:sp>
            <p:nvSpPr>
              <p:cNvPr id="18" name="TextBox 14"/>
              <p:cNvSpPr txBox="1">
                <a:spLocks noChangeArrowheads="1"/>
              </p:cNvSpPr>
              <p:nvPr/>
            </p:nvSpPr>
            <p:spPr bwMode="auto">
              <a:xfrm>
                <a:off x="4842953" y="4670550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G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rot="360000">
              <a:off x="4942609" y="4954453"/>
              <a:ext cx="603504" cy="484632"/>
            </a:xfrm>
            <a:prstGeom prst="line">
              <a:avLst/>
            </a:prstGeom>
            <a:ln w="76200" cmpd="sng">
              <a:solidFill>
                <a:srgbClr val="C73636"/>
              </a:solidFill>
            </a:ln>
            <a:scene3d>
              <a:camera prst="orthographicFront"/>
              <a:lightRig rig="threePt" dir="t"/>
            </a:scene3d>
            <a:sp3d>
              <a:bevelT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420000">
              <a:off x="4352036" y="4282440"/>
              <a:ext cx="600198" cy="640080"/>
            </a:xfrm>
            <a:prstGeom prst="line">
              <a:avLst/>
            </a:prstGeom>
            <a:ln w="76200" cmpd="sng">
              <a:solidFill>
                <a:srgbClr val="5EA143"/>
              </a:solidFill>
            </a:ln>
            <a:scene3d>
              <a:camera prst="orthographicFront"/>
              <a:lightRig rig="threePt" dir="t"/>
            </a:scene3d>
            <a:sp3d>
              <a:bevelT h="6350"/>
              <a:bevelB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4489825" y="4409020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C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5121614" y="4986812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45581" y="2756825"/>
            <a:ext cx="3914782" cy="1230420"/>
            <a:chOff x="-4038599" y="1427858"/>
            <a:chExt cx="6429381" cy="19110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18977" y="1433953"/>
              <a:ext cx="1905000" cy="1905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782" y="1433953"/>
              <a:ext cx="1905000" cy="1905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4" name="Picture 23"/>
            <p:cNvPicPr preferRelativeResize="0">
              <a:picLocks/>
            </p:cNvPicPr>
            <p:nvPr/>
          </p:nvPicPr>
          <p:blipFill rotWithShape="1">
            <a:blip r:embed="rId6"/>
            <a:srcRect r="29252" b="7194"/>
            <a:stretch/>
          </p:blipFill>
          <p:spPr>
            <a:xfrm>
              <a:off x="-4038599" y="1427858"/>
              <a:ext cx="1911095" cy="1911095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</p:grpSp>
      <p:pic>
        <p:nvPicPr>
          <p:cNvPr id="25" name="Picture 24" descr="Digital Atlas of Mouse Embryology, CD Atlas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68" y="4425865"/>
            <a:ext cx="2813789" cy="175683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945581" y="853987"/>
            <a:ext cx="3690419" cy="1254546"/>
            <a:chOff x="4945581" y="853987"/>
            <a:chExt cx="3690419" cy="1254546"/>
          </a:xfrm>
        </p:grpSpPr>
        <p:grpSp>
          <p:nvGrpSpPr>
            <p:cNvPr id="26" name="Group 25"/>
            <p:cNvGrpSpPr/>
            <p:nvPr/>
          </p:nvGrpSpPr>
          <p:grpSpPr>
            <a:xfrm>
              <a:off x="5164663" y="967344"/>
              <a:ext cx="3352800" cy="994351"/>
              <a:chOff x="4813300" y="3183948"/>
              <a:chExt cx="3352800" cy="99435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813300" y="3492501"/>
                <a:ext cx="3352800" cy="685798"/>
                <a:chOff x="927100" y="3479802"/>
                <a:chExt cx="3352800" cy="68579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927100" y="4000500"/>
                  <a:ext cx="3352800" cy="25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2514600" y="3886200"/>
                  <a:ext cx="1765300" cy="2794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262626"/>
                      </a:solidFill>
                    </a:rPr>
                    <a:t>Gene A</a:t>
                  </a:r>
                  <a:endParaRPr lang="en-US" dirty="0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303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224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7272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9939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Elbow Connector 35"/>
                <p:cNvCxnSpPr>
                  <a:stCxn id="31" idx="1"/>
                </p:cNvCxnSpPr>
                <p:nvPr/>
              </p:nvCxnSpPr>
              <p:spPr>
                <a:xfrm rot="10800000" flipH="1">
                  <a:off x="2514600" y="3479802"/>
                  <a:ext cx="1117600" cy="546099"/>
                </a:xfrm>
                <a:prstGeom prst="bentConnector3">
                  <a:avLst>
                    <a:gd name="adj1" fmla="val -3410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rapezoid 27"/>
              <p:cNvSpPr/>
              <p:nvPr/>
            </p:nvSpPr>
            <p:spPr>
              <a:xfrm>
                <a:off x="4953000" y="3257551"/>
                <a:ext cx="660400" cy="368300"/>
              </a:xfrm>
              <a:prstGeom prst="trapezoid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262626"/>
                    </a:solidFill>
                  </a:rPr>
                  <a:t>TF</a:t>
                </a:r>
                <a:endParaRPr lang="en-US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92900" y="3183948"/>
                <a:ext cx="6477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X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945581" y="853987"/>
              <a:ext cx="3690419" cy="1254546"/>
            </a:xfrm>
            <a:prstGeom prst="rect">
              <a:avLst/>
            </a:prstGeom>
            <a:noFill/>
            <a:ln>
              <a:solidFill>
                <a:srgbClr val="FFB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613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55798" y="853987"/>
            <a:ext cx="4356683" cy="2637706"/>
            <a:chOff x="3254376" y="3736801"/>
            <a:chExt cx="5464175" cy="2976563"/>
          </a:xfrm>
        </p:grpSpPr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3254376" y="3736801"/>
              <a:ext cx="5464175" cy="2976563"/>
              <a:chOff x="4221484" y="3822598"/>
              <a:chExt cx="4370067" cy="2811877"/>
            </a:xfrm>
          </p:grpSpPr>
          <p:pic>
            <p:nvPicPr>
              <p:cNvPr id="15" name="Content Placeholder 4" descr="dna_500.jpg (JPEG Image, 500x325 pixels)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221484" y="3822598"/>
                <a:ext cx="4370067" cy="2811877"/>
              </a:xfrm>
              <a:prstGeom prst="rect">
                <a:avLst/>
              </a:prstGeom>
              <a:ln w="12700">
                <a:solidFill>
                  <a:schemeClr val="accent4"/>
                </a:solidFill>
              </a:ln>
            </p:spPr>
          </p:pic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5810454" y="5709163"/>
                <a:ext cx="672068" cy="611307"/>
                <a:chOff x="2844289" y="3736609"/>
                <a:chExt cx="808649" cy="815080"/>
              </a:xfrm>
            </p:grpSpPr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>
                  <a:off x="2844289" y="3925836"/>
                  <a:ext cx="598304" cy="570199"/>
                </a:xfrm>
                <a:prstGeom prst="ellipse">
                  <a:avLst/>
                </a:prstGeom>
                <a:solidFill>
                  <a:srgbClr val="C00000"/>
                </a:solidFill>
                <a:ln w="12700">
                  <a:solidFill>
                    <a:srgbClr val="287A9E"/>
                  </a:solidFill>
                  <a:round/>
                  <a:headEnd/>
                  <a:tailEnd/>
                </a:ln>
                <a:effectLst>
                  <a:outerShdw dist="25400" dir="5400000" sx="100999" sy="100999" rotWithShape="0">
                    <a:srgbClr val="808080">
                      <a:alpha val="39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846150" y="3949307"/>
                  <a:ext cx="806788" cy="602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>
                      <a:latin typeface="News Gothic MT" pitchFamily="32" charset="0"/>
                    </a:rPr>
                    <a:t>Me</a:t>
                  </a:r>
                </a:p>
              </p:txBody>
            </p:sp>
            <p:cxnSp>
              <p:nvCxnSpPr>
                <p:cNvPr id="21" name="Straight Connector 20"/>
                <p:cNvCxnSpPr>
                  <a:endCxn id="19" idx="1"/>
                </p:cNvCxnSpPr>
                <p:nvPr/>
              </p:nvCxnSpPr>
              <p:spPr>
                <a:xfrm rot="16200000" flipH="1">
                  <a:off x="2751194" y="3829704"/>
                  <a:ext cx="272484" cy="862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3"/>
              <p:cNvSpPr txBox="1">
                <a:spLocks noChangeArrowheads="1"/>
              </p:cNvSpPr>
              <p:nvPr/>
            </p:nvSpPr>
            <p:spPr bwMode="auto">
              <a:xfrm>
                <a:off x="5390830" y="5220554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C</a:t>
                </a:r>
              </a:p>
            </p:txBody>
          </p:sp>
          <p:sp>
            <p:nvSpPr>
              <p:cNvPr id="18" name="TextBox 14"/>
              <p:cNvSpPr txBox="1">
                <a:spLocks noChangeArrowheads="1"/>
              </p:cNvSpPr>
              <p:nvPr/>
            </p:nvSpPr>
            <p:spPr bwMode="auto">
              <a:xfrm>
                <a:off x="4842953" y="4670550"/>
                <a:ext cx="547880" cy="48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News Gothic MT" pitchFamily="32" charset="0"/>
                  </a:rPr>
                  <a:t>G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rot="360000">
              <a:off x="4942609" y="4954453"/>
              <a:ext cx="603504" cy="484632"/>
            </a:xfrm>
            <a:prstGeom prst="line">
              <a:avLst/>
            </a:prstGeom>
            <a:ln w="76200" cmpd="sng">
              <a:solidFill>
                <a:srgbClr val="C73636"/>
              </a:solidFill>
            </a:ln>
            <a:scene3d>
              <a:camera prst="orthographicFront"/>
              <a:lightRig rig="threePt" dir="t"/>
            </a:scene3d>
            <a:sp3d>
              <a:bevelT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420000">
              <a:off x="4352036" y="4282440"/>
              <a:ext cx="600198" cy="640080"/>
            </a:xfrm>
            <a:prstGeom prst="line">
              <a:avLst/>
            </a:prstGeom>
            <a:ln w="76200" cmpd="sng">
              <a:solidFill>
                <a:srgbClr val="5EA143"/>
              </a:solidFill>
            </a:ln>
            <a:scene3d>
              <a:camera prst="orthographicFront"/>
              <a:lightRig rig="threePt" dir="t"/>
            </a:scene3d>
            <a:sp3d>
              <a:bevelT h="6350"/>
              <a:bevelB h="63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4489825" y="4409020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C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5121614" y="4986812"/>
              <a:ext cx="685049" cy="51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News Gothic MT" pitchFamily="32" charset="0"/>
                </a:rPr>
                <a:t>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45581" y="2756825"/>
            <a:ext cx="3914782" cy="1230420"/>
            <a:chOff x="-4038599" y="1427858"/>
            <a:chExt cx="6429381" cy="19110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18977" y="1433953"/>
              <a:ext cx="1905000" cy="1905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782" y="1433953"/>
              <a:ext cx="1905000" cy="1905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4" name="Picture 23"/>
            <p:cNvPicPr preferRelativeResize="0">
              <a:picLocks/>
            </p:cNvPicPr>
            <p:nvPr/>
          </p:nvPicPr>
          <p:blipFill rotWithShape="1">
            <a:blip r:embed="rId6"/>
            <a:srcRect r="29252" b="7194"/>
            <a:stretch/>
          </p:blipFill>
          <p:spPr>
            <a:xfrm>
              <a:off x="-4038599" y="1427858"/>
              <a:ext cx="1911095" cy="1911095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</p:grpSp>
      <p:pic>
        <p:nvPicPr>
          <p:cNvPr id="25" name="Picture 24" descr="Digital Atlas of Mouse Embryology, CD Atlas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68" y="4425865"/>
            <a:ext cx="2813789" cy="175683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945581" y="853987"/>
            <a:ext cx="3690419" cy="1254546"/>
            <a:chOff x="4945581" y="853987"/>
            <a:chExt cx="3690419" cy="1254546"/>
          </a:xfrm>
        </p:grpSpPr>
        <p:grpSp>
          <p:nvGrpSpPr>
            <p:cNvPr id="26" name="Group 25"/>
            <p:cNvGrpSpPr/>
            <p:nvPr/>
          </p:nvGrpSpPr>
          <p:grpSpPr>
            <a:xfrm>
              <a:off x="5164663" y="967344"/>
              <a:ext cx="3352800" cy="994351"/>
              <a:chOff x="4813300" y="3183948"/>
              <a:chExt cx="3352800" cy="99435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813300" y="3492501"/>
                <a:ext cx="3352800" cy="685798"/>
                <a:chOff x="927100" y="3479802"/>
                <a:chExt cx="3352800" cy="68579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927100" y="4000500"/>
                  <a:ext cx="3352800" cy="25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2514600" y="3886200"/>
                  <a:ext cx="1765300" cy="2794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262626"/>
                      </a:solidFill>
                    </a:rPr>
                    <a:t>Gene A</a:t>
                  </a:r>
                  <a:endParaRPr lang="en-US" dirty="0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303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224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7272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993900" y="3835400"/>
                  <a:ext cx="165100" cy="16510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Elbow Connector 35"/>
                <p:cNvCxnSpPr>
                  <a:stCxn id="31" idx="1"/>
                </p:cNvCxnSpPr>
                <p:nvPr/>
              </p:nvCxnSpPr>
              <p:spPr>
                <a:xfrm rot="10800000" flipH="1">
                  <a:off x="2514600" y="3479802"/>
                  <a:ext cx="1117600" cy="546099"/>
                </a:xfrm>
                <a:prstGeom prst="bentConnector3">
                  <a:avLst>
                    <a:gd name="adj1" fmla="val -3410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rapezoid 27"/>
              <p:cNvSpPr/>
              <p:nvPr/>
            </p:nvSpPr>
            <p:spPr>
              <a:xfrm>
                <a:off x="4953000" y="3257551"/>
                <a:ext cx="660400" cy="368300"/>
              </a:xfrm>
              <a:prstGeom prst="trapezoid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262626"/>
                    </a:solidFill>
                  </a:rPr>
                  <a:t>TF</a:t>
                </a:r>
                <a:endParaRPr lang="en-US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92900" y="3183948"/>
                <a:ext cx="6477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X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945581" y="853987"/>
              <a:ext cx="3690419" cy="1254546"/>
            </a:xfrm>
            <a:prstGeom prst="rect">
              <a:avLst/>
            </a:prstGeom>
            <a:noFill/>
            <a:ln>
              <a:solidFill>
                <a:srgbClr val="FFB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 descr="https___catalyst.uw.edu_workspace_file_download_d54a508a48f1e7b01c7f71a2b22722ca09bc040c3eda37b70d14cc7998c10e81?inline=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" y="3717031"/>
            <a:ext cx="3509176" cy="2749881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95613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 smtClean="0"/>
              <a:t>Reproduction in oysters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776" y="4028552"/>
            <a:ext cx="3048000" cy="2286000"/>
          </a:xfrm>
          <a:prstGeom prst="rect">
            <a:avLst/>
          </a:prstGeom>
          <a:ln>
            <a:solidFill>
              <a:srgbClr val="E2751D"/>
            </a:solidFill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7494" y="1122290"/>
            <a:ext cx="8177578" cy="1760610"/>
          </a:xfrm>
        </p:spPr>
        <p:txBody>
          <a:bodyPr>
            <a:normAutofit/>
          </a:bodyPr>
          <a:lstStyle/>
          <a:p>
            <a:r>
              <a:rPr lang="en-US" dirty="0" smtClean="0"/>
              <a:t>Pacific oysters are sequential hermaphrodites</a:t>
            </a:r>
          </a:p>
          <a:p>
            <a:r>
              <a:rPr lang="en-US" dirty="0" smtClean="0"/>
              <a:t>Sex determination has a genetic component, but influenced </a:t>
            </a:r>
            <a:r>
              <a:rPr lang="en-US" dirty="0"/>
              <a:t>by </a:t>
            </a:r>
            <a:r>
              <a:rPr lang="en-US" dirty="0" smtClean="0"/>
              <a:t>environmental factors</a:t>
            </a:r>
          </a:p>
        </p:txBody>
      </p:sp>
    </p:spTree>
    <p:extLst>
      <p:ext uri="{BB962C8B-B14F-4D97-AF65-F5344CB8AC3E}">
        <p14:creationId xmlns:p14="http://schemas.microsoft.com/office/powerpoint/2010/main" val="12093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1945</TotalTime>
  <Words>783</Words>
  <Application>Microsoft Macintosh PowerPoint</Application>
  <PresentationFormat>On-screen Show (4:3)</PresentationFormat>
  <Paragraphs>273</Paragraphs>
  <Slides>31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Breeze</vt:lpstr>
      <vt:lpstr>Worksheet</vt:lpstr>
      <vt:lpstr>The role of DNA methylation in mediating the effects of estrogens in oysters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Reproduction in oysters</vt:lpstr>
      <vt:lpstr>Reproduction in oysters</vt:lpstr>
      <vt:lpstr>Hypotheses</vt:lpstr>
      <vt:lpstr>Hypotheses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Background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Gavery</dc:creator>
  <cp:lastModifiedBy>Mackenzie Gavery</cp:lastModifiedBy>
  <cp:revision>128</cp:revision>
  <cp:lastPrinted>2014-04-29T22:45:23Z</cp:lastPrinted>
  <dcterms:created xsi:type="dcterms:W3CDTF">2014-04-22T22:24:20Z</dcterms:created>
  <dcterms:modified xsi:type="dcterms:W3CDTF">2014-04-30T18:50:52Z</dcterms:modified>
</cp:coreProperties>
</file>